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Default Extension="xlsm" ContentType="application/vnd.ms-excel.sheet.macroEnabled.12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60" r:id="rId5"/>
  </p:sldMasterIdLst>
  <p:sldIdLst>
    <p:sldId id="276" r:id="rId6"/>
    <p:sldId id="315" r:id="rId7"/>
    <p:sldId id="275" r:id="rId8"/>
    <p:sldId id="316" r:id="rId9"/>
    <p:sldId id="317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4" r:id="rId20"/>
    <p:sldId id="365" r:id="rId21"/>
    <p:sldId id="366" r:id="rId22"/>
    <p:sldId id="367" r:id="rId23"/>
    <p:sldId id="368" r:id="rId24"/>
    <p:sldId id="369" r:id="rId25"/>
    <p:sldId id="370" r:id="rId26"/>
    <p:sldId id="371" r:id="rId27"/>
    <p:sldId id="372" r:id="rId28"/>
    <p:sldId id="373" r:id="rId29"/>
    <p:sldId id="375" r:id="rId30"/>
    <p:sldId id="376" r:id="rId31"/>
    <p:sldId id="377" r:id="rId32"/>
    <p:sldId id="379" r:id="rId33"/>
    <p:sldId id="380" r:id="rId34"/>
    <p:sldId id="381" r:id="rId35"/>
    <p:sldId id="349" r:id="rId36"/>
    <p:sldId id="385" r:id="rId37"/>
    <p:sldId id="386" r:id="rId38"/>
    <p:sldId id="387" r:id="rId39"/>
    <p:sldId id="388" r:id="rId40"/>
    <p:sldId id="389" r:id="rId41"/>
    <p:sldId id="390" r:id="rId42"/>
    <p:sldId id="391" r:id="rId43"/>
    <p:sldId id="392" r:id="rId44"/>
    <p:sldId id="383" r:id="rId45"/>
    <p:sldId id="384" r:id="rId46"/>
    <p:sldId id="393" r:id="rId4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7FD13B"/>
    <a:srgbClr val="D9D9D9"/>
    <a:srgbClr val="F2F2F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14" autoAdjust="0"/>
    <p:restoredTop sz="95155" autoAdjust="0"/>
  </p:normalViewPr>
  <p:slideViewPr>
    <p:cSldViewPr>
      <p:cViewPr>
        <p:scale>
          <a:sx n="66" d="100"/>
          <a:sy n="66" d="100"/>
        </p:scale>
        <p:origin x="-1452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Z:\3_ Projets\TRUST Communication  Final\charte TRUST\FondPP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" y="0"/>
            <a:ext cx="9143995" cy="6858000"/>
          </a:xfrm>
          <a:prstGeom prst="rect">
            <a:avLst/>
          </a:prstGeom>
          <a:noFill/>
        </p:spPr>
      </p:pic>
      <p:sp>
        <p:nvSpPr>
          <p:cNvPr id="389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95454" y="3054353"/>
            <a:ext cx="6604000" cy="927100"/>
          </a:xfrm>
          <a:ln algn="ctr"/>
        </p:spPr>
        <p:txBody>
          <a:bodyPr lIns="87261" anchor="ctr"/>
          <a:lstStyle>
            <a:lvl1pPr>
              <a:defRPr sz="1600">
                <a:solidFill>
                  <a:srgbClr val="8D7D74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93863" y="4525963"/>
            <a:ext cx="5257800" cy="304800"/>
          </a:xfrm>
          <a:ln algn="ctr"/>
        </p:spPr>
        <p:txBody>
          <a:bodyPr lIns="87261" anchor="ctr"/>
          <a:lstStyle>
            <a:lvl1pPr marL="0" indent="0" eaLnBrk="0" hangingPunct="0">
              <a:spcBef>
                <a:spcPct val="50000"/>
              </a:spcBef>
              <a:buClrTx/>
              <a:buFontTx/>
              <a:buNone/>
              <a:defRPr sz="1600">
                <a:solidFill>
                  <a:srgbClr val="8D7D74"/>
                </a:solidFill>
              </a:defRPr>
            </a:lvl1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6117748" y="6388846"/>
            <a:ext cx="2743200" cy="274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533" tIns="79015" rIns="34355" bIns="79015" anchor="b">
            <a:spAutoFit/>
          </a:bodyPr>
          <a:lstStyle/>
          <a:p>
            <a:pPr algn="r" eaLnBrk="0" fontAlgn="base" hangingPunct="0">
              <a:lnSpc>
                <a:spcPct val="7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altLang="ja-JP" sz="1600" b="1" baseline="30000" dirty="0" smtClean="0">
                <a:solidFill>
                  <a:prstClr val="white">
                    <a:lumMod val="65000"/>
                  </a:prstClr>
                </a:solidFill>
                <a:ea typeface="MS PGothic" pitchFamily="34" charset="-128"/>
              </a:rPr>
              <a:t>2012</a:t>
            </a:r>
            <a:endParaRPr lang="en-GB" altLang="ja-JP" sz="2400" baseline="30000" dirty="0">
              <a:solidFill>
                <a:prstClr val="white">
                  <a:lumMod val="65000"/>
                </a:prstClr>
              </a:solidFill>
              <a:latin typeface="ATSackers Gothic Medium" pitchFamily="8" charset="0"/>
              <a:ea typeface="MS PGothic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3" y="3124200"/>
            <a:ext cx="1701800" cy="685800"/>
          </a:xfrm>
          <a:prstGeom prst="rect">
            <a:avLst/>
          </a:prstGeom>
          <a:solidFill>
            <a:srgbClr val="BCB1AB"/>
          </a:solidFill>
          <a:ln w="9525">
            <a:noFill/>
            <a:miter lim="800000"/>
            <a:headEnd/>
            <a:tailEnd/>
          </a:ln>
        </p:spPr>
        <p:txBody>
          <a:bodyPr wrap="none" lIns="87261" tIns="43630" rIns="87261" bIns="43630" anchor="ctr"/>
          <a:lstStyle/>
          <a:p>
            <a:pPr marL="172704" indent="-172704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GB" sz="1200" b="1" baseline="30000" dirty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3" y="4584700"/>
            <a:ext cx="1701800" cy="152400"/>
          </a:xfrm>
          <a:prstGeom prst="rect">
            <a:avLst/>
          </a:prstGeom>
          <a:solidFill>
            <a:srgbClr val="8D7D74"/>
          </a:solidFill>
          <a:ln w="9525">
            <a:noFill/>
            <a:miter lim="800000"/>
            <a:headEnd/>
            <a:tailEnd/>
          </a:ln>
        </p:spPr>
        <p:txBody>
          <a:bodyPr wrap="none" lIns="87261" tIns="43630" rIns="87261" bIns="43630" anchor="ctr"/>
          <a:lstStyle/>
          <a:p>
            <a:pPr marL="172704" indent="-172704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GB" sz="1200" b="1" baseline="30000" dirty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pic>
        <p:nvPicPr>
          <p:cNvPr id="38924" name="Picture 12" descr="Frise_imagesvs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1" y="914401"/>
            <a:ext cx="7462838" cy="1189038"/>
          </a:xfrm>
          <a:prstGeom prst="rect">
            <a:avLst/>
          </a:prstGeom>
          <a:noFill/>
        </p:spPr>
      </p:pic>
      <p:pic>
        <p:nvPicPr>
          <p:cNvPr id="11" name="Picture 52" descr="bandeau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87516" y="908050"/>
            <a:ext cx="7456487" cy="1193800"/>
          </a:xfrm>
          <a:prstGeom prst="rect">
            <a:avLst/>
          </a:prstGeom>
          <a:noFill/>
        </p:spPr>
      </p:pic>
      <p:sp>
        <p:nvSpPr>
          <p:cNvPr id="12" name="Text Box 46"/>
          <p:cNvSpPr txBox="1">
            <a:spLocks noChangeArrowheads="1"/>
          </p:cNvSpPr>
          <p:nvPr userDrawn="1"/>
        </p:nvSpPr>
        <p:spPr bwMode="auto">
          <a:xfrm>
            <a:off x="1722855" y="2204864"/>
            <a:ext cx="56959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fr-FR" altLang="ja-JP" sz="1300" dirty="0">
                <a:solidFill>
                  <a:srgbClr val="8D7D74"/>
                </a:solidFill>
                <a:latin typeface="Verdana" pitchFamily="34" charset="0"/>
                <a:ea typeface="ＭＳ Ｐゴシック" pitchFamily="1" charset="-128"/>
              </a:rPr>
              <a:t>ALL-CLAD ARNO CALOR KRUPS LAGOSTINA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fr-FR" altLang="ja-JP" sz="1300" dirty="0">
                <a:solidFill>
                  <a:srgbClr val="8D7D74"/>
                </a:solidFill>
                <a:latin typeface="Verdana" pitchFamily="34" charset="0"/>
                <a:ea typeface="ＭＳ Ｐゴシック" pitchFamily="1" charset="-128"/>
              </a:rPr>
              <a:t>MOULINEX ROWENTA SEB SUPOR TEFAL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9" y="4800605"/>
            <a:ext cx="5486400" cy="566739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9" y="612774"/>
            <a:ext cx="5486400" cy="4114800"/>
          </a:xfrm>
        </p:spPr>
        <p:txBody>
          <a:bodyPr/>
          <a:lstStyle>
            <a:lvl1pPr marL="0" indent="0">
              <a:buNone/>
              <a:defRPr sz="3000"/>
            </a:lvl1pPr>
            <a:lvl2pPr marL="436304" indent="0">
              <a:buNone/>
              <a:defRPr sz="2700"/>
            </a:lvl2pPr>
            <a:lvl3pPr marL="872608" indent="0">
              <a:buNone/>
              <a:defRPr sz="2200"/>
            </a:lvl3pPr>
            <a:lvl4pPr marL="1308911" indent="0">
              <a:buNone/>
              <a:defRPr sz="1900"/>
            </a:lvl4pPr>
            <a:lvl5pPr marL="1745213" indent="0">
              <a:buNone/>
              <a:defRPr sz="1900"/>
            </a:lvl5pPr>
            <a:lvl6pPr marL="2181518" indent="0">
              <a:buNone/>
              <a:defRPr sz="1900"/>
            </a:lvl6pPr>
            <a:lvl7pPr marL="2617821" indent="0">
              <a:buNone/>
              <a:defRPr sz="1900"/>
            </a:lvl7pPr>
            <a:lvl8pPr marL="3054125" indent="0">
              <a:buNone/>
              <a:defRPr sz="1900"/>
            </a:lvl8pPr>
            <a:lvl9pPr marL="3490429" indent="0">
              <a:buNone/>
              <a:defRPr sz="19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36304" indent="0">
              <a:buNone/>
              <a:defRPr sz="1200"/>
            </a:lvl2pPr>
            <a:lvl3pPr marL="872608" indent="0">
              <a:buNone/>
              <a:defRPr sz="1000"/>
            </a:lvl3pPr>
            <a:lvl4pPr marL="1308911" indent="0">
              <a:buNone/>
              <a:defRPr sz="900"/>
            </a:lvl4pPr>
            <a:lvl5pPr marL="1745213" indent="0">
              <a:buNone/>
              <a:defRPr sz="900"/>
            </a:lvl5pPr>
            <a:lvl6pPr marL="2181518" indent="0">
              <a:buNone/>
              <a:defRPr sz="900"/>
            </a:lvl6pPr>
            <a:lvl7pPr marL="2617821" indent="0">
              <a:buNone/>
              <a:defRPr sz="900"/>
            </a:lvl7pPr>
            <a:lvl8pPr marL="3054125" indent="0">
              <a:buNone/>
              <a:defRPr sz="900"/>
            </a:lvl8pPr>
            <a:lvl9pPr marL="3490429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77105" y="6235125"/>
            <a:ext cx="692789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B89C324-B44F-4709-89FB-07FB659DCE1D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77105" y="6235125"/>
            <a:ext cx="692789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C88CED8-2815-42B7-9C3A-5E021123E1C9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59599" y="188914"/>
            <a:ext cx="1924050" cy="58785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2695" y="188914"/>
            <a:ext cx="5624512" cy="58785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77105" y="6235125"/>
            <a:ext cx="692789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8E0D610-88FD-4630-B17C-996A57A45003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2692" y="188913"/>
            <a:ext cx="7680325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1187450" y="1895480"/>
            <a:ext cx="7696200" cy="4171951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 dirty="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en-GB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62775" y="64008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BA5482A-3B18-4D02-B7D3-CCC83E6F11B8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pic>
        <p:nvPicPr>
          <p:cNvPr id="4" name="Picture 2" descr="Z:\3_ Projets\TRUST Communication  Final\charte TRUST\FondPP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" y="0"/>
            <a:ext cx="9143995" cy="6858000"/>
          </a:xfrm>
          <a:prstGeom prst="rect">
            <a:avLst/>
          </a:prstGeom>
          <a:noFill/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565035" y="3054353"/>
            <a:ext cx="6096000" cy="927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7261" tIns="43630" rIns="87261" bIns="4363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8D7D74"/>
                </a:solidFill>
              </a:defRPr>
            </a:lvl1pPr>
          </a:lstStyle>
          <a:p>
            <a:pPr defTabSz="87260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kern="0" dirty="0" smtClean="0">
                <a:ea typeface="MS PGothic"/>
              </a:rPr>
              <a:t>Click to edit Master title style</a:t>
            </a:r>
            <a:endParaRPr lang="en-GB" b="1" kern="0" dirty="0">
              <a:ea typeface="MS PGothic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563567" y="4525963"/>
            <a:ext cx="4853354" cy="304800"/>
          </a:xfrm>
          <a:ln algn="ctr"/>
        </p:spPr>
        <p:txBody>
          <a:bodyPr lIns="87261" anchor="ctr"/>
          <a:lstStyle>
            <a:lvl1pPr marL="0" indent="0" eaLnBrk="0" hangingPunct="0">
              <a:spcBef>
                <a:spcPct val="50000"/>
              </a:spcBef>
              <a:buClrTx/>
              <a:buFontTx/>
              <a:buNone/>
              <a:defRPr sz="1600">
                <a:solidFill>
                  <a:srgbClr val="8D7D74"/>
                </a:solidFill>
              </a:defRPr>
            </a:lvl1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94339" y="2540887"/>
            <a:ext cx="4853354" cy="309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261" tIns="43630" rIns="87261" bIns="43630" anchor="ctr">
            <a:spAutoFit/>
          </a:bodyPr>
          <a:lstStyle/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ja-JP" sz="1200" baseline="30000" dirty="0">
                <a:solidFill>
                  <a:srgbClr val="8D7D74"/>
                </a:solidFill>
                <a:latin typeface="Verdana" pitchFamily="34" charset="0"/>
                <a:ea typeface="MS PGothic" pitchFamily="34" charset="-128"/>
              </a:rPr>
              <a:t>ALL-CLAD ARNO CALOR KRUPS LAGOSTINA</a:t>
            </a:r>
          </a:p>
          <a:p>
            <a:pPr algn="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ja-JP" sz="1200" baseline="30000" dirty="0" smtClean="0">
                <a:solidFill>
                  <a:srgbClr val="8D7D74"/>
                </a:solidFill>
                <a:latin typeface="Verdana" pitchFamily="34" charset="0"/>
                <a:ea typeface="MS PGothic" pitchFamily="34" charset="-128"/>
              </a:rPr>
              <a:t>MOULINEX </a:t>
            </a:r>
            <a:r>
              <a:rPr lang="en-GB" altLang="ja-JP" sz="1200" baseline="30000" dirty="0">
                <a:solidFill>
                  <a:srgbClr val="8D7D74"/>
                </a:solidFill>
                <a:latin typeface="Verdana" pitchFamily="34" charset="0"/>
                <a:ea typeface="MS PGothic" pitchFamily="34" charset="-128"/>
              </a:rPr>
              <a:t>ROWENTA SEB SUPOR TEFAL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" y="3124200"/>
            <a:ext cx="1570892" cy="685800"/>
          </a:xfrm>
          <a:prstGeom prst="rect">
            <a:avLst/>
          </a:prstGeom>
          <a:solidFill>
            <a:srgbClr val="BCB1AB"/>
          </a:solidFill>
          <a:ln w="9525">
            <a:noFill/>
            <a:miter lim="800000"/>
            <a:headEnd/>
            <a:tailEnd/>
          </a:ln>
        </p:spPr>
        <p:txBody>
          <a:bodyPr wrap="none" lIns="87261" tIns="43630" rIns="87261" bIns="43630" anchor="ctr"/>
          <a:lstStyle/>
          <a:p>
            <a:pPr marL="172704" indent="-172704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GB" sz="1200" b="1" baseline="30000" dirty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" y="4584700"/>
            <a:ext cx="1570892" cy="152400"/>
          </a:xfrm>
          <a:prstGeom prst="rect">
            <a:avLst/>
          </a:prstGeom>
          <a:solidFill>
            <a:srgbClr val="8D7D74"/>
          </a:solidFill>
          <a:ln w="9525">
            <a:noFill/>
            <a:miter lim="800000"/>
            <a:headEnd/>
            <a:tailEnd/>
          </a:ln>
        </p:spPr>
        <p:txBody>
          <a:bodyPr wrap="none" lIns="87261" tIns="43630" rIns="87261" bIns="43630" anchor="ctr"/>
          <a:lstStyle/>
          <a:p>
            <a:pPr marL="172704" indent="-172704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GB" sz="1200" b="1" baseline="30000" dirty="0">
              <a:solidFill>
                <a:srgbClr val="000000"/>
              </a:solidFill>
              <a:ea typeface="ＭＳ Ｐゴシック" pitchFamily="1" charset="-128"/>
            </a:endParaRPr>
          </a:p>
        </p:txBody>
      </p:sp>
      <p:pic>
        <p:nvPicPr>
          <p:cNvPr id="11" name="Picture 12" descr="Frise_imagesvs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446" y="914401"/>
            <a:ext cx="6888775" cy="11890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450" y="1628804"/>
            <a:ext cx="7696200" cy="417195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4853" y="6223457"/>
            <a:ext cx="692789" cy="457200"/>
          </a:xfrm>
          <a:prstGeom prst="rect">
            <a:avLst/>
          </a:prstGeom>
          <a:solidFill>
            <a:srgbClr val="CC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ctr" defTabSz="8726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 kumimoji="0" lang="en-GB" sz="2200" b="1" i="0" u="none" strike="noStrike" kern="1200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fld id="{82CAC509-3440-4BCF-867E-8BA849D6A26F}" type="slidenum">
              <a:rPr lang="fr-FR" altLang="ja-JP">
                <a:solidFill>
                  <a:prstClr val="white"/>
                </a:solidFill>
              </a:rPr>
              <a:pPr/>
              <a:t>‹N°›</a:t>
            </a:fld>
            <a:endParaRPr lang="fr-FR" altLang="ja-JP" dirty="0">
              <a:solidFill>
                <a:prstClr val="white"/>
              </a:solidFill>
            </a:endParaRPr>
          </a:p>
        </p:txBody>
      </p:sp>
      <p:sp>
        <p:nvSpPr>
          <p:cNvPr id="11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195389" y="6284168"/>
            <a:ext cx="2008461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 sz="1400" baseline="0"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dirty="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587752" y="6284168"/>
            <a:ext cx="4008585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 sz="1400" baseline="0"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dirty="0">
              <a:solidFill>
                <a:prstClr val="black"/>
              </a:solidFill>
              <a:ea typeface="ＭＳ Ｐゴシック" pitchFamily="1" charset="-128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4"/>
          </a:xfrm>
        </p:spPr>
        <p:txBody>
          <a:bodyPr/>
          <a:lstStyle>
            <a:lvl1pPr algn="l">
              <a:defRPr sz="38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6"/>
          </a:xfrm>
        </p:spPr>
        <p:txBody>
          <a:bodyPr anchor="b"/>
          <a:lstStyle>
            <a:lvl1pPr marL="0" indent="0">
              <a:buNone/>
              <a:defRPr sz="1900"/>
            </a:lvl1pPr>
            <a:lvl2pPr marL="436304" indent="0">
              <a:buNone/>
              <a:defRPr sz="1700"/>
            </a:lvl2pPr>
            <a:lvl3pPr marL="872608" indent="0">
              <a:buNone/>
              <a:defRPr sz="1600"/>
            </a:lvl3pPr>
            <a:lvl4pPr marL="1308911" indent="0">
              <a:buNone/>
              <a:defRPr sz="1300"/>
            </a:lvl4pPr>
            <a:lvl5pPr marL="1745213" indent="0">
              <a:buNone/>
              <a:defRPr sz="1300"/>
            </a:lvl5pPr>
            <a:lvl6pPr marL="2181518" indent="0">
              <a:buNone/>
              <a:defRPr sz="1300"/>
            </a:lvl6pPr>
            <a:lvl7pPr marL="2617821" indent="0">
              <a:buNone/>
              <a:defRPr sz="1300"/>
            </a:lvl7pPr>
            <a:lvl8pPr marL="3054125" indent="0">
              <a:buNone/>
              <a:defRPr sz="1300"/>
            </a:lvl8pPr>
            <a:lvl9pPr marL="3490429" indent="0">
              <a:buNone/>
              <a:defRPr sz="1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77105" y="6235125"/>
            <a:ext cx="692789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1D0C9CC-0EF4-402D-8464-330A70FF4960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7450" y="1895480"/>
            <a:ext cx="3771900" cy="4171951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1750" y="1895480"/>
            <a:ext cx="3771900" cy="4171951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77105" y="6235125"/>
            <a:ext cx="692789" cy="457200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/>
            </a:lvl1pPr>
          </a:lstStyle>
          <a:p>
            <a:fld id="{E759FBAF-4424-4BE2-9E28-57D0B95F9146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2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7"/>
            <a:ext cx="4040188" cy="63976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36304" indent="0">
              <a:buNone/>
              <a:defRPr sz="1900" b="1"/>
            </a:lvl2pPr>
            <a:lvl3pPr marL="872608" indent="0">
              <a:buNone/>
              <a:defRPr sz="1700" b="1"/>
            </a:lvl3pPr>
            <a:lvl4pPr marL="1308911" indent="0">
              <a:buNone/>
              <a:defRPr sz="1600" b="1"/>
            </a:lvl4pPr>
            <a:lvl5pPr marL="1745213" indent="0">
              <a:buNone/>
              <a:defRPr sz="1600" b="1"/>
            </a:lvl5pPr>
            <a:lvl6pPr marL="2181518" indent="0">
              <a:buNone/>
              <a:defRPr sz="1600" b="1"/>
            </a:lvl6pPr>
            <a:lvl7pPr marL="2617821" indent="0">
              <a:buNone/>
              <a:defRPr sz="1600" b="1"/>
            </a:lvl7pPr>
            <a:lvl8pPr marL="3054125" indent="0">
              <a:buNone/>
              <a:defRPr sz="1600" b="1"/>
            </a:lvl8pPr>
            <a:lvl9pPr marL="3490429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30" y="1535117"/>
            <a:ext cx="4041775" cy="63976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36304" indent="0">
              <a:buNone/>
              <a:defRPr sz="1900" b="1"/>
            </a:lvl2pPr>
            <a:lvl3pPr marL="872608" indent="0">
              <a:buNone/>
              <a:defRPr sz="1700" b="1"/>
            </a:lvl3pPr>
            <a:lvl4pPr marL="1308911" indent="0">
              <a:buNone/>
              <a:defRPr sz="1600" b="1"/>
            </a:lvl4pPr>
            <a:lvl5pPr marL="1745213" indent="0">
              <a:buNone/>
              <a:defRPr sz="1600" b="1"/>
            </a:lvl5pPr>
            <a:lvl6pPr marL="2181518" indent="0">
              <a:buNone/>
              <a:defRPr sz="1600" b="1"/>
            </a:lvl6pPr>
            <a:lvl7pPr marL="2617821" indent="0">
              <a:buNone/>
              <a:defRPr sz="1600" b="1"/>
            </a:lvl7pPr>
            <a:lvl8pPr marL="3054125" indent="0">
              <a:buNone/>
              <a:defRPr sz="1600" b="1"/>
            </a:lvl8pPr>
            <a:lvl9pPr marL="3490429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2174874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277105" y="6235125"/>
            <a:ext cx="692789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9012CCB-899F-443E-AC97-DEE2EEF93CA7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277105" y="6235125"/>
            <a:ext cx="692789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07AFD9E-96D4-48F1-B47E-F076AE2A993F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277105" y="6235125"/>
            <a:ext cx="692789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BD4AB29-1AD6-4BA9-BA2E-B6591C7DAF13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4" y="273054"/>
            <a:ext cx="3008313" cy="1162051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1" y="273066"/>
            <a:ext cx="5111750" cy="5853113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4" y="1435104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36304" indent="0">
              <a:buNone/>
              <a:defRPr sz="1200"/>
            </a:lvl2pPr>
            <a:lvl3pPr marL="872608" indent="0">
              <a:buNone/>
              <a:defRPr sz="1000"/>
            </a:lvl3pPr>
            <a:lvl4pPr marL="1308911" indent="0">
              <a:buNone/>
              <a:defRPr sz="900"/>
            </a:lvl4pPr>
            <a:lvl5pPr marL="1745213" indent="0">
              <a:buNone/>
              <a:defRPr sz="900"/>
            </a:lvl5pPr>
            <a:lvl6pPr marL="2181518" indent="0">
              <a:buNone/>
              <a:defRPr sz="900"/>
            </a:lvl6pPr>
            <a:lvl7pPr marL="2617821" indent="0">
              <a:buNone/>
              <a:defRPr sz="900"/>
            </a:lvl7pPr>
            <a:lvl8pPr marL="3054125" indent="0">
              <a:buNone/>
              <a:defRPr sz="900"/>
            </a:lvl8pPr>
            <a:lvl9pPr marL="3490429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95388" y="6248400"/>
            <a:ext cx="19050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1st December 2011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87751" y="6248400"/>
            <a:ext cx="2895600" cy="457200"/>
          </a:xfrm>
          <a:prstGeom prst="rect">
            <a:avLst/>
          </a:prstGeom>
        </p:spPr>
        <p:txBody>
          <a:bodyPr lIns="87261" tIns="43630" rIns="87261" bIns="43630"/>
          <a:lstStyle>
            <a:lvl1pPr>
              <a:defRPr/>
            </a:lvl1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2400" baseline="30000" smtClean="0">
                <a:solidFill>
                  <a:prstClr val="black"/>
                </a:solidFill>
                <a:ea typeface="ＭＳ Ｐゴシック" pitchFamily="1" charset="-128"/>
              </a:rPr>
              <a:t>GMA - Trust - Steering Committee #8</a:t>
            </a:r>
            <a:endParaRPr lang="fr-FR" altLang="ja-JP" sz="2400" baseline="30000">
              <a:solidFill>
                <a:prstClr val="black"/>
              </a:solidFill>
              <a:ea typeface="ＭＳ Ｐゴシック" pitchFamily="1" charset="-128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77105" y="6235125"/>
            <a:ext cx="692789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36EAB68-6ED0-43A0-974A-4D42F4AA21F9}" type="slidenum">
              <a:rPr lang="fr-FR" altLang="ja-JP" smtClean="0">
                <a:solidFill>
                  <a:prstClr val="white"/>
                </a:solidFill>
              </a:rPr>
              <a:pPr/>
              <a:t>‹N°›</a:t>
            </a:fld>
            <a:endParaRPr lang="fr-FR" altLang="ja-JP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SilverBullet:Users:therezelefevre:Documents:1%20-%20ON%20THE%20GO%20[13]:1%20-%20DOSSIERS%20:SEB%20IDENTIT&#201;%20GROUPE:11&#176;%20CHARTE:01%20-%20CALAGES:PRES%20POWER%20PONT:CALAGE:IMPORTLOGO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2692" y="188913"/>
            <a:ext cx="76803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3630" rIns="87261" bIns="436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smtClean="0"/>
              <a:t>Cliquez et modifiez le titre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1895480"/>
            <a:ext cx="7696200" cy="417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3630" rIns="87261" bIns="436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ja-JP" dirty="0" err="1" smtClean="0"/>
              <a:t>Cliquez</a:t>
            </a:r>
            <a:r>
              <a:rPr lang="en-GB" altLang="ja-JP" dirty="0" smtClean="0"/>
              <a:t> pour modifier les styles du </a:t>
            </a:r>
            <a:r>
              <a:rPr lang="en-GB" altLang="ja-JP" dirty="0" err="1" smtClean="0"/>
              <a:t>texte</a:t>
            </a:r>
            <a:r>
              <a:rPr lang="en-GB" altLang="ja-JP" dirty="0" smtClean="0"/>
              <a:t> du masque</a:t>
            </a:r>
          </a:p>
          <a:p>
            <a:pPr lvl="1"/>
            <a:r>
              <a:rPr lang="en-GB" altLang="ja-JP" dirty="0" err="1" smtClean="0"/>
              <a:t>Deuxième</a:t>
            </a:r>
            <a:r>
              <a:rPr lang="en-GB" altLang="ja-JP" dirty="0" smtClean="0"/>
              <a:t> </a:t>
            </a:r>
            <a:r>
              <a:rPr lang="en-GB" altLang="ja-JP" dirty="0" err="1" smtClean="0"/>
              <a:t>niveau</a:t>
            </a:r>
            <a:endParaRPr lang="en-GB" altLang="ja-JP" dirty="0" smtClean="0"/>
          </a:p>
          <a:p>
            <a:pPr lvl="2"/>
            <a:r>
              <a:rPr lang="en-GB" altLang="ja-JP" dirty="0" err="1" smtClean="0"/>
              <a:t>Troisième</a:t>
            </a:r>
            <a:r>
              <a:rPr lang="en-GB" altLang="ja-JP" dirty="0" smtClean="0"/>
              <a:t> </a:t>
            </a:r>
            <a:r>
              <a:rPr lang="en-GB" altLang="ja-JP" dirty="0" err="1" smtClean="0"/>
              <a:t>niveau</a:t>
            </a:r>
            <a:endParaRPr lang="en-GB" altLang="ja-JP" dirty="0" smtClean="0"/>
          </a:p>
          <a:p>
            <a:pPr lvl="3"/>
            <a:r>
              <a:rPr lang="en-GB" altLang="ja-JP" dirty="0" err="1" smtClean="0"/>
              <a:t>Quatrième</a:t>
            </a:r>
            <a:r>
              <a:rPr lang="en-GB" altLang="ja-JP" dirty="0" smtClean="0"/>
              <a:t> </a:t>
            </a:r>
            <a:r>
              <a:rPr lang="en-GB" altLang="ja-JP" dirty="0" err="1" smtClean="0"/>
              <a:t>niveau</a:t>
            </a:r>
            <a:endParaRPr lang="en-GB" altLang="ja-JP" dirty="0" smtClean="0"/>
          </a:p>
          <a:p>
            <a:pPr lvl="4"/>
            <a:r>
              <a:rPr lang="en-GB" altLang="ja-JP" dirty="0" err="1" smtClean="0"/>
              <a:t>Cinquième</a:t>
            </a:r>
            <a:r>
              <a:rPr lang="en-GB" altLang="ja-JP" dirty="0" smtClean="0"/>
              <a:t> </a:t>
            </a:r>
            <a:r>
              <a:rPr lang="en-GB" altLang="ja-JP" dirty="0" err="1" smtClean="0"/>
              <a:t>niveau</a:t>
            </a:r>
            <a:endParaRPr lang="en-GB" altLang="ja-JP" dirty="0" smtClean="0"/>
          </a:p>
        </p:txBody>
      </p:sp>
      <p:pic>
        <p:nvPicPr>
          <p:cNvPr id="37894" name="Picture 6" descr="SilverBullet:Users:therezelefevre:Documents:1 - ON THE GO [13]:1 - DOSSIERS :SEB IDENTITÉ GROUPE:11° CHARTE:01 - CALAGES:PRES POWER PONT:CALAGE:IMPORTLOGO.jpg"/>
          <p:cNvPicPr>
            <a:picLocks noChangeAspect="1" noChangeArrowheads="1"/>
          </p:cNvPicPr>
          <p:nvPr/>
        </p:nvPicPr>
        <p:blipFill>
          <a:blip r:embed="rId15" r:link="rId16" cstate="print"/>
          <a:srcRect/>
          <a:stretch>
            <a:fillRect/>
          </a:stretch>
        </p:blipFill>
        <p:spPr bwMode="auto">
          <a:xfrm>
            <a:off x="9" y="6"/>
            <a:ext cx="1109663" cy="1620839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77105" y="6235125"/>
            <a:ext cx="692789" cy="4572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ctr" defTabSz="8726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 kumimoji="0" lang="en-GB" sz="2200" b="1" i="0" u="none" strike="noStrike" kern="1200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fld id="{44ADEA69-868A-4CBF-90CD-912A547C3A97}" type="slidenum">
              <a:rPr lang="fr-FR">
                <a:solidFill>
                  <a:prstClr val="white"/>
                </a:solidFill>
              </a:rPr>
              <a:pPr/>
              <a:t>‹N°›</a:t>
            </a:fld>
            <a:endParaRPr lang="fr-FR">
              <a:solidFill>
                <a:prstClr val="white"/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8307506" y="6265022"/>
            <a:ext cx="62654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7DB33EAA-8FCF-4C6B-B06A-ECCA8FB9CE14}" type="slidenum">
              <a:rPr lang="fr-FR" altLang="ja-JP" sz="1400">
                <a:solidFill>
                  <a:srgbClr val="8D7D74"/>
                </a:solidFill>
                <a:ea typeface="ＭＳ Ｐゴシック" pitchFamily="1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altLang="ja-JP" sz="1400" dirty="0">
              <a:solidFill>
                <a:srgbClr val="CE1111"/>
              </a:solidFill>
              <a:ea typeface="ＭＳ Ｐゴシック" pitchFamily="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  <a:ea typeface="MS PGothic" pitchFamily="34" charset="-128"/>
        </a:defRPr>
      </a:lvl5pPr>
      <a:lvl6pPr marL="436304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  <a:ea typeface="MS PGothic" pitchFamily="34" charset="-128"/>
        </a:defRPr>
      </a:lvl6pPr>
      <a:lvl7pPr marL="872608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  <a:ea typeface="MS PGothic" pitchFamily="34" charset="-128"/>
        </a:defRPr>
      </a:lvl7pPr>
      <a:lvl8pPr marL="1308911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  <a:ea typeface="MS PGothic" pitchFamily="34" charset="-128"/>
        </a:defRPr>
      </a:lvl8pPr>
      <a:lvl9pPr marL="1745213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2"/>
          </a:solidFill>
          <a:latin typeface="Arial" charset="0"/>
          <a:ea typeface="MS PGothic" pitchFamily="34" charset="-128"/>
        </a:defRPr>
      </a:lvl9pPr>
    </p:titleStyle>
    <p:bodyStyle>
      <a:lvl1pPr marL="327227" indent="-327227" algn="l" rtl="0" eaLnBrk="1" fontAlgn="base" hangingPunct="1">
        <a:spcBef>
          <a:spcPct val="20000"/>
        </a:spcBef>
        <a:spcAft>
          <a:spcPct val="0"/>
        </a:spcAft>
        <a:buClr>
          <a:srgbClr val="CE1111"/>
        </a:buClr>
        <a:buFont typeface="Wingdings 2" pitchFamily="18" charset="2"/>
        <a:buChar char="¢"/>
        <a:defRPr lang="en-GB" altLang="ja-JP" sz="1300" b="1" dirty="0" smtClean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08993" indent="-272689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 lang="en-GB" altLang="ja-JP" sz="1200" dirty="0" smtClean="0">
          <a:solidFill>
            <a:schemeClr val="bg1">
              <a:lumMod val="50000"/>
            </a:schemeClr>
          </a:solidFill>
          <a:latin typeface="+mn-lt"/>
        </a:defRPr>
      </a:lvl2pPr>
      <a:lvl3pPr marL="1090759" indent="-218152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¡"/>
        <a:defRPr lang="en-GB" altLang="ja-JP" sz="1000" dirty="0" smtClean="0">
          <a:solidFill>
            <a:schemeClr val="bg1">
              <a:lumMod val="50000"/>
            </a:schemeClr>
          </a:solidFill>
          <a:latin typeface="+mn-lt"/>
        </a:defRPr>
      </a:lvl3pPr>
      <a:lvl4pPr marL="1490704" indent="-218152" algn="l" rtl="0" eaLnBrk="1" fontAlgn="base" hangingPunct="1">
        <a:spcBef>
          <a:spcPct val="20000"/>
        </a:spcBef>
        <a:spcAft>
          <a:spcPct val="0"/>
        </a:spcAft>
        <a:buChar char="–"/>
        <a:defRPr lang="en-GB" altLang="ja-JP" sz="1000" dirty="0" smtClean="0">
          <a:solidFill>
            <a:schemeClr val="bg1">
              <a:lumMod val="50000"/>
            </a:schemeClr>
          </a:solidFill>
          <a:latin typeface="+mn-lt"/>
        </a:defRPr>
      </a:lvl4pPr>
      <a:lvl5pPr marL="1890650" indent="-218152" algn="l" rtl="0" eaLnBrk="1" fontAlgn="base" hangingPunct="1">
        <a:spcBef>
          <a:spcPct val="20000"/>
        </a:spcBef>
        <a:spcAft>
          <a:spcPct val="0"/>
        </a:spcAft>
        <a:buChar char="»"/>
        <a:defRPr lang="en-GB" altLang="ja-JP" sz="1000" dirty="0" smtClean="0">
          <a:solidFill>
            <a:schemeClr val="bg1">
              <a:lumMod val="50000"/>
            </a:schemeClr>
          </a:solidFill>
          <a:latin typeface="+mn-lt"/>
        </a:defRPr>
      </a:lvl5pPr>
      <a:lvl6pPr marL="2326951" indent="-218152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chemeClr val="bg2"/>
          </a:solidFill>
          <a:latin typeface="+mn-lt"/>
        </a:defRPr>
      </a:lvl6pPr>
      <a:lvl7pPr marL="2763255" indent="-218152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chemeClr val="bg2"/>
          </a:solidFill>
          <a:latin typeface="+mn-lt"/>
        </a:defRPr>
      </a:lvl7pPr>
      <a:lvl8pPr marL="3199559" indent="-218152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chemeClr val="bg2"/>
          </a:solidFill>
          <a:latin typeface="+mn-lt"/>
        </a:defRPr>
      </a:lvl8pPr>
      <a:lvl9pPr marL="3635862" indent="-218152" algn="l" rtl="0" eaLnBrk="1" fontAlgn="base" hangingPunct="1">
        <a:spcBef>
          <a:spcPct val="20000"/>
        </a:spcBef>
        <a:spcAft>
          <a:spcPct val="0"/>
        </a:spcAft>
        <a:buChar char="»"/>
        <a:defRPr sz="1000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8726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6304" algn="l" defTabSz="8726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2608" algn="l" defTabSz="8726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8911" algn="l" defTabSz="8726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5213" algn="l" defTabSz="8726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81518" algn="l" defTabSz="8726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7821" algn="l" defTabSz="8726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4125" algn="l" defTabSz="8726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90429" algn="l" defTabSz="8726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ack.prod.tefal.com/hmc/hybris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Microsoft_Office_Excel_prenant_en_charge_les_macros1.xlsm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Feuille_Microsoft_Office_Excel_prenant_en_charge_les_macros2.xlsm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back.prod.tefal.com/cmscockpit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back.prod.tefal.com/cmscockpit" TargetMode="Externa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back.prod.tefal.com/hmc/hybris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 descr="hybr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157192"/>
            <a:ext cx="9144000" cy="76662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108520" y="4315743"/>
            <a:ext cx="93217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4400" b="1" dirty="0" smtClean="0">
                <a:ln w="12700">
                  <a:noFill/>
                  <a:prstDash val="solid"/>
                </a:ln>
                <a:solidFill>
                  <a:srgbClr val="C0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How to </a:t>
            </a:r>
            <a:r>
              <a:rPr lang="fr-FR" sz="4400" b="1" dirty="0" err="1" smtClean="0">
                <a:ln w="12700">
                  <a:noFill/>
                  <a:prstDash val="solid"/>
                </a:ln>
                <a:solidFill>
                  <a:srgbClr val="C0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integrate</a:t>
            </a:r>
            <a:r>
              <a:rPr lang="fr-FR" sz="4400" b="1" dirty="0" smtClean="0">
                <a:ln w="12700">
                  <a:noFill/>
                  <a:prstDash val="solid"/>
                </a:ln>
                <a:solidFill>
                  <a:srgbClr val="C0000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free content page</a:t>
            </a:r>
            <a:endParaRPr lang="fr-FR" sz="4400" b="1" dirty="0">
              <a:ln w="12700">
                <a:noFill/>
                <a:prstDash val="solid"/>
              </a:ln>
              <a:solidFill>
                <a:srgbClr val="C0000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10160"/>
          <a:stretch>
            <a:fillRect/>
          </a:stretch>
        </p:blipFill>
        <p:spPr bwMode="auto">
          <a:xfrm>
            <a:off x="3131840" y="2276872"/>
            <a:ext cx="3276600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56662">
            <a:off x="6337046" y="1274766"/>
            <a:ext cx="2055226" cy="212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815cXc1EGlL._SL1500_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47522" flipH="1">
            <a:off x="5114236" y="1807736"/>
            <a:ext cx="2027158" cy="128552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846443">
            <a:off x="3597003" y="1404997"/>
            <a:ext cx="1224136" cy="104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553471">
            <a:off x="3132100" y="1908515"/>
            <a:ext cx="666551" cy="935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846244">
            <a:off x="3798094" y="458987"/>
            <a:ext cx="681755" cy="93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220707">
            <a:off x="2195748" y="1824171"/>
            <a:ext cx="1008112" cy="1363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18" descr="moulinex-qa404g15-robot-menager-masterchef-gourmet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062804">
            <a:off x="1475273" y="-315800"/>
            <a:ext cx="2239848" cy="2239848"/>
          </a:xfrm>
          <a:prstGeom prst="rect">
            <a:avLst/>
          </a:prstGeom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-27384"/>
            <a:ext cx="2029306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Image 22" descr="tefal_tt562e10_c1408304033159C_171249419.jpg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375099">
            <a:off x="6523157" y="-40766"/>
            <a:ext cx="1788585" cy="1187591"/>
          </a:xfrm>
          <a:prstGeom prst="rect">
            <a:avLst/>
          </a:prstGeom>
        </p:spPr>
      </p:pic>
      <p:sp>
        <p:nvSpPr>
          <p:cNvPr id="24" name="Titre 23"/>
          <p:cNvSpPr>
            <a:spLocks noGrp="1"/>
          </p:cNvSpPr>
          <p:nvPr>
            <p:ph type="title"/>
          </p:nvPr>
        </p:nvSpPr>
        <p:spPr>
          <a:xfrm>
            <a:off x="904056" y="5301208"/>
            <a:ext cx="7772400" cy="648072"/>
          </a:xfrm>
        </p:spPr>
        <p:txBody>
          <a:bodyPr/>
          <a:lstStyle/>
          <a:p>
            <a:pPr algn="ctr"/>
            <a:r>
              <a:rPr lang="fr-FR" sz="2400" b="0" dirty="0" smtClean="0">
                <a:solidFill>
                  <a:schemeClr val="bg1"/>
                </a:solidFill>
              </a:rPr>
              <a:t>Websites: Brand </a:t>
            </a:r>
            <a:r>
              <a:rPr lang="fr-FR" sz="2400" b="0" dirty="0" err="1" smtClean="0">
                <a:solidFill>
                  <a:schemeClr val="bg1"/>
                </a:solidFill>
              </a:rPr>
              <a:t>websites</a:t>
            </a:r>
            <a:r>
              <a:rPr lang="fr-FR" sz="2400" dirty="0" smtClean="0"/>
              <a:t/>
            </a:r>
            <a:br>
              <a:rPr lang="fr-FR" sz="2400" dirty="0" smtClean="0"/>
            </a:b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7992888" cy="4426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1187624" y="836712"/>
            <a:ext cx="7633022" cy="864096"/>
          </a:xfrm>
        </p:spPr>
        <p:txBody>
          <a:bodyPr/>
          <a:lstStyle/>
          <a:p>
            <a:pPr>
              <a:buNone/>
            </a:pP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</a:rPr>
              <a:t>Go in HMC (</a:t>
            </a: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  <a:hlinkClick r:id="rId3"/>
              </a:rPr>
              <a:t>http://back.prod.tefal.com/hmc/hybris</a:t>
            </a: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</a:rPr>
              <a:t>) and look for the Multimedia &gt; Media section</a:t>
            </a:r>
            <a:endParaRPr lang="fr-FR" altLang="ja-JP" sz="1000" b="0" kern="1200" dirty="0" smtClean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II.1.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images </a:t>
            </a:r>
            <a:r>
              <a:rPr lang="fr-FR" altLang="ja-JP" sz="3200" dirty="0" err="1" smtClean="0"/>
              <a:t>manually</a:t>
            </a:r>
            <a:r>
              <a:rPr lang="fr-FR" altLang="ja-JP" sz="3200" dirty="0" smtClean="0"/>
              <a:t> in </a:t>
            </a:r>
            <a:r>
              <a:rPr lang="fr-FR" altLang="ja-JP" sz="3200" dirty="0" err="1" smtClean="0"/>
              <a:t>Hybris</a:t>
            </a:r>
            <a:endParaRPr lang="fr-FR" altLang="ja-JP" sz="3200" dirty="0" smtClean="0"/>
          </a:p>
        </p:txBody>
      </p:sp>
      <p:sp>
        <p:nvSpPr>
          <p:cNvPr id="18" name="Rectangle à coins arrondis 17"/>
          <p:cNvSpPr/>
          <p:nvPr/>
        </p:nvSpPr>
        <p:spPr>
          <a:xfrm>
            <a:off x="2483768" y="2420888"/>
            <a:ext cx="2592288" cy="864096"/>
          </a:xfrm>
          <a:prstGeom prst="wedgeRoundRectCallout">
            <a:avLst>
              <a:gd name="adj1" fmla="val -73185"/>
              <a:gd name="adj2" fmla="val 78637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1- Click right on “Media”. A menu appears.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4716016" y="4221088"/>
            <a:ext cx="2592288" cy="576064"/>
          </a:xfrm>
          <a:prstGeom prst="wedgeRoundRectCallout">
            <a:avLst>
              <a:gd name="adj1" fmla="val -19995"/>
              <a:gd name="adj2" fmla="val -10277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 – Select the first item of the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0625"/>
            <a:ext cx="5760640" cy="54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II.1.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images </a:t>
            </a:r>
            <a:r>
              <a:rPr lang="fr-FR" altLang="ja-JP" sz="3200" dirty="0" err="1" smtClean="0"/>
              <a:t>manually</a:t>
            </a:r>
            <a:r>
              <a:rPr lang="fr-FR" altLang="ja-JP" sz="3200" dirty="0" smtClean="0"/>
              <a:t> in </a:t>
            </a:r>
            <a:r>
              <a:rPr lang="fr-FR" altLang="ja-JP" sz="3200" dirty="0" err="1" smtClean="0"/>
              <a:t>Hybris</a:t>
            </a:r>
            <a:endParaRPr lang="fr-FR" altLang="ja-JP" sz="3200" dirty="0" smtClean="0"/>
          </a:p>
        </p:txBody>
      </p:sp>
      <p:sp>
        <p:nvSpPr>
          <p:cNvPr id="18" name="Rectangle à coins arrondis 17"/>
          <p:cNvSpPr/>
          <p:nvPr/>
        </p:nvSpPr>
        <p:spPr>
          <a:xfrm>
            <a:off x="5076056" y="1628800"/>
            <a:ext cx="3816424" cy="432048"/>
          </a:xfrm>
          <a:prstGeom prst="wedgeRoundRectCallout">
            <a:avLst>
              <a:gd name="adj1" fmla="val -69826"/>
              <a:gd name="adj2" fmla="val 26566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 – Set an identifier without spaces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5076056" y="2204864"/>
            <a:ext cx="3816424" cy="576064"/>
          </a:xfrm>
          <a:prstGeom prst="wedgeRoundRectCallout">
            <a:avLst>
              <a:gd name="adj1" fmla="val -70946"/>
              <a:gd name="adj2" fmla="val -3222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 – Select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local content </a:t>
            </a:r>
            <a:r>
              <a:rPr lang="fr-FR" dirty="0" err="1" smtClean="0">
                <a:solidFill>
                  <a:schemeClr val="tx1"/>
                </a:solidFill>
              </a:rPr>
              <a:t>catalog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staged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5076056" y="3068960"/>
            <a:ext cx="3816424" cy="576064"/>
          </a:xfrm>
          <a:prstGeom prst="wedgeRoundRectCallout">
            <a:avLst>
              <a:gd name="adj1" fmla="val -107836"/>
              <a:gd name="adj2" fmla="val -24665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 – Click to </a:t>
            </a:r>
            <a:r>
              <a:rPr lang="fr-FR" dirty="0" err="1" smtClean="0">
                <a:solidFill>
                  <a:schemeClr val="tx1"/>
                </a:solidFill>
              </a:rPr>
              <a:t>upload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image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4811792" cy="2322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II.1.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images </a:t>
            </a:r>
            <a:r>
              <a:rPr lang="fr-FR" altLang="ja-JP" sz="3200" dirty="0" err="1" smtClean="0"/>
              <a:t>manually</a:t>
            </a:r>
            <a:r>
              <a:rPr lang="fr-FR" altLang="ja-JP" sz="3200" dirty="0" smtClean="0"/>
              <a:t> in </a:t>
            </a:r>
            <a:r>
              <a:rPr lang="fr-FR" altLang="ja-JP" sz="3200" dirty="0" err="1" smtClean="0"/>
              <a:t>Hybris</a:t>
            </a:r>
            <a:endParaRPr lang="fr-FR" altLang="ja-JP" sz="3200" dirty="0" smtClean="0"/>
          </a:p>
        </p:txBody>
      </p:sp>
      <p:sp>
        <p:nvSpPr>
          <p:cNvPr id="18" name="Rectangle à coins arrondis 17"/>
          <p:cNvSpPr/>
          <p:nvPr/>
        </p:nvSpPr>
        <p:spPr>
          <a:xfrm>
            <a:off x="5076056" y="2060848"/>
            <a:ext cx="3816424" cy="648072"/>
          </a:xfrm>
          <a:prstGeom prst="wedgeRoundRectCallout">
            <a:avLst>
              <a:gd name="adj1" fmla="val -65262"/>
              <a:gd name="adj2" fmla="val 6410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6 – In the popup that opens, choose your file on your computer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5076056" y="2852936"/>
            <a:ext cx="3816424" cy="1008112"/>
          </a:xfrm>
          <a:prstGeom prst="wedgeRoundRectCallout">
            <a:avLst>
              <a:gd name="adj1" fmla="val -64481"/>
              <a:gd name="adj2" fmla="val -35103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 – Enter a </a:t>
            </a:r>
            <a:r>
              <a:rPr lang="fr-FR" dirty="0" err="1" smtClean="0">
                <a:solidFill>
                  <a:schemeClr val="tx1"/>
                </a:solidFill>
              </a:rPr>
              <a:t>folder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name</a:t>
            </a:r>
            <a:r>
              <a:rPr lang="fr-FR" dirty="0" smtClean="0">
                <a:solidFill>
                  <a:schemeClr val="tx1"/>
                </a:solidFill>
              </a:rPr>
              <a:t> or look for an </a:t>
            </a:r>
            <a:r>
              <a:rPr lang="fr-FR" dirty="0" err="1" smtClean="0">
                <a:solidFill>
                  <a:schemeClr val="tx1"/>
                </a:solidFill>
              </a:rPr>
              <a:t>existing</a:t>
            </a:r>
            <a:r>
              <a:rPr lang="fr-FR" dirty="0" smtClean="0">
                <a:solidFill>
                  <a:schemeClr val="tx1"/>
                </a:solidFill>
              </a:rPr>
              <a:t> one (for instance « images »)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95536" y="4077072"/>
            <a:ext cx="3816424" cy="576064"/>
          </a:xfrm>
          <a:prstGeom prst="wedgeRoundRectCallout">
            <a:avLst>
              <a:gd name="adj1" fmla="val -24927"/>
              <a:gd name="adj2" fmla="val -117889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 – Click on « </a:t>
            </a:r>
            <a:r>
              <a:rPr lang="fr-FR" dirty="0" err="1" smtClean="0">
                <a:solidFill>
                  <a:schemeClr val="tx1"/>
                </a:solidFill>
              </a:rPr>
              <a:t>upload</a:t>
            </a:r>
            <a:r>
              <a:rPr lang="fr-FR" dirty="0" smtClean="0">
                <a:solidFill>
                  <a:schemeClr val="tx1"/>
                </a:solidFill>
              </a:rPr>
              <a:t> » to close the </a:t>
            </a:r>
            <a:r>
              <a:rPr lang="fr-FR" dirty="0" err="1" smtClean="0">
                <a:solidFill>
                  <a:schemeClr val="tx1"/>
                </a:solidFill>
              </a:rPr>
              <a:t>popup</a:t>
            </a:r>
            <a:r>
              <a:rPr lang="fr-FR" dirty="0" smtClean="0">
                <a:solidFill>
                  <a:schemeClr val="tx1"/>
                </a:solidFill>
              </a:rPr>
              <a:t>. 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II.1.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images </a:t>
            </a:r>
            <a:r>
              <a:rPr lang="fr-FR" altLang="ja-JP" sz="3200" dirty="0" err="1" smtClean="0"/>
              <a:t>manually</a:t>
            </a:r>
            <a:r>
              <a:rPr lang="fr-FR" altLang="ja-JP" sz="3200" dirty="0" smtClean="0"/>
              <a:t> in </a:t>
            </a:r>
            <a:r>
              <a:rPr lang="fr-FR" altLang="ja-JP" sz="3200" dirty="0" err="1" smtClean="0"/>
              <a:t>Hybris</a:t>
            </a:r>
            <a:endParaRPr lang="fr-FR" altLang="ja-JP" sz="32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836712"/>
            <a:ext cx="4901829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à coins arrondis 8"/>
          <p:cNvSpPr/>
          <p:nvPr/>
        </p:nvSpPr>
        <p:spPr>
          <a:xfrm>
            <a:off x="5436096" y="4941168"/>
            <a:ext cx="3528392" cy="720080"/>
          </a:xfrm>
          <a:prstGeom prst="wedgeRoundRectCallout">
            <a:avLst>
              <a:gd name="adj1" fmla="val -65590"/>
              <a:gd name="adj2" fmla="val 9097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 – This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the URL </a:t>
            </a:r>
            <a:r>
              <a:rPr lang="fr-FR" dirty="0" err="1" smtClean="0">
                <a:solidFill>
                  <a:schemeClr val="tx1"/>
                </a:solidFill>
              </a:rPr>
              <a:t>you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will</a:t>
            </a:r>
            <a:r>
              <a:rPr lang="fr-FR" dirty="0" smtClean="0">
                <a:solidFill>
                  <a:schemeClr val="tx1"/>
                </a:solidFill>
              </a:rPr>
              <a:t> use in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HTML code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5076056" y="2060848"/>
            <a:ext cx="3816424" cy="648072"/>
          </a:xfrm>
          <a:prstGeom prst="wedgeRoundRectCallout">
            <a:avLst>
              <a:gd name="adj1" fmla="val -65262"/>
              <a:gd name="adj2" fmla="val 6410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9 – Your image is now displayed here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II.1.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images </a:t>
            </a:r>
            <a:r>
              <a:rPr lang="fr-FR" altLang="ja-JP" sz="3200" dirty="0" err="1" smtClean="0"/>
              <a:t>manually</a:t>
            </a:r>
            <a:r>
              <a:rPr lang="fr-FR" altLang="ja-JP" sz="3200" dirty="0" smtClean="0"/>
              <a:t> in </a:t>
            </a:r>
            <a:r>
              <a:rPr lang="fr-FR" altLang="ja-JP" sz="3200" dirty="0" err="1" smtClean="0"/>
              <a:t>Hybris</a:t>
            </a:r>
            <a:endParaRPr lang="fr-FR" altLang="ja-JP" sz="32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451" y="836712"/>
            <a:ext cx="4901829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à coins arrondis 8"/>
          <p:cNvSpPr/>
          <p:nvPr/>
        </p:nvSpPr>
        <p:spPr>
          <a:xfrm>
            <a:off x="5436096" y="4941168"/>
            <a:ext cx="3528392" cy="720080"/>
          </a:xfrm>
          <a:prstGeom prst="wedgeRoundRectCallout">
            <a:avLst>
              <a:gd name="adj1" fmla="val -65590"/>
              <a:gd name="adj2" fmla="val 9097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 – You </a:t>
            </a:r>
            <a:r>
              <a:rPr lang="fr-FR" dirty="0" err="1" smtClean="0">
                <a:solidFill>
                  <a:schemeClr val="tx1"/>
                </a:solidFill>
              </a:rPr>
              <a:t>can</a:t>
            </a:r>
            <a:r>
              <a:rPr lang="fr-FR" dirty="0" smtClean="0">
                <a:solidFill>
                  <a:schemeClr val="tx1"/>
                </a:solidFill>
              </a:rPr>
              <a:t> copy 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URL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0" y="1556792"/>
            <a:ext cx="3816424" cy="648072"/>
          </a:xfrm>
          <a:prstGeom prst="wedgeRoundRectCallout">
            <a:avLst>
              <a:gd name="adj1" fmla="val 18026"/>
              <a:gd name="adj2" fmla="val -132446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11- Click on “create”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1187450" y="1412776"/>
            <a:ext cx="7849046" cy="5472608"/>
          </a:xfrm>
        </p:spPr>
        <p:txBody>
          <a:bodyPr/>
          <a:lstStyle/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To import several medias at the same time in </a:t>
            </a:r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Hybris</a:t>
            </a: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, you can send the IT team 2 files : </a:t>
            </a:r>
          </a:p>
          <a:p>
            <a:pPr marL="724666" lvl="1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A zip file containing all images at the root of the file. </a:t>
            </a:r>
          </a:p>
          <a:p>
            <a:pPr marL="724666" lvl="1" indent="-342900">
              <a:buNone/>
            </a:pP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	When you open it with 7Zip, it has too look like this :</a:t>
            </a:r>
          </a:p>
          <a:p>
            <a:pPr marL="724666" lvl="1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1079846"/>
          </a:xfrm>
        </p:spPr>
        <p:txBody>
          <a:bodyPr/>
          <a:lstStyle/>
          <a:p>
            <a:r>
              <a:rPr lang="fr-FR" sz="3200" dirty="0" smtClean="0"/>
              <a:t>II.2. </a:t>
            </a:r>
            <a:r>
              <a:rPr lang="fr-FR" sz="3200" dirty="0" err="1" smtClean="0"/>
              <a:t>Add</a:t>
            </a:r>
            <a:r>
              <a:rPr lang="fr-FR" sz="3200" dirty="0" smtClean="0"/>
              <a:t> images by import in </a:t>
            </a:r>
            <a:r>
              <a:rPr lang="fr-FR" sz="3200" dirty="0" err="1" smtClean="0"/>
              <a:t>Hybris</a:t>
            </a:r>
            <a:r>
              <a:rPr lang="fr-FR" sz="2000" dirty="0" smtClean="0"/>
              <a:t/>
            </a:r>
            <a:br>
              <a:rPr lang="fr-FR" sz="2000" dirty="0" smtClean="0"/>
            </a:br>
            <a:endParaRPr lang="en-US" sz="2400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107504" y="1484784"/>
            <a:ext cx="899592" cy="53732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9544" y="2708920"/>
            <a:ext cx="4376712" cy="3867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1187450" y="1412776"/>
            <a:ext cx="7849046" cy="5472608"/>
          </a:xfrm>
        </p:spPr>
        <p:txBody>
          <a:bodyPr/>
          <a:lstStyle/>
          <a:p>
            <a:pPr marL="724666" lvl="1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And a CSV file containing 3 columns:</a:t>
            </a:r>
          </a:p>
          <a:p>
            <a:pPr marL="1106432" lvl="2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Image identifier : the identifier that will be set in </a:t>
            </a:r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Hybris</a:t>
            </a:r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1106432" lvl="2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Real filename: the image filename in the zip file </a:t>
            </a:r>
          </a:p>
          <a:p>
            <a:pPr marL="1106432" lvl="2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Folder: the folder qualifier in </a:t>
            </a:r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Hybris</a:t>
            </a:r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1106432" lvl="2" indent="-342900">
              <a:buNone/>
            </a:pPr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Once the import is done, the IT team send you back a CSV file containing images identifiers, Catalogs and URL.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1079846"/>
          </a:xfrm>
        </p:spPr>
        <p:txBody>
          <a:bodyPr/>
          <a:lstStyle/>
          <a:p>
            <a:r>
              <a:rPr lang="fr-FR" sz="3200" dirty="0" smtClean="0"/>
              <a:t>II.2. </a:t>
            </a:r>
            <a:r>
              <a:rPr lang="fr-FR" sz="3200" dirty="0" err="1" smtClean="0"/>
              <a:t>Add</a:t>
            </a:r>
            <a:r>
              <a:rPr lang="fr-FR" sz="3200" dirty="0" smtClean="0"/>
              <a:t> images by import in </a:t>
            </a:r>
            <a:r>
              <a:rPr lang="fr-FR" sz="3200" dirty="0" err="1" smtClean="0"/>
              <a:t>Hybris</a:t>
            </a:r>
            <a:r>
              <a:rPr lang="fr-FR" sz="2000" dirty="0" smtClean="0"/>
              <a:t/>
            </a:r>
            <a:br>
              <a:rPr lang="fr-FR" sz="2000" dirty="0" smtClean="0"/>
            </a:br>
            <a:endParaRPr lang="en-US" sz="2400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107504" y="1484784"/>
            <a:ext cx="899592" cy="53732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8" name="Objet 7"/>
          <p:cNvGraphicFramePr>
            <a:graphicFrameLocks noChangeAspect="1"/>
          </p:cNvGraphicFramePr>
          <p:nvPr/>
        </p:nvGraphicFramePr>
        <p:xfrm>
          <a:off x="6660232" y="1484784"/>
          <a:ext cx="1202432" cy="1014552"/>
        </p:xfrm>
        <a:graphic>
          <a:graphicData uri="http://schemas.openxmlformats.org/presentationml/2006/ole">
            <p:oleObj spid="_x0000_s6147" name="Feuille de calcul prenant en charge les macros" showAsIcon="1" r:id="rId3" imgW="914400" imgH="771480" progId="Excel.SheetMacroEnabled.12">
              <p:embed/>
            </p:oleObj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3923928" y="4149080"/>
          <a:ext cx="1512168" cy="1075309"/>
        </p:xfrm>
        <a:graphic>
          <a:graphicData uri="http://schemas.openxmlformats.org/presentationml/2006/ole">
            <p:oleObj spid="_x0000_s6148" name="Feuille de calcul prenant en charge les macros" showAsIcon="1" r:id="rId4" imgW="914400" imgH="771480" progId="Excel.SheetMacroEnabled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636912"/>
            <a:ext cx="9144000" cy="162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1187624" y="836712"/>
            <a:ext cx="7633022" cy="864096"/>
          </a:xfrm>
        </p:spPr>
        <p:txBody>
          <a:bodyPr/>
          <a:lstStyle/>
          <a:p>
            <a:pPr>
              <a:buNone/>
            </a:pP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</a:rPr>
              <a:t>Connect to the </a:t>
            </a:r>
            <a:r>
              <a:rPr lang="en-US" altLang="ja-JP" sz="1600" dirty="0" err="1" smtClean="0">
                <a:solidFill>
                  <a:prstClr val="white">
                    <a:lumMod val="50000"/>
                  </a:prstClr>
                </a:solidFill>
              </a:rPr>
              <a:t>CMSCokpit</a:t>
            </a: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</a:rPr>
              <a:t> (</a:t>
            </a: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  <a:hlinkClick r:id="rId3"/>
              </a:rPr>
              <a:t>http://back.prod.tefal.com/cmscockpit</a:t>
            </a: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</a:rPr>
              <a:t>) and look for the page you created. Open it for edition:</a:t>
            </a:r>
            <a:endParaRPr lang="fr-FR" altLang="ja-JP" sz="1000" b="0" kern="1200" dirty="0" smtClean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III.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HTML in </a:t>
            </a:r>
            <a:r>
              <a:rPr lang="fr-FR" altLang="ja-JP" sz="3200" dirty="0" err="1" smtClean="0"/>
              <a:t>your</a:t>
            </a:r>
            <a:r>
              <a:rPr lang="fr-FR" altLang="ja-JP" sz="3200" dirty="0" smtClean="0"/>
              <a:t>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6300192" y="4293096"/>
            <a:ext cx="2592288" cy="576064"/>
          </a:xfrm>
          <a:prstGeom prst="wedgeRoundRectCallout">
            <a:avLst>
              <a:gd name="adj1" fmla="val 41035"/>
              <a:gd name="adj2" fmla="val -117889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 – Click on the « + » </a:t>
            </a:r>
            <a:r>
              <a:rPr lang="fr-FR" dirty="0" err="1" smtClean="0">
                <a:solidFill>
                  <a:schemeClr val="tx1"/>
                </a:solidFill>
              </a:rPr>
              <a:t>icon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899592" y="2204864"/>
            <a:ext cx="2592288" cy="576064"/>
          </a:xfrm>
          <a:prstGeom prst="wedgeRoundRectCallout">
            <a:avLst>
              <a:gd name="adj1" fmla="val -14396"/>
              <a:gd name="adj2" fmla="val 21469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1- </a:t>
            </a:r>
            <a:r>
              <a:rPr lang="fr-FR" dirty="0" err="1" smtClean="0">
                <a:solidFill>
                  <a:schemeClr val="tx1"/>
                </a:solidFill>
              </a:rPr>
              <a:t>Find</a:t>
            </a:r>
            <a:r>
              <a:rPr lang="fr-FR" dirty="0" smtClean="0">
                <a:solidFill>
                  <a:schemeClr val="tx1"/>
                </a:solidFill>
              </a:rPr>
              <a:t> the « Body » section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981794"/>
            <a:ext cx="5633888" cy="587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III.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HTML in </a:t>
            </a:r>
            <a:r>
              <a:rPr lang="fr-FR" altLang="ja-JP" sz="3200" dirty="0" err="1" smtClean="0"/>
              <a:t>your</a:t>
            </a:r>
            <a:r>
              <a:rPr lang="fr-FR" altLang="ja-JP" sz="3200" dirty="0" smtClean="0"/>
              <a:t>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5364088" y="1628800"/>
            <a:ext cx="3779912" cy="2880320"/>
          </a:xfrm>
          <a:prstGeom prst="wedgeRoundRectCallout">
            <a:avLst>
              <a:gd name="adj1" fmla="val -63107"/>
              <a:gd name="adj2" fmla="val 8089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 – In the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that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appears</a:t>
            </a:r>
            <a:r>
              <a:rPr lang="fr-FR" dirty="0" smtClean="0">
                <a:solidFill>
                  <a:schemeClr val="tx1"/>
                </a:solidFill>
              </a:rPr>
              <a:t>, select « </a:t>
            </a:r>
            <a:r>
              <a:rPr lang="fr-FR" dirty="0" err="1" smtClean="0">
                <a:solidFill>
                  <a:schemeClr val="tx1"/>
                </a:solidFill>
              </a:rPr>
              <a:t>Paragraph</a:t>
            </a:r>
            <a:r>
              <a:rPr lang="fr-FR" dirty="0" smtClean="0">
                <a:solidFill>
                  <a:schemeClr val="tx1"/>
                </a:solidFill>
              </a:rPr>
              <a:t> » to insert HTML in the page.</a:t>
            </a:r>
          </a:p>
          <a:p>
            <a:pPr algn="ctr"/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If </a:t>
            </a:r>
            <a:r>
              <a:rPr lang="fr-FR" dirty="0" err="1" smtClean="0">
                <a:solidFill>
                  <a:schemeClr val="tx1"/>
                </a:solidFill>
              </a:rPr>
              <a:t>you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want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add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another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element</a:t>
            </a:r>
            <a:r>
              <a:rPr lang="fr-FR" dirty="0" smtClean="0">
                <a:solidFill>
                  <a:schemeClr val="tx1"/>
                </a:solidFill>
              </a:rPr>
              <a:t> (</a:t>
            </a:r>
            <a:r>
              <a:rPr lang="fr-FR" dirty="0" err="1" smtClean="0">
                <a:solidFill>
                  <a:schemeClr val="tx1"/>
                </a:solidFill>
              </a:rPr>
              <a:t>Carousel</a:t>
            </a:r>
            <a:r>
              <a:rPr lang="fr-FR" dirty="0" smtClean="0">
                <a:solidFill>
                  <a:schemeClr val="tx1"/>
                </a:solidFill>
              </a:rPr>
              <a:t>, banner etc.), </a:t>
            </a:r>
            <a:r>
              <a:rPr lang="fr-FR" dirty="0" err="1" smtClean="0">
                <a:solidFill>
                  <a:schemeClr val="tx1"/>
                </a:solidFill>
              </a:rPr>
              <a:t>please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refer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existing</a:t>
            </a:r>
            <a:r>
              <a:rPr lang="fr-FR" dirty="0" smtClean="0">
                <a:solidFill>
                  <a:schemeClr val="tx1"/>
                </a:solidFill>
              </a:rPr>
              <a:t> documentation.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496" y="2996952"/>
            <a:ext cx="4824536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6742882" cy="152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III.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HTML in </a:t>
            </a:r>
            <a:r>
              <a:rPr lang="fr-FR" altLang="ja-JP" sz="3200" dirty="0" err="1" smtClean="0"/>
              <a:t>your</a:t>
            </a:r>
            <a:r>
              <a:rPr lang="fr-FR" altLang="ja-JP" sz="3200" dirty="0" smtClean="0"/>
              <a:t>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5364088" y="2276872"/>
            <a:ext cx="3779912" cy="576064"/>
          </a:xfrm>
          <a:prstGeom prst="wedgeRoundRectCallout">
            <a:avLst>
              <a:gd name="adj1" fmla="val -63107"/>
              <a:gd name="adj2" fmla="val 8089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4- In the </a:t>
            </a:r>
            <a:r>
              <a:rPr lang="fr-FR" dirty="0" err="1" smtClean="0">
                <a:solidFill>
                  <a:schemeClr val="tx1"/>
                </a:solidFill>
              </a:rPr>
              <a:t>next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screen</a:t>
            </a:r>
            <a:r>
              <a:rPr lang="fr-FR" dirty="0" smtClean="0">
                <a:solidFill>
                  <a:schemeClr val="tx1"/>
                </a:solidFill>
              </a:rPr>
              <a:t>, select « </a:t>
            </a:r>
            <a:r>
              <a:rPr lang="fr-FR" dirty="0" err="1" smtClean="0">
                <a:solidFill>
                  <a:schemeClr val="tx1"/>
                </a:solidFill>
              </a:rPr>
              <a:t>create</a:t>
            </a:r>
            <a:r>
              <a:rPr lang="fr-FR" dirty="0" smtClean="0">
                <a:solidFill>
                  <a:schemeClr val="tx1"/>
                </a:solidFill>
              </a:rPr>
              <a:t> a new item »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" y="3478709"/>
            <a:ext cx="6663943" cy="2038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8595" y="5558755"/>
            <a:ext cx="6639669" cy="46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à coins arrondis 7"/>
          <p:cNvSpPr/>
          <p:nvPr/>
        </p:nvSpPr>
        <p:spPr>
          <a:xfrm>
            <a:off x="5364088" y="4869160"/>
            <a:ext cx="3779912" cy="576064"/>
          </a:xfrm>
          <a:prstGeom prst="wedgeRoundRectCallout">
            <a:avLst>
              <a:gd name="adj1" fmla="val -63107"/>
              <a:gd name="adj2" fmla="val 8089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5- In the last </a:t>
            </a:r>
            <a:r>
              <a:rPr lang="fr-FR" dirty="0" err="1" smtClean="0">
                <a:solidFill>
                  <a:schemeClr val="tx1"/>
                </a:solidFill>
              </a:rPr>
              <a:t>screen</a:t>
            </a:r>
            <a:r>
              <a:rPr lang="fr-FR" dirty="0" smtClean="0">
                <a:solidFill>
                  <a:schemeClr val="tx1"/>
                </a:solidFill>
              </a:rPr>
              <a:t>, set a </a:t>
            </a:r>
            <a:r>
              <a:rPr lang="fr-FR" dirty="0" err="1" smtClean="0">
                <a:solidFill>
                  <a:schemeClr val="tx1"/>
                </a:solidFill>
              </a:rPr>
              <a:t>name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059832" y="6165304"/>
            <a:ext cx="3779912" cy="576064"/>
          </a:xfrm>
          <a:prstGeom prst="wedgeRoundRectCallout">
            <a:avLst>
              <a:gd name="adj1" fmla="val 35577"/>
              <a:gd name="adj2" fmla="val -9269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6- Click on « </a:t>
            </a:r>
            <a:r>
              <a:rPr lang="fr-FR" dirty="0" err="1" smtClean="0">
                <a:solidFill>
                  <a:schemeClr val="tx1"/>
                </a:solidFill>
              </a:rPr>
              <a:t>done</a:t>
            </a:r>
            <a:r>
              <a:rPr lang="fr-FR" dirty="0" smtClean="0">
                <a:solidFill>
                  <a:schemeClr val="tx1"/>
                </a:solidFill>
              </a:rPr>
              <a:t> »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1187450" y="1412776"/>
            <a:ext cx="7849046" cy="5472608"/>
          </a:xfrm>
        </p:spPr>
        <p:txBody>
          <a:bodyPr/>
          <a:lstStyle/>
          <a:p>
            <a:pPr marL="342900" indent="-342900"/>
            <a:r>
              <a:rPr lang="en-US" altLang="ja-JP" u="sng" dirty="0" smtClean="0">
                <a:solidFill>
                  <a:prstClr val="white">
                    <a:lumMod val="50000"/>
                  </a:prstClr>
                </a:solidFill>
              </a:rPr>
              <a:t>Context:</a:t>
            </a:r>
          </a:p>
          <a:p>
            <a:pPr marL="342900" indent="-342900">
              <a:buNone/>
            </a:pPr>
            <a:r>
              <a:rPr lang="en-US" altLang="ja-JP" dirty="0" smtClean="0"/>
              <a:t>You may have to create a new landing page with custom styles and animations. In order to create this kind of pages, you have to use a free content page template.</a:t>
            </a:r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lvl="0" indent="-342900">
              <a:buNone/>
            </a:pPr>
            <a:endParaRPr lang="en-US" altLang="ja-JP" u="sng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lvl="0" indent="-342900"/>
            <a:r>
              <a:rPr lang="en-US" altLang="ja-JP" u="sng" dirty="0" smtClean="0">
                <a:solidFill>
                  <a:prstClr val="white">
                    <a:lumMod val="50000"/>
                  </a:prstClr>
                </a:solidFill>
              </a:rPr>
              <a:t>Objectives of this document:</a:t>
            </a:r>
          </a:p>
          <a:p>
            <a:pPr marL="342900" lvl="0" indent="-342900">
              <a:buNone/>
            </a:pP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This document aims to help you during the creation of this page. It will explain you how to add medias, HTML, JS and CSS in your page.</a:t>
            </a: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1079846"/>
          </a:xfrm>
        </p:spPr>
        <p:txBody>
          <a:bodyPr/>
          <a:lstStyle/>
          <a:p>
            <a:r>
              <a:rPr lang="fr-FR" sz="3200" dirty="0" smtClean="0"/>
              <a:t>How to </a:t>
            </a:r>
            <a:r>
              <a:rPr lang="fr-FR" sz="3200" dirty="0" err="1" smtClean="0"/>
              <a:t>integrate</a:t>
            </a:r>
            <a:r>
              <a:rPr lang="fr-FR" sz="3200" dirty="0" smtClean="0"/>
              <a:t> free content pages?</a:t>
            </a:r>
            <a:r>
              <a:rPr lang="fr-FR" sz="2000" dirty="0" smtClean="0"/>
              <a:t/>
            </a:r>
            <a:br>
              <a:rPr lang="fr-FR" sz="2000" dirty="0" smtClean="0"/>
            </a:br>
            <a:endParaRPr lang="en-US" sz="2400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107504" y="1484784"/>
            <a:ext cx="899592" cy="53732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132856"/>
            <a:ext cx="5002545" cy="11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III.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HTML in </a:t>
            </a:r>
            <a:r>
              <a:rPr lang="fr-FR" altLang="ja-JP" sz="3200" dirty="0" err="1" smtClean="0"/>
              <a:t>your</a:t>
            </a:r>
            <a:r>
              <a:rPr lang="fr-FR" altLang="ja-JP" sz="3200" dirty="0" smtClean="0"/>
              <a:t>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5292080" y="2420888"/>
            <a:ext cx="3779912" cy="576064"/>
          </a:xfrm>
          <a:prstGeom prst="wedgeRoundRectCallout">
            <a:avLst>
              <a:gd name="adj1" fmla="val -63107"/>
              <a:gd name="adj2" fmla="val 8089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 – The </a:t>
            </a:r>
            <a:r>
              <a:rPr lang="fr-FR" dirty="0" err="1" smtClean="0">
                <a:solidFill>
                  <a:schemeClr val="tx1"/>
                </a:solidFill>
              </a:rPr>
              <a:t>paragraph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now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listed</a:t>
            </a:r>
            <a:r>
              <a:rPr lang="fr-FR" dirty="0" smtClean="0">
                <a:solidFill>
                  <a:schemeClr val="tx1"/>
                </a:solidFill>
              </a:rPr>
              <a:t> in the page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827584" y="3429000"/>
            <a:ext cx="7056784" cy="2160240"/>
          </a:xfrm>
          <a:prstGeom prst="wedgeRoundRectCallout">
            <a:avLst>
              <a:gd name="adj1" fmla="val -6208"/>
              <a:gd name="adj2" fmla="val -66322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 – Click on the « </a:t>
            </a:r>
            <a:r>
              <a:rPr lang="fr-FR" dirty="0" err="1" smtClean="0">
                <a:solidFill>
                  <a:schemeClr val="tx1"/>
                </a:solidFill>
              </a:rPr>
              <a:t>pen</a:t>
            </a:r>
            <a:r>
              <a:rPr lang="fr-FR" dirty="0" smtClean="0">
                <a:solidFill>
                  <a:schemeClr val="tx1"/>
                </a:solidFill>
              </a:rPr>
              <a:t> » </a:t>
            </a:r>
            <a:r>
              <a:rPr lang="fr-FR" dirty="0" err="1" smtClean="0">
                <a:solidFill>
                  <a:schemeClr val="tx1"/>
                </a:solidFill>
              </a:rPr>
              <a:t>icon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edit</a:t>
            </a:r>
            <a:r>
              <a:rPr lang="fr-FR" dirty="0" smtClean="0">
                <a:solidFill>
                  <a:schemeClr val="tx1"/>
                </a:solidFill>
              </a:rPr>
              <a:t> the content.</a:t>
            </a:r>
          </a:p>
          <a:p>
            <a:pPr algn="ctr"/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A panel opens on the right hand </a:t>
            </a:r>
            <a:r>
              <a:rPr lang="fr-FR" dirty="0" err="1" smtClean="0">
                <a:solidFill>
                  <a:schemeClr val="tx1"/>
                </a:solidFill>
              </a:rPr>
              <a:t>side</a:t>
            </a:r>
            <a:r>
              <a:rPr lang="fr-FR" dirty="0" smtClean="0">
                <a:solidFill>
                  <a:schemeClr val="tx1"/>
                </a:solidFill>
              </a:rPr>
              <a:t> of the page and </a:t>
            </a:r>
            <a:r>
              <a:rPr lang="fr-FR" dirty="0" err="1" smtClean="0">
                <a:solidFill>
                  <a:schemeClr val="tx1"/>
                </a:solidFill>
              </a:rPr>
              <a:t>another</a:t>
            </a:r>
            <a:r>
              <a:rPr lang="fr-FR" dirty="0" smtClean="0">
                <a:solidFill>
                  <a:schemeClr val="tx1"/>
                </a:solidFill>
              </a:rPr>
              <a:t> one </a:t>
            </a:r>
            <a:r>
              <a:rPr lang="fr-FR" dirty="0" err="1" smtClean="0">
                <a:solidFill>
                  <a:schemeClr val="tx1"/>
                </a:solidFill>
              </a:rPr>
              <a:t>at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bottom</a:t>
            </a:r>
            <a:r>
              <a:rPr lang="fr-FR" dirty="0" smtClean="0">
                <a:solidFill>
                  <a:schemeClr val="tx1"/>
                </a:solidFill>
              </a:rPr>
              <a:t> of the page. You do the HTML </a:t>
            </a:r>
            <a:r>
              <a:rPr lang="fr-FR" dirty="0" err="1" smtClean="0">
                <a:solidFill>
                  <a:schemeClr val="tx1"/>
                </a:solidFill>
              </a:rPr>
              <a:t>edition</a:t>
            </a:r>
            <a:r>
              <a:rPr lang="fr-FR" dirty="0" smtClean="0">
                <a:solidFill>
                  <a:schemeClr val="tx1"/>
                </a:solidFill>
              </a:rPr>
              <a:t> in </a:t>
            </a:r>
            <a:r>
              <a:rPr lang="fr-FR" dirty="0" err="1" smtClean="0">
                <a:solidFill>
                  <a:schemeClr val="tx1"/>
                </a:solidFill>
              </a:rPr>
              <a:t>both</a:t>
            </a:r>
            <a:r>
              <a:rPr lang="fr-FR" dirty="0" smtClean="0">
                <a:solidFill>
                  <a:schemeClr val="tx1"/>
                </a:solidFill>
              </a:rPr>
              <a:t> panels. In the </a:t>
            </a:r>
            <a:r>
              <a:rPr lang="fr-FR" dirty="0" err="1" smtClean="0">
                <a:solidFill>
                  <a:schemeClr val="tx1"/>
                </a:solidFill>
              </a:rPr>
              <a:t>next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slides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dirty="0" err="1" smtClean="0">
                <a:solidFill>
                  <a:schemeClr val="tx1"/>
                </a:solidFill>
              </a:rPr>
              <a:t>we</a:t>
            </a:r>
            <a:r>
              <a:rPr lang="fr-FR" dirty="0" smtClean="0">
                <a:solidFill>
                  <a:schemeClr val="tx1"/>
                </a:solidFill>
              </a:rPr>
              <a:t> are </a:t>
            </a:r>
            <a:r>
              <a:rPr lang="fr-FR" dirty="0" err="1" smtClean="0">
                <a:solidFill>
                  <a:schemeClr val="tx1"/>
                </a:solidFill>
              </a:rPr>
              <a:t>going</a:t>
            </a:r>
            <a:r>
              <a:rPr lang="fr-FR" dirty="0" smtClean="0">
                <a:solidFill>
                  <a:schemeClr val="tx1"/>
                </a:solidFill>
              </a:rPr>
              <a:t> to do the </a:t>
            </a:r>
            <a:r>
              <a:rPr lang="fr-FR" dirty="0" err="1" smtClean="0">
                <a:solidFill>
                  <a:schemeClr val="tx1"/>
                </a:solidFill>
              </a:rPr>
              <a:t>edition</a:t>
            </a:r>
            <a:r>
              <a:rPr lang="fr-FR" dirty="0" smtClean="0">
                <a:solidFill>
                  <a:schemeClr val="tx1"/>
                </a:solidFill>
              </a:rPr>
              <a:t> in the panel </a:t>
            </a:r>
            <a:r>
              <a:rPr lang="fr-FR" dirty="0" err="1" smtClean="0">
                <a:solidFill>
                  <a:schemeClr val="tx1"/>
                </a:solidFill>
              </a:rPr>
              <a:t>at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bottom</a:t>
            </a:r>
            <a:r>
              <a:rPr lang="fr-FR" dirty="0" smtClean="0">
                <a:solidFill>
                  <a:schemeClr val="tx1"/>
                </a:solidFill>
              </a:rPr>
              <a:t> of the page.</a:t>
            </a:r>
          </a:p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514053"/>
            <a:ext cx="8524875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III.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HTML in </a:t>
            </a:r>
            <a:r>
              <a:rPr lang="fr-FR" altLang="ja-JP" sz="3200" dirty="0" err="1" smtClean="0"/>
              <a:t>your</a:t>
            </a:r>
            <a:r>
              <a:rPr lang="fr-FR" altLang="ja-JP" sz="3200" dirty="0" smtClean="0"/>
              <a:t> page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700808"/>
            <a:ext cx="517773" cy="575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à coins arrondis 17"/>
          <p:cNvSpPr/>
          <p:nvPr/>
        </p:nvSpPr>
        <p:spPr>
          <a:xfrm>
            <a:off x="4572000" y="2420888"/>
            <a:ext cx="4499992" cy="936104"/>
          </a:xfrm>
          <a:prstGeom prst="wedgeRoundRectCallout">
            <a:avLst>
              <a:gd name="adj1" fmla="val 25149"/>
              <a:gd name="adj2" fmla="val -78933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 – Click on the globe </a:t>
            </a:r>
            <a:r>
              <a:rPr lang="fr-FR" dirty="0" err="1" smtClean="0">
                <a:solidFill>
                  <a:schemeClr val="tx1"/>
                </a:solidFill>
              </a:rPr>
              <a:t>icon</a:t>
            </a:r>
            <a:r>
              <a:rPr lang="fr-FR" dirty="0" smtClean="0">
                <a:solidFill>
                  <a:schemeClr val="tx1"/>
                </a:solidFill>
              </a:rPr>
              <a:t> (</a:t>
            </a:r>
            <a:r>
              <a:rPr lang="fr-FR" dirty="0" err="1" smtClean="0">
                <a:solidFill>
                  <a:schemeClr val="tx1"/>
                </a:solidFill>
              </a:rPr>
              <a:t>smaller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than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one on the site) to </a:t>
            </a:r>
            <a:r>
              <a:rPr lang="fr-FR" dirty="0" err="1" smtClean="0">
                <a:solidFill>
                  <a:schemeClr val="tx1"/>
                </a:solidFill>
              </a:rPr>
              <a:t>see</a:t>
            </a:r>
            <a:r>
              <a:rPr lang="fr-FR" dirty="0" smtClean="0">
                <a:solidFill>
                  <a:schemeClr val="tx1"/>
                </a:solidFill>
              </a:rPr>
              <a:t> the content in </a:t>
            </a:r>
            <a:r>
              <a:rPr lang="fr-FR" dirty="0" err="1" smtClean="0">
                <a:solidFill>
                  <a:schemeClr val="tx1"/>
                </a:solidFill>
              </a:rPr>
              <a:t>different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languages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755576" y="4077072"/>
            <a:ext cx="4499992" cy="648072"/>
          </a:xfrm>
          <a:prstGeom prst="wedgeRoundRectCallout">
            <a:avLst>
              <a:gd name="adj1" fmla="val -36456"/>
              <a:gd name="adj2" fmla="val 77667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 – </a:t>
            </a:r>
            <a:r>
              <a:rPr lang="fr-FR" dirty="0" err="1" smtClean="0">
                <a:solidFill>
                  <a:schemeClr val="tx1"/>
                </a:solidFill>
              </a:rPr>
              <a:t>Languages</a:t>
            </a:r>
            <a:r>
              <a:rPr lang="fr-FR" dirty="0" smtClean="0">
                <a:solidFill>
                  <a:schemeClr val="tx1"/>
                </a:solidFill>
              </a:rPr>
              <a:t> are </a:t>
            </a:r>
            <a:r>
              <a:rPr lang="fr-FR" dirty="0" err="1" smtClean="0">
                <a:solidFill>
                  <a:schemeClr val="tx1"/>
                </a:solidFill>
              </a:rPr>
              <a:t>displayed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here</a:t>
            </a:r>
            <a:r>
              <a:rPr lang="fr-FR" dirty="0" smtClean="0">
                <a:solidFill>
                  <a:schemeClr val="tx1"/>
                </a:solidFill>
              </a:rPr>
              <a:t> (</a:t>
            </a:r>
            <a:r>
              <a:rPr lang="fr-FR" dirty="0" err="1" smtClean="0">
                <a:solidFill>
                  <a:schemeClr val="tx1"/>
                </a:solidFill>
              </a:rPr>
              <a:t>smaller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than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one)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869160"/>
            <a:ext cx="623118" cy="54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514053"/>
            <a:ext cx="8524875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III.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HTML in </a:t>
            </a:r>
            <a:r>
              <a:rPr lang="fr-FR" altLang="ja-JP" sz="3200" dirty="0" err="1" smtClean="0"/>
              <a:t>your</a:t>
            </a:r>
            <a:r>
              <a:rPr lang="fr-FR" altLang="ja-JP" sz="3200" dirty="0" smtClean="0"/>
              <a:t>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1979712" y="2924944"/>
            <a:ext cx="5544616" cy="1800200"/>
          </a:xfrm>
          <a:prstGeom prst="wedgeRoundRectCallout">
            <a:avLst>
              <a:gd name="adj1" fmla="val -33091"/>
              <a:gd name="adj2" fmla="val 8883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 – In 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instance, </a:t>
            </a:r>
            <a:r>
              <a:rPr lang="fr-FR" dirty="0" err="1" smtClean="0">
                <a:solidFill>
                  <a:schemeClr val="tx1"/>
                </a:solidFill>
              </a:rPr>
              <a:t>we</a:t>
            </a:r>
            <a:r>
              <a:rPr lang="fr-FR" dirty="0" smtClean="0">
                <a:solidFill>
                  <a:schemeClr val="tx1"/>
                </a:solidFill>
              </a:rPr>
              <a:t> are </a:t>
            </a:r>
            <a:r>
              <a:rPr lang="fr-FR" dirty="0" err="1" smtClean="0">
                <a:solidFill>
                  <a:schemeClr val="tx1"/>
                </a:solidFill>
              </a:rPr>
              <a:t>going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edit</a:t>
            </a:r>
            <a:r>
              <a:rPr lang="fr-FR" dirty="0" smtClean="0">
                <a:solidFill>
                  <a:schemeClr val="tx1"/>
                </a:solidFill>
              </a:rPr>
              <a:t> HTML of french content.</a:t>
            </a:r>
          </a:p>
          <a:p>
            <a:pPr algn="ctr"/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To </a:t>
            </a:r>
            <a:r>
              <a:rPr lang="fr-FR" dirty="0" err="1" smtClean="0">
                <a:solidFill>
                  <a:schemeClr val="tx1"/>
                </a:solidFill>
              </a:rPr>
              <a:t>edit</a:t>
            </a:r>
            <a:r>
              <a:rPr lang="fr-FR" dirty="0" smtClean="0">
                <a:solidFill>
                  <a:schemeClr val="tx1"/>
                </a:solidFill>
              </a:rPr>
              <a:t> the HTML, </a:t>
            </a:r>
            <a:r>
              <a:rPr lang="fr-FR" dirty="0" err="1" smtClean="0">
                <a:solidFill>
                  <a:schemeClr val="tx1"/>
                </a:solidFill>
              </a:rPr>
              <a:t>switch</a:t>
            </a:r>
            <a:r>
              <a:rPr lang="fr-FR" dirty="0" smtClean="0">
                <a:solidFill>
                  <a:schemeClr val="tx1"/>
                </a:solidFill>
              </a:rPr>
              <a:t> to « Source » mode by </a:t>
            </a:r>
            <a:r>
              <a:rPr lang="fr-FR" dirty="0" err="1" smtClean="0">
                <a:solidFill>
                  <a:schemeClr val="tx1"/>
                </a:solidFill>
              </a:rPr>
              <a:t>clicking</a:t>
            </a:r>
            <a:r>
              <a:rPr lang="fr-FR" dirty="0" smtClean="0">
                <a:solidFill>
                  <a:schemeClr val="tx1"/>
                </a:solidFill>
              </a:rPr>
              <a:t> on the </a:t>
            </a:r>
            <a:r>
              <a:rPr lang="fr-FR" dirty="0" err="1" smtClean="0">
                <a:solidFill>
                  <a:schemeClr val="tx1"/>
                </a:solidFill>
              </a:rPr>
              <a:t>button</a:t>
            </a:r>
            <a:r>
              <a:rPr lang="fr-FR" dirty="0" smtClean="0">
                <a:solidFill>
                  <a:schemeClr val="tx1"/>
                </a:solidFill>
              </a:rPr>
              <a:t> (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button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smaller</a:t>
            </a:r>
            <a:r>
              <a:rPr lang="fr-FR" dirty="0" smtClean="0">
                <a:solidFill>
                  <a:schemeClr val="tx1"/>
                </a:solidFill>
              </a:rPr>
              <a:t> in </a:t>
            </a:r>
            <a:r>
              <a:rPr lang="fr-FR" dirty="0" err="1" smtClean="0">
                <a:solidFill>
                  <a:schemeClr val="tx1"/>
                </a:solidFill>
              </a:rPr>
              <a:t>cmscockpit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5445224"/>
            <a:ext cx="1185258" cy="49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799"/>
            <a:ext cx="9144000" cy="445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III.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HTML in </a:t>
            </a:r>
            <a:r>
              <a:rPr lang="fr-FR" altLang="ja-JP" sz="3200" dirty="0" err="1" smtClean="0"/>
              <a:t>your</a:t>
            </a:r>
            <a:r>
              <a:rPr lang="fr-FR" altLang="ja-JP" sz="3200" dirty="0" smtClean="0"/>
              <a:t>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2555776" y="4077072"/>
            <a:ext cx="4968552" cy="1512168"/>
          </a:xfrm>
          <a:prstGeom prst="wedgeRoundRectCallout">
            <a:avLst>
              <a:gd name="adj1" fmla="val -31259"/>
              <a:gd name="adj2" fmla="val -67583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 – </a:t>
            </a:r>
            <a:r>
              <a:rPr lang="fr-FR" dirty="0" err="1" smtClean="0">
                <a:solidFill>
                  <a:schemeClr val="tx1"/>
                </a:solidFill>
              </a:rPr>
              <a:t>Paste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here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HTML.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The URL </a:t>
            </a:r>
            <a:r>
              <a:rPr lang="fr-FR" dirty="0" err="1" smtClean="0">
                <a:solidFill>
                  <a:schemeClr val="tx1"/>
                </a:solidFill>
              </a:rPr>
              <a:t>we</a:t>
            </a:r>
            <a:r>
              <a:rPr lang="fr-FR" dirty="0" smtClean="0">
                <a:solidFill>
                  <a:schemeClr val="tx1"/>
                </a:solidFill>
              </a:rPr>
              <a:t> use for the image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the one </a:t>
            </a:r>
            <a:r>
              <a:rPr lang="fr-FR" dirty="0" err="1" smtClean="0">
                <a:solidFill>
                  <a:schemeClr val="tx1"/>
                </a:solidFill>
              </a:rPr>
              <a:t>generated</a:t>
            </a:r>
            <a:r>
              <a:rPr lang="fr-FR" dirty="0" smtClean="0">
                <a:solidFill>
                  <a:schemeClr val="tx1"/>
                </a:solidFill>
              </a:rPr>
              <a:t> by </a:t>
            </a:r>
            <a:r>
              <a:rPr lang="fr-FR" dirty="0" err="1" smtClean="0">
                <a:solidFill>
                  <a:schemeClr val="tx1"/>
                </a:solidFill>
              </a:rPr>
              <a:t>Hybris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Every</a:t>
            </a:r>
            <a:r>
              <a:rPr lang="fr-FR" dirty="0" smtClean="0">
                <a:solidFill>
                  <a:schemeClr val="tx1"/>
                </a:solidFill>
              </a:rPr>
              <a:t> change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automatically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save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9144000" cy="103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IV. </a:t>
            </a:r>
            <a:r>
              <a:rPr lang="fr-FR" altLang="ja-JP" sz="3200" dirty="0" err="1" smtClean="0"/>
              <a:t>Integrate</a:t>
            </a:r>
            <a:r>
              <a:rPr lang="fr-FR" altLang="ja-JP" sz="3200" dirty="0" smtClean="0"/>
              <a:t> JS in the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203848" y="3573016"/>
            <a:ext cx="4968552" cy="1512168"/>
          </a:xfrm>
          <a:prstGeom prst="wedgeRoundRectCallout">
            <a:avLst>
              <a:gd name="adj1" fmla="val 59591"/>
              <a:gd name="adj2" fmla="val -98298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 – To </a:t>
            </a:r>
            <a:r>
              <a:rPr lang="fr-FR" dirty="0" err="1" smtClean="0">
                <a:solidFill>
                  <a:schemeClr val="tx1"/>
                </a:solidFill>
              </a:rPr>
              <a:t>add</a:t>
            </a:r>
            <a:r>
              <a:rPr lang="fr-FR" dirty="0" smtClean="0">
                <a:solidFill>
                  <a:schemeClr val="tx1"/>
                </a:solidFill>
              </a:rPr>
              <a:t> JavaScript on the page, click on the « + » </a:t>
            </a:r>
            <a:r>
              <a:rPr lang="fr-FR" dirty="0" err="1" smtClean="0">
                <a:solidFill>
                  <a:schemeClr val="tx1"/>
                </a:solidFill>
              </a:rPr>
              <a:t>icon</a:t>
            </a:r>
            <a:r>
              <a:rPr lang="fr-FR" dirty="0" smtClean="0">
                <a:solidFill>
                  <a:schemeClr val="tx1"/>
                </a:solidFill>
              </a:rPr>
              <a:t> in the « JS » section 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IV. </a:t>
            </a:r>
            <a:r>
              <a:rPr lang="fr-FR" altLang="ja-JP" sz="3200" dirty="0" err="1" smtClean="0"/>
              <a:t>Integrate</a:t>
            </a:r>
            <a:r>
              <a:rPr lang="fr-FR" altLang="ja-JP" sz="3200" dirty="0" smtClean="0"/>
              <a:t> JS in the page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236" y="962743"/>
            <a:ext cx="5511924" cy="578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à coins arrondis 17"/>
          <p:cNvSpPr/>
          <p:nvPr/>
        </p:nvSpPr>
        <p:spPr>
          <a:xfrm>
            <a:off x="3563888" y="4005064"/>
            <a:ext cx="5112568" cy="720080"/>
          </a:xfrm>
          <a:prstGeom prst="wedgeRoundRectCallout">
            <a:avLst>
              <a:gd name="adj1" fmla="val -63183"/>
              <a:gd name="adj2" fmla="val 728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 – In the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prompted</a:t>
            </a:r>
            <a:r>
              <a:rPr lang="fr-FR" dirty="0" smtClean="0">
                <a:solidFill>
                  <a:schemeClr val="tx1"/>
                </a:solidFill>
              </a:rPr>
              <a:t>, select « Image » item.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4077072"/>
            <a:ext cx="2376264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1895475" y="2060848"/>
            <a:ext cx="5353050" cy="1600001"/>
            <a:chOff x="1895475" y="2824163"/>
            <a:chExt cx="5353050" cy="1600001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5000" y="2824163"/>
              <a:ext cx="5334000" cy="1209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95475" y="4005064"/>
              <a:ext cx="535305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IV. </a:t>
            </a:r>
            <a:r>
              <a:rPr lang="fr-FR" altLang="ja-JP" sz="3200" dirty="0" err="1" smtClean="0"/>
              <a:t>Integrate</a:t>
            </a:r>
            <a:r>
              <a:rPr lang="fr-FR" altLang="ja-JP" sz="3200" dirty="0" smtClean="0"/>
              <a:t> JS in the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2123728" y="3861048"/>
            <a:ext cx="4968552" cy="1008112"/>
          </a:xfrm>
          <a:prstGeom prst="wedgeRoundRectCallout">
            <a:avLst>
              <a:gd name="adj1" fmla="val 14604"/>
              <a:gd name="adj2" fmla="val -125173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 – In the </a:t>
            </a:r>
            <a:r>
              <a:rPr lang="fr-FR" dirty="0" err="1" smtClean="0">
                <a:solidFill>
                  <a:schemeClr val="tx1"/>
                </a:solidFill>
              </a:rPr>
              <a:t>next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r>
              <a:rPr lang="fr-FR" dirty="0" smtClean="0">
                <a:solidFill>
                  <a:schemeClr val="tx1"/>
                </a:solidFill>
              </a:rPr>
              <a:t>, select « </a:t>
            </a:r>
            <a:r>
              <a:rPr lang="fr-FR" dirty="0" err="1" smtClean="0">
                <a:solidFill>
                  <a:schemeClr val="tx1"/>
                </a:solidFill>
              </a:rPr>
              <a:t>Create</a:t>
            </a:r>
            <a:r>
              <a:rPr lang="fr-FR" dirty="0" smtClean="0">
                <a:solidFill>
                  <a:schemeClr val="tx1"/>
                </a:solidFill>
              </a:rPr>
              <a:t> a new item »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53530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IV. </a:t>
            </a:r>
            <a:r>
              <a:rPr lang="fr-FR" altLang="ja-JP" sz="3200" dirty="0" err="1" smtClean="0"/>
              <a:t>Integrate</a:t>
            </a:r>
            <a:r>
              <a:rPr lang="fr-FR" altLang="ja-JP" sz="3200" dirty="0" smtClean="0"/>
              <a:t> JS in the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923928" y="2996952"/>
            <a:ext cx="4968552" cy="1512168"/>
          </a:xfrm>
          <a:prstGeom prst="wedgeRoundRectCallout">
            <a:avLst>
              <a:gd name="adj1" fmla="val -49955"/>
              <a:gd name="adj2" fmla="val 83110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 – </a:t>
            </a:r>
            <a:r>
              <a:rPr lang="fr-FR" dirty="0" err="1" smtClean="0">
                <a:solidFill>
                  <a:schemeClr val="tx1"/>
                </a:solidFill>
              </a:rPr>
              <a:t>Then</a:t>
            </a:r>
            <a:r>
              <a:rPr lang="fr-FR" dirty="0" smtClean="0">
                <a:solidFill>
                  <a:schemeClr val="tx1"/>
                </a:solidFill>
              </a:rPr>
              <a:t>, click on the « […] » </a:t>
            </a:r>
            <a:r>
              <a:rPr lang="fr-FR" dirty="0" err="1" smtClean="0">
                <a:solidFill>
                  <a:schemeClr val="tx1"/>
                </a:solidFill>
              </a:rPr>
              <a:t>icon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upload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JavaScript file.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400322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IV. </a:t>
            </a:r>
            <a:r>
              <a:rPr lang="fr-FR" altLang="ja-JP" sz="3200" dirty="0" err="1" smtClean="0"/>
              <a:t>Integrate</a:t>
            </a:r>
            <a:r>
              <a:rPr lang="fr-FR" altLang="ja-JP" sz="3200" dirty="0" smtClean="0"/>
              <a:t> JS in the page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030316"/>
            <a:ext cx="4030466" cy="106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à coins arrondis 17"/>
          <p:cNvSpPr/>
          <p:nvPr/>
        </p:nvSpPr>
        <p:spPr>
          <a:xfrm>
            <a:off x="1835696" y="2780928"/>
            <a:ext cx="4968552" cy="1296144"/>
          </a:xfrm>
          <a:prstGeom prst="wedgeRoundRectCallout">
            <a:avLst>
              <a:gd name="adj1" fmla="val -16068"/>
              <a:gd name="adj2" fmla="val -77502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 – In the </a:t>
            </a:r>
            <a:r>
              <a:rPr lang="fr-FR" dirty="0" err="1" smtClean="0">
                <a:solidFill>
                  <a:schemeClr val="tx1"/>
                </a:solidFill>
              </a:rPr>
              <a:t>popin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that</a:t>
            </a:r>
            <a:r>
              <a:rPr lang="fr-FR" dirty="0" smtClean="0">
                <a:solidFill>
                  <a:schemeClr val="tx1"/>
                </a:solidFill>
              </a:rPr>
              <a:t> open, </a:t>
            </a:r>
            <a:r>
              <a:rPr lang="fr-FR" dirty="0" err="1" smtClean="0">
                <a:solidFill>
                  <a:schemeClr val="tx1"/>
                </a:solidFill>
              </a:rPr>
              <a:t>choose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file on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computer. You have to </a:t>
            </a:r>
            <a:r>
              <a:rPr lang="fr-FR" dirty="0" err="1" smtClean="0">
                <a:solidFill>
                  <a:schemeClr val="tx1"/>
                </a:solidFill>
              </a:rPr>
              <a:t>upload</a:t>
            </a:r>
            <a:r>
              <a:rPr lang="fr-FR" dirty="0" smtClean="0">
                <a:solidFill>
                  <a:schemeClr val="tx1"/>
                </a:solidFill>
              </a:rPr>
              <a:t> a JS file </a:t>
            </a:r>
            <a:r>
              <a:rPr lang="fr-FR" dirty="0" err="1" smtClean="0">
                <a:solidFill>
                  <a:schemeClr val="tx1"/>
                </a:solidFill>
              </a:rPr>
              <a:t>already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saved</a:t>
            </a:r>
            <a:r>
              <a:rPr lang="fr-FR" dirty="0" smtClean="0">
                <a:solidFill>
                  <a:schemeClr val="tx1"/>
                </a:solidFill>
              </a:rPr>
              <a:t> on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hard drive. This file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going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uploaded</a:t>
            </a:r>
            <a:r>
              <a:rPr lang="fr-FR" dirty="0" smtClean="0">
                <a:solidFill>
                  <a:schemeClr val="tx1"/>
                </a:solidFill>
              </a:rPr>
              <a:t> in </a:t>
            </a:r>
            <a:r>
              <a:rPr lang="fr-FR" dirty="0" err="1" smtClean="0">
                <a:solidFill>
                  <a:schemeClr val="tx1"/>
                </a:solidFill>
              </a:rPr>
              <a:t>Hybris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3275856" y="4293096"/>
            <a:ext cx="4968552" cy="864096"/>
          </a:xfrm>
          <a:prstGeom prst="wedgeRoundRectCallout">
            <a:avLst>
              <a:gd name="adj1" fmla="val -30382"/>
              <a:gd name="adj2" fmla="val 92709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 – Once </a:t>
            </a:r>
            <a:r>
              <a:rPr lang="fr-FR" dirty="0" err="1" smtClean="0">
                <a:solidFill>
                  <a:schemeClr val="tx1"/>
                </a:solidFill>
              </a:rPr>
              <a:t>you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choose</a:t>
            </a:r>
            <a:r>
              <a:rPr lang="fr-FR" dirty="0" smtClean="0">
                <a:solidFill>
                  <a:schemeClr val="tx1"/>
                </a:solidFill>
              </a:rPr>
              <a:t> the file and </a:t>
            </a:r>
            <a:r>
              <a:rPr lang="fr-FR" dirty="0" err="1" smtClean="0">
                <a:solidFill>
                  <a:schemeClr val="tx1"/>
                </a:solidFill>
              </a:rPr>
              <a:t>selected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it</a:t>
            </a:r>
            <a:r>
              <a:rPr lang="fr-FR" dirty="0" smtClean="0">
                <a:solidFill>
                  <a:schemeClr val="tx1"/>
                </a:solidFill>
              </a:rPr>
              <a:t>, click on the </a:t>
            </a:r>
            <a:r>
              <a:rPr lang="fr-FR" dirty="0" err="1" smtClean="0">
                <a:solidFill>
                  <a:schemeClr val="tx1"/>
                </a:solidFill>
              </a:rPr>
              <a:t>upload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button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IV. </a:t>
            </a:r>
            <a:r>
              <a:rPr lang="fr-FR" altLang="ja-JP" sz="3200" dirty="0" err="1" smtClean="0"/>
              <a:t>Integrate</a:t>
            </a:r>
            <a:r>
              <a:rPr lang="fr-FR" altLang="ja-JP" sz="3200" dirty="0" smtClean="0"/>
              <a:t> JS in the page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587102" y="2376487"/>
            <a:ext cx="6793210" cy="3163289"/>
            <a:chOff x="1895475" y="2376488"/>
            <a:chExt cx="5353050" cy="2492672"/>
          </a:xfrm>
        </p:grpSpPr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5000" y="2376488"/>
              <a:ext cx="5334000" cy="2105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95475" y="4469110"/>
              <a:ext cx="53530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Rectangle à coins arrondis 17"/>
          <p:cNvSpPr/>
          <p:nvPr/>
        </p:nvSpPr>
        <p:spPr>
          <a:xfrm>
            <a:off x="3923928" y="2492896"/>
            <a:ext cx="4968552" cy="576064"/>
          </a:xfrm>
          <a:prstGeom prst="wedgeRoundRectCallout">
            <a:avLst>
              <a:gd name="adj1" fmla="val -45573"/>
              <a:gd name="adj2" fmla="val 11790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 – Set a unique identifier to the media.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923928" y="4365104"/>
            <a:ext cx="4968552" cy="576064"/>
          </a:xfrm>
          <a:prstGeom prst="wedgeRoundRectCallout">
            <a:avLst>
              <a:gd name="adj1" fmla="val -57258"/>
              <a:gd name="adj2" fmla="val 9563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 – Select a </a:t>
            </a:r>
            <a:r>
              <a:rPr lang="fr-FR" dirty="0" err="1" smtClean="0">
                <a:solidFill>
                  <a:schemeClr val="tx1"/>
                </a:solidFill>
              </a:rPr>
              <a:t>folder</a:t>
            </a:r>
            <a:r>
              <a:rPr lang="fr-FR" dirty="0" smtClean="0">
                <a:solidFill>
                  <a:schemeClr val="tx1"/>
                </a:solidFill>
              </a:rPr>
              <a:t> for 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media, for instance « images »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923928" y="5733256"/>
            <a:ext cx="4968552" cy="576064"/>
          </a:xfrm>
          <a:prstGeom prst="wedgeRoundRectCallout">
            <a:avLst>
              <a:gd name="adj1" fmla="val 8762"/>
              <a:gd name="adj2" fmla="val -103817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 – Click on « </a:t>
            </a:r>
            <a:r>
              <a:rPr lang="fr-FR" dirty="0" err="1" smtClean="0">
                <a:solidFill>
                  <a:schemeClr val="tx1"/>
                </a:solidFill>
              </a:rPr>
              <a:t>done</a:t>
            </a:r>
            <a:r>
              <a:rPr lang="fr-FR" dirty="0" smtClean="0">
                <a:solidFill>
                  <a:schemeClr val="tx1"/>
                </a:solidFill>
              </a:rPr>
              <a:t> » to </a:t>
            </a:r>
            <a:r>
              <a:rPr lang="fr-FR" dirty="0" err="1" smtClean="0">
                <a:solidFill>
                  <a:schemeClr val="tx1"/>
                </a:solidFill>
              </a:rPr>
              <a:t>save</a:t>
            </a:r>
            <a:r>
              <a:rPr lang="fr-FR" dirty="0" smtClean="0">
                <a:solidFill>
                  <a:schemeClr val="tx1"/>
                </a:solidFill>
              </a:rPr>
              <a:t> and use 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media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923928" y="3645024"/>
            <a:ext cx="4968552" cy="576064"/>
          </a:xfrm>
          <a:prstGeom prst="wedgeRoundRectCallout">
            <a:avLst>
              <a:gd name="adj1" fmla="val -57550"/>
              <a:gd name="adj2" fmla="val 24680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 – </a:t>
            </a:r>
            <a:r>
              <a:rPr lang="fr-FR" dirty="0" err="1" smtClean="0">
                <a:solidFill>
                  <a:schemeClr val="tx1"/>
                </a:solidFill>
              </a:rPr>
              <a:t>Choose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local content </a:t>
            </a:r>
            <a:r>
              <a:rPr lang="fr-FR" dirty="0" err="1" smtClean="0">
                <a:solidFill>
                  <a:schemeClr val="tx1"/>
                </a:solidFill>
              </a:rPr>
              <a:t>catalog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staged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1187450" y="1196752"/>
            <a:ext cx="7849046" cy="5472608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r-FR" altLang="ja-JP" dirty="0" smtClean="0"/>
              <a:t>How to </a:t>
            </a:r>
            <a:r>
              <a:rPr lang="fr-FR" altLang="ja-JP" dirty="0" err="1" smtClean="0"/>
              <a:t>create</a:t>
            </a:r>
            <a:r>
              <a:rPr lang="fr-FR" altLang="ja-JP" dirty="0" smtClean="0"/>
              <a:t> a free content page?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r-FR" altLang="ja-JP" dirty="0" err="1" smtClean="0"/>
              <a:t>Add</a:t>
            </a:r>
            <a:r>
              <a:rPr lang="fr-FR" altLang="ja-JP" dirty="0" smtClean="0"/>
              <a:t> images in </a:t>
            </a:r>
            <a:r>
              <a:rPr lang="fr-FR" altLang="ja-JP" dirty="0" err="1" smtClean="0"/>
              <a:t>Hybris</a:t>
            </a:r>
            <a:endParaRPr lang="fr-FR" altLang="ja-JP" dirty="0" smtClean="0"/>
          </a:p>
          <a:p>
            <a:pPr marL="896116" lvl="1" indent="-514350">
              <a:lnSpc>
                <a:spcPct val="150000"/>
              </a:lnSpc>
              <a:buFont typeface="+mj-lt"/>
              <a:buAutoNum type="romanUcPeriod"/>
            </a:pPr>
            <a:r>
              <a:rPr lang="fr-FR" altLang="ja-JP" dirty="0" err="1" smtClean="0"/>
              <a:t>Manually</a:t>
            </a:r>
            <a:endParaRPr lang="fr-FR" altLang="ja-JP" dirty="0" smtClean="0"/>
          </a:p>
          <a:p>
            <a:pPr marL="896116" lvl="1" indent="-514350">
              <a:lnSpc>
                <a:spcPct val="150000"/>
              </a:lnSpc>
              <a:buFont typeface="+mj-lt"/>
              <a:buAutoNum type="romanUcPeriod"/>
            </a:pPr>
            <a:r>
              <a:rPr lang="fr-FR" altLang="ja-JP" dirty="0" err="1" smtClean="0"/>
              <a:t>Using</a:t>
            </a:r>
            <a:r>
              <a:rPr lang="fr-FR" altLang="ja-JP" dirty="0" smtClean="0"/>
              <a:t> an import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r-FR" altLang="ja-JP" dirty="0" err="1" smtClean="0"/>
              <a:t>Add</a:t>
            </a:r>
            <a:r>
              <a:rPr lang="fr-FR" altLang="ja-JP" dirty="0" smtClean="0"/>
              <a:t> HTML in </a:t>
            </a:r>
            <a:r>
              <a:rPr lang="fr-FR" altLang="ja-JP" dirty="0" err="1" smtClean="0"/>
              <a:t>your</a:t>
            </a:r>
            <a:r>
              <a:rPr lang="fr-FR" altLang="ja-JP" dirty="0" smtClean="0"/>
              <a:t> page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r-FR" altLang="ja-JP" dirty="0" err="1" smtClean="0"/>
              <a:t>Integrate</a:t>
            </a:r>
            <a:r>
              <a:rPr lang="fr-FR" altLang="ja-JP" dirty="0" smtClean="0"/>
              <a:t> JS in the page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r-FR" altLang="ja-JP" dirty="0" err="1" smtClean="0"/>
              <a:t>Add</a:t>
            </a:r>
            <a:r>
              <a:rPr lang="fr-FR" altLang="ja-JP" dirty="0" smtClean="0"/>
              <a:t> CSS </a:t>
            </a:r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r>
              <a:rPr lang="fr-FR" altLang="ja-JP" dirty="0" err="1" smtClean="0"/>
              <a:t>Publish</a:t>
            </a:r>
            <a:r>
              <a:rPr lang="fr-FR" altLang="ja-JP" dirty="0" smtClean="0"/>
              <a:t> </a:t>
            </a:r>
            <a:r>
              <a:rPr lang="fr-FR" altLang="ja-JP" dirty="0" err="1" smtClean="0"/>
              <a:t>your</a:t>
            </a:r>
            <a:r>
              <a:rPr lang="fr-FR" altLang="ja-JP" dirty="0" smtClean="0"/>
              <a:t> page</a:t>
            </a:r>
          </a:p>
          <a:p>
            <a:pPr marL="514350" indent="-514350">
              <a:lnSpc>
                <a:spcPct val="150000"/>
              </a:lnSpc>
              <a:buNone/>
            </a:pPr>
            <a:endParaRPr lang="fr-FR" altLang="ja-JP" dirty="0" smtClean="0"/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fr-FR" altLang="ja-JP" dirty="0" smtClean="0"/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fr-FR" altLang="ja-JP" dirty="0" smtClean="0"/>
          </a:p>
          <a:p>
            <a:pPr marL="514350" indent="-514350">
              <a:lnSpc>
                <a:spcPct val="150000"/>
              </a:lnSpc>
              <a:buFont typeface="+mj-lt"/>
              <a:buAutoNum type="romanUcPeriod"/>
            </a:pPr>
            <a:endParaRPr lang="fr-FR" altLang="ja-JP" dirty="0" smtClean="0"/>
          </a:p>
          <a:p>
            <a:pPr marL="514350" indent="-514350">
              <a:lnSpc>
                <a:spcPct val="200000"/>
              </a:lnSpc>
              <a:buFont typeface="+mj-lt"/>
              <a:buAutoNum type="romanUcPeriod"/>
            </a:pPr>
            <a:endParaRPr lang="fr-FR" dirty="0" smtClean="0"/>
          </a:p>
          <a:p>
            <a:pPr marL="724666" lvl="1" indent="-342900"/>
            <a:endParaRPr lang="en-US" altLang="ja-JP" sz="700" dirty="0" smtClean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742950" indent="-742950"/>
            <a:r>
              <a:rPr lang="en-US" sz="3200" dirty="0" smtClean="0"/>
              <a:t>Summary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3" y="908720"/>
            <a:ext cx="5655363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IV. </a:t>
            </a:r>
            <a:r>
              <a:rPr lang="fr-FR" altLang="ja-JP" sz="3200" dirty="0" err="1" smtClean="0"/>
              <a:t>Integrate</a:t>
            </a:r>
            <a:r>
              <a:rPr lang="fr-FR" altLang="ja-JP" sz="3200" dirty="0" smtClean="0"/>
              <a:t> JS in the page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4139952" y="1772816"/>
            <a:ext cx="4968552" cy="720080"/>
          </a:xfrm>
          <a:prstGeom prst="wedgeRoundRectCallout">
            <a:avLst>
              <a:gd name="adj1" fmla="val -59595"/>
              <a:gd name="adj2" fmla="val 2360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 – </a:t>
            </a:r>
            <a:r>
              <a:rPr lang="fr-FR" dirty="0" err="1" smtClean="0">
                <a:solidFill>
                  <a:schemeClr val="tx1"/>
                </a:solidFill>
              </a:rPr>
              <a:t>Give</a:t>
            </a:r>
            <a:r>
              <a:rPr lang="fr-FR" dirty="0" smtClean="0">
                <a:solidFill>
                  <a:schemeClr val="tx1"/>
                </a:solidFill>
              </a:rPr>
              <a:t> the component a </a:t>
            </a:r>
            <a:r>
              <a:rPr lang="fr-FR" dirty="0" err="1" smtClean="0">
                <a:solidFill>
                  <a:schemeClr val="tx1"/>
                </a:solidFill>
              </a:rPr>
              <a:t>name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identify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which</a:t>
            </a:r>
            <a:r>
              <a:rPr lang="fr-FR" dirty="0" smtClean="0">
                <a:solidFill>
                  <a:schemeClr val="tx1"/>
                </a:solidFill>
              </a:rPr>
              <a:t> file </a:t>
            </a:r>
            <a:r>
              <a:rPr lang="fr-FR" dirty="0" err="1" smtClean="0">
                <a:solidFill>
                  <a:schemeClr val="tx1"/>
                </a:solidFill>
              </a:rPr>
              <a:t>it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.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139952" y="5373216"/>
            <a:ext cx="4968552" cy="720080"/>
          </a:xfrm>
          <a:prstGeom prst="wedgeRoundRectCallout">
            <a:avLst>
              <a:gd name="adj1" fmla="val -28046"/>
              <a:gd name="adj2" fmla="val 100196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 – Click on « </a:t>
            </a:r>
            <a:r>
              <a:rPr lang="fr-FR" dirty="0" err="1" smtClean="0">
                <a:solidFill>
                  <a:schemeClr val="tx1"/>
                </a:solidFill>
              </a:rPr>
              <a:t>done</a:t>
            </a:r>
            <a:r>
              <a:rPr lang="fr-FR" dirty="0" smtClean="0">
                <a:solidFill>
                  <a:schemeClr val="tx1"/>
                </a:solidFill>
              </a:rPr>
              <a:t> » to </a:t>
            </a:r>
            <a:r>
              <a:rPr lang="fr-FR" dirty="0" err="1" smtClean="0">
                <a:solidFill>
                  <a:schemeClr val="tx1"/>
                </a:solidFill>
              </a:rPr>
              <a:t>save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IV. </a:t>
            </a:r>
            <a:r>
              <a:rPr lang="fr-FR" altLang="ja-JP" sz="3200" dirty="0" err="1" smtClean="0"/>
              <a:t>Integrate</a:t>
            </a:r>
            <a:r>
              <a:rPr lang="fr-FR" altLang="ja-JP" sz="3200" dirty="0" smtClean="0"/>
              <a:t> JS in the page</a:t>
            </a:r>
            <a:br>
              <a:rPr lang="fr-FR" altLang="ja-JP" sz="3200" dirty="0" smtClean="0"/>
            </a:br>
            <a:endParaRPr lang="fr-FR" altLang="ja-JP" sz="3200" dirty="0" smtClean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187450" y="1412776"/>
            <a:ext cx="7849046" cy="5472608"/>
          </a:xfrm>
        </p:spPr>
        <p:txBody>
          <a:bodyPr/>
          <a:lstStyle/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The call of your JS file is done at the end of the body tag after all other imports and before a few generated elements. This call is </a:t>
            </a:r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asynchrone</a:t>
            </a: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 and this cannot be changed.</a:t>
            </a:r>
          </a:p>
          <a:p>
            <a:pPr marL="342900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This JS file is only imported for this page. It is not loaded in any other page.</a:t>
            </a:r>
          </a:p>
          <a:p>
            <a:pPr marL="342900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There are already some </a:t>
            </a:r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librairies</a:t>
            </a: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 imported in each page:</a:t>
            </a:r>
          </a:p>
          <a:p>
            <a:pPr marL="724666" lvl="1" indent="-342900"/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jQuery</a:t>
            </a: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 (version 1.10.2 when writing this document), accessible via “</a:t>
            </a:r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jQuery</a:t>
            </a: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” keyword,</a:t>
            </a:r>
          </a:p>
          <a:p>
            <a:pPr marL="724666" lvl="1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Modernizer (version </a:t>
            </a:r>
            <a:r>
              <a:rPr lang="fr-FR" dirty="0" smtClean="0"/>
              <a:t>2.6.2)</a:t>
            </a:r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724666" lvl="1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Bootstrap (version 2) </a:t>
            </a:r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javascripts</a:t>
            </a:r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724666" lvl="1" indent="-342900"/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jQuery</a:t>
            </a: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 UI Touch</a:t>
            </a:r>
          </a:p>
          <a:p>
            <a:pPr marL="724666" lvl="1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And some other utilities to do form validation, analytics, touch gestures, cart animations, etc.</a:t>
            </a:r>
          </a:p>
          <a:p>
            <a:pPr marL="724666" lvl="1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None/>
            </a:pPr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7504" y="1484784"/>
            <a:ext cx="899592" cy="53732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CSS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564905"/>
            <a:ext cx="9144000" cy="53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à coins arrondis 17"/>
          <p:cNvSpPr/>
          <p:nvPr/>
        </p:nvSpPr>
        <p:spPr>
          <a:xfrm>
            <a:off x="3203848" y="3573016"/>
            <a:ext cx="4968552" cy="1512168"/>
          </a:xfrm>
          <a:prstGeom prst="wedgeRoundRectCallout">
            <a:avLst>
              <a:gd name="adj1" fmla="val 59591"/>
              <a:gd name="adj2" fmla="val -98298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 – To </a:t>
            </a:r>
            <a:r>
              <a:rPr lang="fr-FR" dirty="0" err="1" smtClean="0">
                <a:solidFill>
                  <a:schemeClr val="tx1"/>
                </a:solidFill>
              </a:rPr>
              <a:t>add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stylesheets</a:t>
            </a:r>
            <a:r>
              <a:rPr lang="fr-FR" dirty="0" smtClean="0">
                <a:solidFill>
                  <a:schemeClr val="tx1"/>
                </a:solidFill>
              </a:rPr>
              <a:t> on the page, click on the « + » </a:t>
            </a:r>
            <a:r>
              <a:rPr lang="fr-FR" dirty="0" err="1" smtClean="0">
                <a:solidFill>
                  <a:schemeClr val="tx1"/>
                </a:solidFill>
              </a:rPr>
              <a:t>icon</a:t>
            </a:r>
            <a:r>
              <a:rPr lang="fr-FR" dirty="0" smtClean="0">
                <a:solidFill>
                  <a:schemeClr val="tx1"/>
                </a:solidFill>
              </a:rPr>
              <a:t> in the « CSS » section 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CSS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236" y="962743"/>
            <a:ext cx="5511924" cy="578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à coins arrondis 17"/>
          <p:cNvSpPr/>
          <p:nvPr/>
        </p:nvSpPr>
        <p:spPr>
          <a:xfrm>
            <a:off x="3563888" y="4005064"/>
            <a:ext cx="5112568" cy="720080"/>
          </a:xfrm>
          <a:prstGeom prst="wedgeRoundRectCallout">
            <a:avLst>
              <a:gd name="adj1" fmla="val -63183"/>
              <a:gd name="adj2" fmla="val 728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 – In the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prompted</a:t>
            </a:r>
            <a:r>
              <a:rPr lang="fr-FR" dirty="0" smtClean="0">
                <a:solidFill>
                  <a:schemeClr val="tx1"/>
                </a:solidFill>
              </a:rPr>
              <a:t>, select « Image » item.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4077072"/>
            <a:ext cx="2376264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6"/>
          <p:cNvGrpSpPr/>
          <p:nvPr/>
        </p:nvGrpSpPr>
        <p:grpSpPr>
          <a:xfrm>
            <a:off x="1895475" y="2060848"/>
            <a:ext cx="5353050" cy="1600001"/>
            <a:chOff x="1895475" y="2824163"/>
            <a:chExt cx="5353050" cy="1600001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5000" y="2824163"/>
              <a:ext cx="5334000" cy="1209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8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95475" y="4005064"/>
              <a:ext cx="535305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CSS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2123728" y="3861048"/>
            <a:ext cx="4968552" cy="1008112"/>
          </a:xfrm>
          <a:prstGeom prst="wedgeRoundRectCallout">
            <a:avLst>
              <a:gd name="adj1" fmla="val 14604"/>
              <a:gd name="adj2" fmla="val -125173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 – In the </a:t>
            </a:r>
            <a:r>
              <a:rPr lang="fr-FR" dirty="0" err="1" smtClean="0">
                <a:solidFill>
                  <a:schemeClr val="tx1"/>
                </a:solidFill>
              </a:rPr>
              <a:t>next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r>
              <a:rPr lang="fr-FR" dirty="0" smtClean="0">
                <a:solidFill>
                  <a:schemeClr val="tx1"/>
                </a:solidFill>
              </a:rPr>
              <a:t>, select « </a:t>
            </a:r>
            <a:r>
              <a:rPr lang="fr-FR" dirty="0" err="1" smtClean="0">
                <a:solidFill>
                  <a:schemeClr val="tx1"/>
                </a:solidFill>
              </a:rPr>
              <a:t>Create</a:t>
            </a:r>
            <a:r>
              <a:rPr lang="fr-FR" dirty="0" smtClean="0">
                <a:solidFill>
                  <a:schemeClr val="tx1"/>
                </a:solidFill>
              </a:rPr>
              <a:t> a new item »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" y="1412776"/>
            <a:ext cx="6083151" cy="394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CSS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923928" y="2996952"/>
            <a:ext cx="4968552" cy="1512168"/>
          </a:xfrm>
          <a:prstGeom prst="wedgeRoundRectCallout">
            <a:avLst>
              <a:gd name="adj1" fmla="val -47910"/>
              <a:gd name="adj2" fmla="val 84070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 – </a:t>
            </a:r>
            <a:r>
              <a:rPr lang="fr-FR" dirty="0" err="1" smtClean="0">
                <a:solidFill>
                  <a:schemeClr val="tx1"/>
                </a:solidFill>
              </a:rPr>
              <a:t>Then</a:t>
            </a:r>
            <a:r>
              <a:rPr lang="fr-FR" dirty="0" smtClean="0">
                <a:solidFill>
                  <a:schemeClr val="tx1"/>
                </a:solidFill>
              </a:rPr>
              <a:t>, click on the « […] » </a:t>
            </a:r>
            <a:r>
              <a:rPr lang="fr-FR" dirty="0" err="1" smtClean="0">
                <a:solidFill>
                  <a:schemeClr val="tx1"/>
                </a:solidFill>
              </a:rPr>
              <a:t>icon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upload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CSS file.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581128"/>
            <a:ext cx="4660250" cy="1283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CSS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3275856" y="4293096"/>
            <a:ext cx="4968552" cy="864096"/>
          </a:xfrm>
          <a:prstGeom prst="wedgeRoundRectCallout">
            <a:avLst>
              <a:gd name="adj1" fmla="val -18989"/>
              <a:gd name="adj2" fmla="val 6247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 – Once </a:t>
            </a:r>
            <a:r>
              <a:rPr lang="fr-FR" dirty="0" err="1" smtClean="0">
                <a:solidFill>
                  <a:schemeClr val="tx1"/>
                </a:solidFill>
              </a:rPr>
              <a:t>you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choose</a:t>
            </a:r>
            <a:r>
              <a:rPr lang="fr-FR" dirty="0" smtClean="0">
                <a:solidFill>
                  <a:schemeClr val="tx1"/>
                </a:solidFill>
              </a:rPr>
              <a:t> the file and </a:t>
            </a:r>
            <a:r>
              <a:rPr lang="fr-FR" dirty="0" err="1" smtClean="0">
                <a:solidFill>
                  <a:schemeClr val="tx1"/>
                </a:solidFill>
              </a:rPr>
              <a:t>selected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it</a:t>
            </a:r>
            <a:r>
              <a:rPr lang="fr-FR" dirty="0" smtClean="0">
                <a:solidFill>
                  <a:schemeClr val="tx1"/>
                </a:solidFill>
              </a:rPr>
              <a:t>, click on the </a:t>
            </a:r>
            <a:r>
              <a:rPr lang="fr-FR" dirty="0" err="1" smtClean="0">
                <a:solidFill>
                  <a:schemeClr val="tx1"/>
                </a:solidFill>
              </a:rPr>
              <a:t>upload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button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628800"/>
            <a:ext cx="400322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à coins arrondis 7"/>
          <p:cNvSpPr/>
          <p:nvPr/>
        </p:nvSpPr>
        <p:spPr>
          <a:xfrm>
            <a:off x="2123728" y="2780928"/>
            <a:ext cx="4968552" cy="1296144"/>
          </a:xfrm>
          <a:prstGeom prst="wedgeRoundRectCallout">
            <a:avLst>
              <a:gd name="adj1" fmla="val -16068"/>
              <a:gd name="adj2" fmla="val -77502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 – In the </a:t>
            </a:r>
            <a:r>
              <a:rPr lang="fr-FR" dirty="0" err="1" smtClean="0">
                <a:solidFill>
                  <a:schemeClr val="tx1"/>
                </a:solidFill>
              </a:rPr>
              <a:t>popin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that</a:t>
            </a:r>
            <a:r>
              <a:rPr lang="fr-FR" dirty="0" smtClean="0">
                <a:solidFill>
                  <a:schemeClr val="tx1"/>
                </a:solidFill>
              </a:rPr>
              <a:t> open, </a:t>
            </a:r>
            <a:r>
              <a:rPr lang="fr-FR" dirty="0" err="1" smtClean="0">
                <a:solidFill>
                  <a:schemeClr val="tx1"/>
                </a:solidFill>
              </a:rPr>
              <a:t>choose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file on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computer. You have to </a:t>
            </a:r>
            <a:r>
              <a:rPr lang="fr-FR" dirty="0" err="1" smtClean="0">
                <a:solidFill>
                  <a:schemeClr val="tx1"/>
                </a:solidFill>
              </a:rPr>
              <a:t>upload</a:t>
            </a:r>
            <a:r>
              <a:rPr lang="fr-FR" dirty="0" smtClean="0">
                <a:solidFill>
                  <a:schemeClr val="tx1"/>
                </a:solidFill>
              </a:rPr>
              <a:t> a CSS file </a:t>
            </a:r>
            <a:r>
              <a:rPr lang="fr-FR" dirty="0" err="1" smtClean="0">
                <a:solidFill>
                  <a:schemeClr val="tx1"/>
                </a:solidFill>
              </a:rPr>
              <a:t>already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saved</a:t>
            </a:r>
            <a:r>
              <a:rPr lang="fr-FR" dirty="0" smtClean="0">
                <a:solidFill>
                  <a:schemeClr val="tx1"/>
                </a:solidFill>
              </a:rPr>
              <a:t> on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hard drive. This file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going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uploaded</a:t>
            </a:r>
            <a:r>
              <a:rPr lang="fr-FR" dirty="0" smtClean="0">
                <a:solidFill>
                  <a:schemeClr val="tx1"/>
                </a:solidFill>
              </a:rPr>
              <a:t> in </a:t>
            </a:r>
            <a:r>
              <a:rPr lang="fr-FR" dirty="0" err="1" smtClean="0">
                <a:solidFill>
                  <a:schemeClr val="tx1"/>
                </a:solidFill>
              </a:rPr>
              <a:t>Hybris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35496" y="1844824"/>
            <a:ext cx="7512292" cy="3672408"/>
            <a:chOff x="1905000" y="2333625"/>
            <a:chExt cx="5334000" cy="2607543"/>
          </a:xfrm>
        </p:grpSpPr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9763" y="2333625"/>
              <a:ext cx="5324475" cy="219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05000" y="4560168"/>
              <a:ext cx="5334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CSS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3923928" y="1988840"/>
            <a:ext cx="4968552" cy="576064"/>
          </a:xfrm>
          <a:prstGeom prst="wedgeRoundRectCallout">
            <a:avLst>
              <a:gd name="adj1" fmla="val -45573"/>
              <a:gd name="adj2" fmla="val 11790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 – Set a unique identifier to the media.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3923928" y="4437112"/>
            <a:ext cx="4968552" cy="576064"/>
          </a:xfrm>
          <a:prstGeom prst="wedgeRoundRectCallout">
            <a:avLst>
              <a:gd name="adj1" fmla="val -55797"/>
              <a:gd name="adj2" fmla="val -43348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 – Select a </a:t>
            </a:r>
            <a:r>
              <a:rPr lang="fr-FR" dirty="0" err="1" smtClean="0">
                <a:solidFill>
                  <a:schemeClr val="tx1"/>
                </a:solidFill>
              </a:rPr>
              <a:t>folder</a:t>
            </a:r>
            <a:r>
              <a:rPr lang="fr-FR" dirty="0" smtClean="0">
                <a:solidFill>
                  <a:schemeClr val="tx1"/>
                </a:solidFill>
              </a:rPr>
              <a:t> for 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media, for instance « images »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923928" y="5733256"/>
            <a:ext cx="4968552" cy="576064"/>
          </a:xfrm>
          <a:prstGeom prst="wedgeRoundRectCallout">
            <a:avLst>
              <a:gd name="adj1" fmla="val 8762"/>
              <a:gd name="adj2" fmla="val -103817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10 – Click on « </a:t>
            </a:r>
            <a:r>
              <a:rPr lang="fr-FR" dirty="0" err="1" smtClean="0">
                <a:solidFill>
                  <a:schemeClr val="tx1"/>
                </a:solidFill>
              </a:rPr>
              <a:t>done</a:t>
            </a:r>
            <a:r>
              <a:rPr lang="fr-FR" dirty="0" smtClean="0">
                <a:solidFill>
                  <a:schemeClr val="tx1"/>
                </a:solidFill>
              </a:rPr>
              <a:t> » to </a:t>
            </a:r>
            <a:r>
              <a:rPr lang="fr-FR" dirty="0" err="1" smtClean="0">
                <a:solidFill>
                  <a:schemeClr val="tx1"/>
                </a:solidFill>
              </a:rPr>
              <a:t>save</a:t>
            </a:r>
            <a:r>
              <a:rPr lang="fr-FR" dirty="0" smtClean="0">
                <a:solidFill>
                  <a:schemeClr val="tx1"/>
                </a:solidFill>
              </a:rPr>
              <a:t> and use 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media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923928" y="3284984"/>
            <a:ext cx="4968552" cy="576064"/>
          </a:xfrm>
          <a:prstGeom prst="wedgeRoundRectCallout">
            <a:avLst>
              <a:gd name="adj1" fmla="val -57550"/>
              <a:gd name="adj2" fmla="val 24680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8 – </a:t>
            </a:r>
            <a:r>
              <a:rPr lang="fr-FR" dirty="0" err="1" smtClean="0">
                <a:solidFill>
                  <a:schemeClr val="tx1"/>
                </a:solidFill>
              </a:rPr>
              <a:t>Choose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local content </a:t>
            </a:r>
            <a:r>
              <a:rPr lang="fr-FR" dirty="0" err="1" smtClean="0">
                <a:solidFill>
                  <a:schemeClr val="tx1"/>
                </a:solidFill>
              </a:rPr>
              <a:t>catalog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staged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871685"/>
            <a:ext cx="5688632" cy="597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CSS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4139952" y="1772816"/>
            <a:ext cx="4968552" cy="720080"/>
          </a:xfrm>
          <a:prstGeom prst="wedgeRoundRectCallout">
            <a:avLst>
              <a:gd name="adj1" fmla="val -59595"/>
              <a:gd name="adj2" fmla="val 2360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11 – </a:t>
            </a:r>
            <a:r>
              <a:rPr lang="fr-FR" dirty="0" err="1" smtClean="0">
                <a:solidFill>
                  <a:schemeClr val="tx1"/>
                </a:solidFill>
              </a:rPr>
              <a:t>Give</a:t>
            </a:r>
            <a:r>
              <a:rPr lang="fr-FR" dirty="0" smtClean="0">
                <a:solidFill>
                  <a:schemeClr val="tx1"/>
                </a:solidFill>
              </a:rPr>
              <a:t> the component a </a:t>
            </a:r>
            <a:r>
              <a:rPr lang="fr-FR" dirty="0" err="1" smtClean="0">
                <a:solidFill>
                  <a:schemeClr val="tx1"/>
                </a:solidFill>
              </a:rPr>
              <a:t>name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identify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which</a:t>
            </a:r>
            <a:r>
              <a:rPr lang="fr-FR" dirty="0" smtClean="0">
                <a:solidFill>
                  <a:schemeClr val="tx1"/>
                </a:solidFill>
              </a:rPr>
              <a:t> file </a:t>
            </a:r>
            <a:r>
              <a:rPr lang="fr-FR" dirty="0" err="1" smtClean="0">
                <a:solidFill>
                  <a:schemeClr val="tx1"/>
                </a:solidFill>
              </a:rPr>
              <a:t>it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.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4139952" y="5373216"/>
            <a:ext cx="4968552" cy="720080"/>
          </a:xfrm>
          <a:prstGeom prst="wedgeRoundRectCallout">
            <a:avLst>
              <a:gd name="adj1" fmla="val -28046"/>
              <a:gd name="adj2" fmla="val 100196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12 – Click on « </a:t>
            </a:r>
            <a:r>
              <a:rPr lang="fr-FR" dirty="0" err="1" smtClean="0">
                <a:solidFill>
                  <a:schemeClr val="tx1"/>
                </a:solidFill>
              </a:rPr>
              <a:t>done</a:t>
            </a:r>
            <a:r>
              <a:rPr lang="fr-FR" dirty="0" smtClean="0">
                <a:solidFill>
                  <a:schemeClr val="tx1"/>
                </a:solidFill>
              </a:rPr>
              <a:t> » to </a:t>
            </a:r>
            <a:r>
              <a:rPr lang="fr-FR" dirty="0" err="1" smtClean="0">
                <a:solidFill>
                  <a:schemeClr val="tx1"/>
                </a:solidFill>
              </a:rPr>
              <a:t>save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</a:t>
            </a:r>
            <a:r>
              <a:rPr lang="fr-FR" sz="3200" dirty="0" smtClean="0"/>
              <a:t>. </a:t>
            </a:r>
            <a:r>
              <a:rPr lang="fr-FR" altLang="ja-JP" sz="3200" dirty="0" err="1" smtClean="0"/>
              <a:t>Add</a:t>
            </a:r>
            <a:r>
              <a:rPr lang="fr-FR" altLang="ja-JP" sz="3200" dirty="0" smtClean="0"/>
              <a:t> CSS</a:t>
            </a: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187450" y="1412776"/>
            <a:ext cx="7849046" cy="5472608"/>
          </a:xfrm>
        </p:spPr>
        <p:txBody>
          <a:bodyPr/>
          <a:lstStyle/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The CSS file is added in the head tag at the end of it. It is synchronously loaded.</a:t>
            </a:r>
          </a:p>
          <a:p>
            <a:pPr marL="342900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This CSS file is only imported for this page. It is not loaded in any other page.</a:t>
            </a:r>
          </a:p>
          <a:p>
            <a:pPr marL="342900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There are already some CSS </a:t>
            </a:r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librairies</a:t>
            </a: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 imported in each page:</a:t>
            </a:r>
          </a:p>
          <a:p>
            <a:pPr marL="724666" lvl="1" indent="-342900"/>
            <a:r>
              <a:rPr lang="fr-FR" altLang="ja-JP" dirty="0" err="1" smtClean="0">
                <a:solidFill>
                  <a:prstClr val="white">
                    <a:lumMod val="50000"/>
                  </a:prstClr>
                </a:solidFill>
              </a:rPr>
              <a:t>Bootstrap</a:t>
            </a:r>
            <a:r>
              <a:rPr lang="fr-FR" altLang="ja-JP" dirty="0" smtClean="0">
                <a:solidFill>
                  <a:prstClr val="white">
                    <a:lumMod val="50000"/>
                  </a:prstClr>
                </a:solidFill>
              </a:rPr>
              <a:t> version 2</a:t>
            </a:r>
          </a:p>
          <a:p>
            <a:pPr marL="724666" lvl="1" indent="-342900"/>
            <a:r>
              <a:rPr lang="fr-FR" altLang="ja-JP" dirty="0" err="1" smtClean="0">
                <a:solidFill>
                  <a:prstClr val="white">
                    <a:lumMod val="50000"/>
                  </a:prstClr>
                </a:solidFill>
              </a:rPr>
              <a:t>jQuery</a:t>
            </a:r>
            <a:r>
              <a:rPr lang="fr-FR" altLang="ja-JP" dirty="0" smtClean="0">
                <a:solidFill>
                  <a:prstClr val="white">
                    <a:lumMod val="50000"/>
                  </a:prstClr>
                </a:solidFill>
              </a:rPr>
              <a:t> UI</a:t>
            </a:r>
          </a:p>
          <a:p>
            <a:pPr marL="724666" lvl="1" indent="-342900"/>
            <a:r>
              <a:rPr lang="fr-FR" altLang="ja-JP" dirty="0" err="1" smtClean="0">
                <a:solidFill>
                  <a:prstClr val="white">
                    <a:lumMod val="50000"/>
                  </a:prstClr>
                </a:solidFill>
              </a:rPr>
              <a:t>Some</a:t>
            </a:r>
            <a:r>
              <a:rPr lang="fr-FR" altLang="ja-JP" dirty="0" smtClean="0">
                <a:solidFill>
                  <a:prstClr val="white">
                    <a:lumMod val="50000"/>
                  </a:prstClr>
                </a:solidFill>
              </a:rPr>
              <a:t> fonts (</a:t>
            </a:r>
            <a:r>
              <a:rPr lang="fr-FR" altLang="ja-JP" dirty="0" err="1" smtClean="0">
                <a:solidFill>
                  <a:prstClr val="white">
                    <a:lumMod val="50000"/>
                  </a:prstClr>
                </a:solidFill>
              </a:rPr>
              <a:t>depending</a:t>
            </a:r>
            <a:r>
              <a:rPr lang="fr-FR" altLang="ja-JP" dirty="0" smtClean="0">
                <a:solidFill>
                  <a:prstClr val="white">
                    <a:lumMod val="50000"/>
                  </a:prstClr>
                </a:solidFill>
              </a:rPr>
              <a:t> on the </a:t>
            </a:r>
            <a:r>
              <a:rPr lang="fr-FR" altLang="ja-JP" dirty="0" err="1" smtClean="0">
                <a:solidFill>
                  <a:prstClr val="white">
                    <a:lumMod val="50000"/>
                  </a:prstClr>
                </a:solidFill>
              </a:rPr>
              <a:t>website</a:t>
            </a:r>
            <a:r>
              <a:rPr lang="fr-FR" altLang="ja-JP" dirty="0" smtClean="0">
                <a:solidFill>
                  <a:prstClr val="white">
                    <a:lumMod val="50000"/>
                  </a:prstClr>
                </a:solidFill>
              </a:rPr>
              <a:t>, for instance </a:t>
            </a:r>
            <a:r>
              <a:rPr lang="fr-FR" altLang="ja-JP" dirty="0" err="1" smtClean="0">
                <a:solidFill>
                  <a:prstClr val="white">
                    <a:lumMod val="50000"/>
                  </a:prstClr>
                </a:solidFill>
              </a:rPr>
              <a:t>Eurostile</a:t>
            </a:r>
            <a:r>
              <a:rPr lang="fr-FR" altLang="ja-JP" dirty="0" smtClean="0">
                <a:solidFill>
                  <a:prstClr val="white">
                    <a:lumMod val="50000"/>
                  </a:prstClr>
                </a:solidFill>
              </a:rPr>
              <a:t> for </a:t>
            </a:r>
            <a:r>
              <a:rPr lang="fr-FR" altLang="ja-JP" dirty="0" err="1" smtClean="0">
                <a:solidFill>
                  <a:prstClr val="white">
                    <a:lumMod val="50000"/>
                  </a:prstClr>
                </a:solidFill>
              </a:rPr>
              <a:t>Tefal</a:t>
            </a:r>
            <a:r>
              <a:rPr lang="fr-FR" altLang="ja-JP" dirty="0" smtClean="0">
                <a:solidFill>
                  <a:prstClr val="white">
                    <a:lumMod val="50000"/>
                  </a:prstClr>
                </a:solidFill>
              </a:rPr>
              <a:t>)</a:t>
            </a:r>
          </a:p>
          <a:p>
            <a:pPr marL="724666" lvl="1" indent="-342900"/>
            <a:r>
              <a:rPr lang="fr-FR" altLang="ja-JP" dirty="0" err="1" smtClean="0">
                <a:solidFill>
                  <a:prstClr val="white">
                    <a:lumMod val="50000"/>
                  </a:prstClr>
                </a:solidFill>
              </a:rPr>
              <a:t>Some</a:t>
            </a:r>
            <a:r>
              <a:rPr lang="fr-FR" altLang="ja-JP" dirty="0" smtClean="0">
                <a:solidFill>
                  <a:prstClr val="white">
                    <a:lumMod val="50000"/>
                  </a:prstClr>
                </a:solidFill>
              </a:rPr>
              <a:t> custom files</a:t>
            </a:r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724666" lvl="1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None/>
            </a:pPr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7504" y="1484784"/>
            <a:ext cx="899592" cy="53732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1187624" y="836712"/>
            <a:ext cx="7633022" cy="864096"/>
          </a:xfrm>
        </p:spPr>
        <p:txBody>
          <a:bodyPr/>
          <a:lstStyle/>
          <a:p>
            <a:pPr>
              <a:buNone/>
            </a:pP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</a:rPr>
              <a:t>To create a free content page, you have to connect to the </a:t>
            </a:r>
            <a:r>
              <a:rPr lang="en-US" altLang="ja-JP" sz="1600" dirty="0" err="1" smtClean="0">
                <a:solidFill>
                  <a:prstClr val="white">
                    <a:lumMod val="50000"/>
                  </a:prstClr>
                </a:solidFill>
              </a:rPr>
              <a:t>CMSCokpit</a:t>
            </a: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</a:rPr>
              <a:t> (</a:t>
            </a: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  <a:hlinkClick r:id="rId2"/>
              </a:rPr>
              <a:t>http://back.prod.tefal.com/cmscockpit</a:t>
            </a: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</a:rPr>
              <a:t>). </a:t>
            </a:r>
            <a:endParaRPr lang="fr-FR" altLang="ja-JP" sz="1000" b="0" kern="1200" dirty="0" smtClean="0">
              <a:solidFill>
                <a:schemeClr val="tx1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I. </a:t>
            </a:r>
            <a:r>
              <a:rPr lang="fr-FR" altLang="ja-JP" sz="3200" dirty="0" smtClean="0"/>
              <a:t>How to </a:t>
            </a:r>
            <a:r>
              <a:rPr lang="fr-FR" altLang="ja-JP" sz="3200" dirty="0" err="1" smtClean="0"/>
              <a:t>create</a:t>
            </a:r>
            <a:r>
              <a:rPr lang="fr-FR" altLang="ja-JP" sz="3200" dirty="0" smtClean="0"/>
              <a:t> a free content page?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1804988"/>
            <a:ext cx="9108504" cy="4793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à coins arrondis 17"/>
          <p:cNvSpPr/>
          <p:nvPr/>
        </p:nvSpPr>
        <p:spPr>
          <a:xfrm>
            <a:off x="1187624" y="4797152"/>
            <a:ext cx="2592288" cy="576064"/>
          </a:xfrm>
          <a:prstGeom prst="wedgeRoundRectCallout">
            <a:avLst>
              <a:gd name="adj1" fmla="val -35672"/>
              <a:gd name="adj2" fmla="val 73598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1- Select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website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2915816" y="6237312"/>
            <a:ext cx="2592288" cy="576064"/>
          </a:xfrm>
          <a:prstGeom prst="wedgeRoundRectCallout">
            <a:avLst>
              <a:gd name="adj1" fmla="val -46870"/>
              <a:gd name="adj2" fmla="val -80095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2- Select The </a:t>
            </a:r>
            <a:r>
              <a:rPr lang="fr-FR" dirty="0" err="1" smtClean="0">
                <a:solidFill>
                  <a:schemeClr val="tx1"/>
                </a:solidFill>
              </a:rPr>
              <a:t>staged</a:t>
            </a:r>
            <a:r>
              <a:rPr lang="fr-FR" dirty="0" smtClean="0">
                <a:solidFill>
                  <a:schemeClr val="tx1"/>
                </a:solidFill>
              </a:rPr>
              <a:t> content </a:t>
            </a:r>
            <a:r>
              <a:rPr lang="fr-FR" dirty="0" err="1" smtClean="0">
                <a:solidFill>
                  <a:schemeClr val="tx1"/>
                </a:solidFill>
              </a:rPr>
              <a:t>catalog</a:t>
            </a:r>
            <a:r>
              <a:rPr lang="fr-FR" dirty="0" smtClean="0">
                <a:solidFill>
                  <a:schemeClr val="tx1"/>
                </a:solidFill>
              </a:rPr>
              <a:t> version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6012160" y="3645024"/>
            <a:ext cx="2592288" cy="576064"/>
          </a:xfrm>
          <a:prstGeom prst="wedgeRoundRectCallout">
            <a:avLst>
              <a:gd name="adj1" fmla="val -19995"/>
              <a:gd name="adj2" fmla="val -10277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3- Click on the + </a:t>
            </a:r>
            <a:r>
              <a:rPr lang="fr-FR" dirty="0" err="1" smtClean="0">
                <a:solidFill>
                  <a:schemeClr val="tx1"/>
                </a:solidFill>
              </a:rPr>
              <a:t>icon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create</a:t>
            </a:r>
            <a:r>
              <a:rPr lang="fr-FR" dirty="0" smtClean="0">
                <a:solidFill>
                  <a:schemeClr val="tx1"/>
                </a:solidFill>
              </a:rPr>
              <a:t> the new page 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VI. </a:t>
            </a:r>
            <a:r>
              <a:rPr lang="fr-FR" altLang="ja-JP" sz="3200" dirty="0" err="1" smtClean="0"/>
              <a:t>Publish</a:t>
            </a:r>
            <a:r>
              <a:rPr lang="fr-FR" altLang="ja-JP" sz="3200" dirty="0" smtClean="0"/>
              <a:t> the page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2" y="2268742"/>
            <a:ext cx="4608512" cy="6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76854"/>
            <a:ext cx="5400601" cy="189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5445224"/>
            <a:ext cx="4536504" cy="512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>
          <a:xfrm>
            <a:off x="1187624" y="836712"/>
            <a:ext cx="7633022" cy="864096"/>
          </a:xfrm>
        </p:spPr>
        <p:txBody>
          <a:bodyPr/>
          <a:lstStyle/>
          <a:p>
            <a:pPr>
              <a:buNone/>
            </a:pPr>
            <a:r>
              <a:rPr lang="en-US" altLang="ja-JP" sz="1600" dirty="0" smtClean="0">
                <a:solidFill>
                  <a:prstClr val="white">
                    <a:lumMod val="50000"/>
                  </a:prstClr>
                </a:solidFill>
              </a:rPr>
              <a:t>To see your page online, you have to approve the page and synchronize your whole content catalog.</a:t>
            </a:r>
            <a:endParaRPr lang="fr-FR" altLang="ja-JP" sz="1000" b="0" kern="1200" dirty="0" smtClean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635896" y="1412776"/>
            <a:ext cx="5328592" cy="720080"/>
          </a:xfrm>
          <a:prstGeom prst="wedgeRoundRectCallout">
            <a:avLst>
              <a:gd name="adj1" fmla="val -57865"/>
              <a:gd name="adj2" fmla="val 86086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1 – </a:t>
            </a:r>
            <a:r>
              <a:rPr lang="fr-FR" dirty="0" err="1" smtClean="0">
                <a:solidFill>
                  <a:schemeClr val="tx1"/>
                </a:solidFill>
              </a:rPr>
              <a:t>At</a:t>
            </a:r>
            <a:r>
              <a:rPr lang="fr-FR" dirty="0" smtClean="0">
                <a:solidFill>
                  <a:schemeClr val="tx1"/>
                </a:solidFill>
              </a:rPr>
              <a:t> the top of the page editor, click right on the orange </a:t>
            </a:r>
            <a:r>
              <a:rPr lang="fr-FR" dirty="0" err="1" smtClean="0">
                <a:solidFill>
                  <a:schemeClr val="tx1"/>
                </a:solidFill>
              </a:rPr>
              <a:t>button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940152" y="3501008"/>
            <a:ext cx="3024336" cy="1224136"/>
          </a:xfrm>
          <a:prstGeom prst="wedgeRoundRectCallout">
            <a:avLst>
              <a:gd name="adj1" fmla="val -62190"/>
              <a:gd name="adj2" fmla="val 1613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2 – In the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prompted</a:t>
            </a:r>
            <a:r>
              <a:rPr lang="fr-FR" dirty="0" smtClean="0">
                <a:solidFill>
                  <a:schemeClr val="tx1"/>
                </a:solidFill>
              </a:rPr>
              <a:t>, select « </a:t>
            </a:r>
            <a:r>
              <a:rPr lang="fr-FR" dirty="0" err="1" smtClean="0">
                <a:solidFill>
                  <a:schemeClr val="tx1"/>
                </a:solidFill>
              </a:rPr>
              <a:t>Approved</a:t>
            </a:r>
            <a:r>
              <a:rPr lang="fr-FR" dirty="0" smtClean="0">
                <a:solidFill>
                  <a:schemeClr val="tx1"/>
                </a:solidFill>
              </a:rPr>
              <a:t> »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563888" y="6137920"/>
            <a:ext cx="5328592" cy="531440"/>
          </a:xfrm>
          <a:prstGeom prst="wedgeRoundRectCallout">
            <a:avLst>
              <a:gd name="adj1" fmla="val -57320"/>
              <a:gd name="adj2" fmla="val -83229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3 – The </a:t>
            </a:r>
            <a:r>
              <a:rPr lang="fr-FR" dirty="0" err="1" smtClean="0">
                <a:solidFill>
                  <a:schemeClr val="tx1"/>
                </a:solidFill>
              </a:rPr>
              <a:t>button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now</a:t>
            </a:r>
            <a:r>
              <a:rPr lang="fr-FR" dirty="0" smtClean="0">
                <a:solidFill>
                  <a:schemeClr val="tx1"/>
                </a:solidFill>
              </a:rPr>
              <a:t> green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VI. </a:t>
            </a:r>
            <a:r>
              <a:rPr lang="fr-FR" altLang="ja-JP" sz="3200" dirty="0" err="1" smtClean="0"/>
              <a:t>Publish</a:t>
            </a:r>
            <a:r>
              <a:rPr lang="fr-FR" altLang="ja-JP" sz="3200" dirty="0" smtClean="0"/>
              <a:t> the page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4783486" cy="165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4752528" cy="132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941168"/>
            <a:ext cx="4752528" cy="137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à coins arrondis 8"/>
          <p:cNvSpPr/>
          <p:nvPr/>
        </p:nvSpPr>
        <p:spPr>
          <a:xfrm>
            <a:off x="5076056" y="1700808"/>
            <a:ext cx="3816424" cy="1368152"/>
          </a:xfrm>
          <a:prstGeom prst="wedgeRoundRectCallout">
            <a:avLst>
              <a:gd name="adj1" fmla="val -62190"/>
              <a:gd name="adj2" fmla="val 1613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 – In the </a:t>
            </a:r>
            <a:r>
              <a:rPr lang="fr-FR" dirty="0" err="1" smtClean="0">
                <a:solidFill>
                  <a:schemeClr val="tx1"/>
                </a:solidFill>
              </a:rPr>
              <a:t>websites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r>
              <a:rPr lang="fr-FR" dirty="0" smtClean="0">
                <a:solidFill>
                  <a:schemeClr val="tx1"/>
                </a:solidFill>
              </a:rPr>
              <a:t>, click right on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local content </a:t>
            </a:r>
            <a:r>
              <a:rPr lang="fr-FR" dirty="0" err="1" smtClean="0">
                <a:solidFill>
                  <a:schemeClr val="tx1"/>
                </a:solidFill>
              </a:rPr>
              <a:t>catalog</a:t>
            </a:r>
            <a:r>
              <a:rPr lang="fr-FR" dirty="0" smtClean="0">
                <a:solidFill>
                  <a:schemeClr val="tx1"/>
                </a:solidFill>
              </a:rPr>
              <a:t> and click on « </a:t>
            </a:r>
            <a:r>
              <a:rPr lang="fr-FR" dirty="0" err="1" smtClean="0">
                <a:solidFill>
                  <a:schemeClr val="tx1"/>
                </a:solidFill>
              </a:rPr>
              <a:t>synchronize</a:t>
            </a:r>
            <a:r>
              <a:rPr lang="fr-FR" dirty="0" smtClean="0">
                <a:solidFill>
                  <a:schemeClr val="tx1"/>
                </a:solidFill>
              </a:rPr>
              <a:t> content </a:t>
            </a:r>
            <a:r>
              <a:rPr lang="fr-FR" dirty="0" err="1" smtClean="0">
                <a:solidFill>
                  <a:schemeClr val="tx1"/>
                </a:solidFill>
              </a:rPr>
              <a:t>catalog</a:t>
            </a:r>
            <a:r>
              <a:rPr lang="fr-FR" dirty="0" smtClean="0">
                <a:solidFill>
                  <a:schemeClr val="tx1"/>
                </a:solidFill>
              </a:rPr>
              <a:t> ».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076056" y="3356992"/>
            <a:ext cx="3816424" cy="1368152"/>
          </a:xfrm>
          <a:prstGeom prst="wedgeRoundRectCallout">
            <a:avLst>
              <a:gd name="adj1" fmla="val -62190"/>
              <a:gd name="adj2" fmla="val 3204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 – </a:t>
            </a:r>
            <a:r>
              <a:rPr lang="fr-FR" dirty="0" err="1" smtClean="0">
                <a:solidFill>
                  <a:schemeClr val="tx1"/>
                </a:solidFill>
              </a:rPr>
              <a:t>Confirm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action in the </a:t>
            </a:r>
            <a:r>
              <a:rPr lang="fr-FR" dirty="0" err="1" smtClean="0">
                <a:solidFill>
                  <a:schemeClr val="tx1"/>
                </a:solidFill>
              </a:rPr>
              <a:t>popin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that</a:t>
            </a:r>
            <a:r>
              <a:rPr lang="fr-FR" dirty="0" smtClean="0">
                <a:solidFill>
                  <a:schemeClr val="tx1"/>
                </a:solidFill>
              </a:rPr>
              <a:t> opens </a:t>
            </a:r>
            <a:r>
              <a:rPr lang="fr-FR" dirty="0" err="1" smtClean="0">
                <a:solidFill>
                  <a:schemeClr val="tx1"/>
                </a:solidFill>
              </a:rPr>
              <a:t>at</a:t>
            </a:r>
            <a:r>
              <a:rPr lang="fr-FR" dirty="0" smtClean="0">
                <a:solidFill>
                  <a:schemeClr val="tx1"/>
                </a:solidFill>
              </a:rPr>
              <a:t> the middle of the page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5076056" y="4869160"/>
            <a:ext cx="3816424" cy="1368152"/>
          </a:xfrm>
          <a:prstGeom prst="wedgeRoundRectCallout">
            <a:avLst>
              <a:gd name="adj1" fmla="val -64092"/>
              <a:gd name="adj2" fmla="val 11887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 – </a:t>
            </a:r>
            <a:r>
              <a:rPr lang="fr-FR" dirty="0" err="1" smtClean="0">
                <a:solidFill>
                  <a:schemeClr val="tx1"/>
                </a:solidFill>
              </a:rPr>
              <a:t>After</a:t>
            </a:r>
            <a:r>
              <a:rPr lang="fr-FR" dirty="0" smtClean="0">
                <a:solidFill>
                  <a:schemeClr val="tx1"/>
                </a:solidFill>
              </a:rPr>
              <a:t> a few seconds or minutes, a message </a:t>
            </a:r>
            <a:r>
              <a:rPr lang="fr-FR" dirty="0" err="1" smtClean="0">
                <a:solidFill>
                  <a:schemeClr val="tx1"/>
                </a:solidFill>
              </a:rPr>
              <a:t>appears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indicate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synchronization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done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91625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VI. </a:t>
            </a:r>
            <a:r>
              <a:rPr lang="fr-FR" altLang="ja-JP" sz="3200" dirty="0" err="1" smtClean="0"/>
              <a:t>Publish</a:t>
            </a:r>
            <a:r>
              <a:rPr lang="fr-FR" altLang="ja-JP" sz="3200" dirty="0" smtClean="0"/>
              <a:t> the page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5076056" y="3140968"/>
            <a:ext cx="3816424" cy="1368152"/>
          </a:xfrm>
          <a:prstGeom prst="wedgeRoundRectCallout">
            <a:avLst>
              <a:gd name="adj1" fmla="val -62190"/>
              <a:gd name="adj2" fmla="val 32044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7 – </a:t>
            </a:r>
            <a:r>
              <a:rPr lang="fr-FR" dirty="0" err="1" smtClean="0">
                <a:solidFill>
                  <a:schemeClr val="tx1"/>
                </a:solidFill>
              </a:rPr>
              <a:t>Your</a:t>
            </a:r>
            <a:r>
              <a:rPr lang="fr-FR" dirty="0" smtClean="0">
                <a:solidFill>
                  <a:schemeClr val="tx1"/>
                </a:solidFill>
              </a:rPr>
              <a:t> page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now</a:t>
            </a:r>
            <a:r>
              <a:rPr lang="fr-FR" dirty="0" smtClean="0">
                <a:solidFill>
                  <a:schemeClr val="tx1"/>
                </a:solidFill>
              </a:rPr>
              <a:t> online!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I. </a:t>
            </a:r>
            <a:r>
              <a:rPr lang="fr-FR" altLang="ja-JP" sz="3200" dirty="0" smtClean="0"/>
              <a:t>How to </a:t>
            </a:r>
            <a:r>
              <a:rPr lang="fr-FR" altLang="ja-JP" sz="3200" dirty="0" err="1" smtClean="0"/>
              <a:t>create</a:t>
            </a:r>
            <a:r>
              <a:rPr lang="fr-FR" altLang="ja-JP" sz="3200" dirty="0" smtClean="0"/>
              <a:t> a free content page?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7693797" cy="341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à coins arrondis 12"/>
          <p:cNvSpPr/>
          <p:nvPr/>
        </p:nvSpPr>
        <p:spPr>
          <a:xfrm>
            <a:off x="3059832" y="4365104"/>
            <a:ext cx="3600400" cy="792088"/>
          </a:xfrm>
          <a:prstGeom prst="wedgeRoundRectCallout">
            <a:avLst>
              <a:gd name="adj1" fmla="val -19995"/>
              <a:gd name="adj2" fmla="val -10277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4 – Select the « Content page » in the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that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appears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288" y="908720"/>
            <a:ext cx="530542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I. </a:t>
            </a:r>
            <a:r>
              <a:rPr lang="fr-FR" altLang="ja-JP" sz="3200" dirty="0" smtClean="0"/>
              <a:t>How to </a:t>
            </a:r>
            <a:r>
              <a:rPr lang="fr-FR" altLang="ja-JP" sz="3200" dirty="0" err="1" smtClean="0"/>
              <a:t>create</a:t>
            </a:r>
            <a:r>
              <a:rPr lang="fr-FR" altLang="ja-JP" sz="3200" dirty="0" smtClean="0"/>
              <a:t> a free content page?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627784" y="4581128"/>
            <a:ext cx="3600400" cy="792088"/>
          </a:xfrm>
          <a:prstGeom prst="wedgeRoundRectCallout">
            <a:avLst>
              <a:gd name="adj1" fmla="val -19995"/>
              <a:gd name="adj2" fmla="val -102771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5 – In the </a:t>
            </a:r>
            <a:r>
              <a:rPr lang="fr-FR" dirty="0" err="1" smtClean="0">
                <a:solidFill>
                  <a:schemeClr val="tx1"/>
                </a:solidFill>
              </a:rPr>
              <a:t>next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list</a:t>
            </a:r>
            <a:r>
              <a:rPr lang="fr-FR" dirty="0" smtClean="0">
                <a:solidFill>
                  <a:schemeClr val="tx1"/>
                </a:solidFill>
              </a:rPr>
              <a:t>, scroll to </a:t>
            </a:r>
            <a:r>
              <a:rPr lang="fr-FR" dirty="0" err="1" smtClean="0">
                <a:solidFill>
                  <a:schemeClr val="tx1"/>
                </a:solidFill>
              </a:rPr>
              <a:t>find</a:t>
            </a:r>
            <a:r>
              <a:rPr lang="fr-FR" dirty="0" smtClean="0">
                <a:solidFill>
                  <a:schemeClr val="tx1"/>
                </a:solidFill>
              </a:rPr>
              <a:t> « Free Content Page Template » and click on </a:t>
            </a:r>
            <a:r>
              <a:rPr lang="fr-FR" dirty="0" err="1" smtClean="0">
                <a:solidFill>
                  <a:schemeClr val="tx1"/>
                </a:solidFill>
              </a:rPr>
              <a:t>it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79712" y="3789040"/>
            <a:ext cx="352839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836712"/>
            <a:ext cx="5783333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I. </a:t>
            </a:r>
            <a:r>
              <a:rPr lang="fr-FR" altLang="ja-JP" sz="3200" dirty="0" smtClean="0"/>
              <a:t>How to </a:t>
            </a:r>
            <a:r>
              <a:rPr lang="fr-FR" altLang="ja-JP" sz="3200" dirty="0" err="1" smtClean="0"/>
              <a:t>create</a:t>
            </a:r>
            <a:r>
              <a:rPr lang="fr-FR" altLang="ja-JP" sz="3200" dirty="0" smtClean="0"/>
              <a:t> a free content page?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5436096" y="1628800"/>
            <a:ext cx="3600400" cy="792088"/>
          </a:xfrm>
          <a:prstGeom prst="wedgeRoundRectCallout">
            <a:avLst>
              <a:gd name="adj1" fmla="val -73208"/>
              <a:gd name="adj2" fmla="val 34660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6 – In the </a:t>
            </a:r>
            <a:r>
              <a:rPr lang="fr-FR" dirty="0" err="1" smtClean="0">
                <a:solidFill>
                  <a:schemeClr val="tx1"/>
                </a:solidFill>
              </a:rPr>
              <a:t>next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screen</a:t>
            </a:r>
            <a:r>
              <a:rPr lang="fr-FR" dirty="0" smtClean="0">
                <a:solidFill>
                  <a:schemeClr val="tx1"/>
                </a:solidFill>
              </a:rPr>
              <a:t>, set an ID for the page (</a:t>
            </a:r>
            <a:r>
              <a:rPr lang="fr-FR" dirty="0" err="1" smtClean="0">
                <a:solidFill>
                  <a:schemeClr val="tx1"/>
                </a:solidFill>
              </a:rPr>
              <a:t>without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space</a:t>
            </a:r>
            <a:r>
              <a:rPr lang="fr-FR" dirty="0" smtClean="0">
                <a:solidFill>
                  <a:schemeClr val="tx1"/>
                </a:solidFill>
              </a:rPr>
              <a:t> and </a:t>
            </a:r>
            <a:r>
              <a:rPr lang="fr-FR" dirty="0" err="1" smtClean="0">
                <a:solidFill>
                  <a:schemeClr val="tx1"/>
                </a:solidFill>
              </a:rPr>
              <a:t>any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special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caracter</a:t>
            </a:r>
            <a:r>
              <a:rPr lang="fr-FR" dirty="0" smtClean="0">
                <a:solidFill>
                  <a:schemeClr val="tx1"/>
                </a:solidFill>
              </a:rPr>
              <a:t>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5436096" y="2492896"/>
            <a:ext cx="3600400" cy="792088"/>
          </a:xfrm>
          <a:prstGeom prst="wedgeRoundRectCallout">
            <a:avLst>
              <a:gd name="adj1" fmla="val -74820"/>
              <a:gd name="adj2" fmla="val -1988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7- Set a name that will allow you to find easily your page later in the CMS Cockpit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436096" y="4149080"/>
            <a:ext cx="3600400" cy="1224136"/>
          </a:xfrm>
          <a:prstGeom prst="wedgeRoundRectCallout">
            <a:avLst>
              <a:gd name="adj1" fmla="val -74417"/>
              <a:gd name="adj2" fmla="val 5018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 – In the label section, set your URL. It has to start with a slash (”/”) and has not to contain spaces.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647799"/>
          </a:xfrm>
        </p:spPr>
        <p:txBody>
          <a:bodyPr/>
          <a:lstStyle/>
          <a:p>
            <a:pPr marL="514350" indent="-514350">
              <a:lnSpc>
                <a:spcPct val="150000"/>
              </a:lnSpc>
            </a:pPr>
            <a:r>
              <a:rPr lang="fr-FR" sz="3200" dirty="0" smtClean="0"/>
              <a:t>I. </a:t>
            </a:r>
            <a:r>
              <a:rPr lang="fr-FR" altLang="ja-JP" sz="3200" dirty="0" smtClean="0"/>
              <a:t>How to </a:t>
            </a:r>
            <a:r>
              <a:rPr lang="fr-FR" altLang="ja-JP" sz="3200" dirty="0" err="1" smtClean="0"/>
              <a:t>create</a:t>
            </a:r>
            <a:r>
              <a:rPr lang="fr-FR" altLang="ja-JP" sz="3200" dirty="0" smtClean="0"/>
              <a:t> a free content page?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9189110" cy="4492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à coins arrondis 7"/>
          <p:cNvSpPr/>
          <p:nvPr/>
        </p:nvSpPr>
        <p:spPr>
          <a:xfrm>
            <a:off x="3995936" y="1484784"/>
            <a:ext cx="3600400" cy="792088"/>
          </a:xfrm>
          <a:prstGeom prst="wedgeRoundRectCallout">
            <a:avLst>
              <a:gd name="adj1" fmla="val -33298"/>
              <a:gd name="adj2" fmla="val 74973"/>
              <a:gd name="adj3" fmla="val 16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9 – The page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now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ready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edited</a:t>
            </a:r>
            <a:r>
              <a:rPr lang="fr-FR" dirty="0" smtClean="0">
                <a:solidFill>
                  <a:schemeClr val="tx1"/>
                </a:solidFill>
              </a:rPr>
              <a:t> in the CMS Cockpit</a:t>
            </a:r>
            <a:endParaRPr lang="fr-F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1187450" y="1412776"/>
            <a:ext cx="7849046" cy="5472608"/>
          </a:xfrm>
        </p:spPr>
        <p:txBody>
          <a:bodyPr/>
          <a:lstStyle/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There are two ways to import images in </a:t>
            </a:r>
            <a:r>
              <a:rPr lang="en-US" altLang="ja-JP" dirty="0" err="1" smtClean="0">
                <a:solidFill>
                  <a:prstClr val="white">
                    <a:lumMod val="50000"/>
                  </a:prstClr>
                </a:solidFill>
              </a:rPr>
              <a:t>Hybris</a:t>
            </a:r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 : manually or by import.</a:t>
            </a:r>
          </a:p>
          <a:p>
            <a:pPr marL="342900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Manually:</a:t>
            </a:r>
          </a:p>
          <a:p>
            <a:pPr marL="342900" indent="-342900">
              <a:buNone/>
            </a:pPr>
            <a:r>
              <a:rPr lang="en-US" altLang="ja-JP" b="0" dirty="0" smtClean="0">
                <a:solidFill>
                  <a:prstClr val="white">
                    <a:lumMod val="50000"/>
                  </a:prstClr>
                </a:solidFill>
              </a:rPr>
              <a:t>You can import images manually in </a:t>
            </a:r>
            <a:r>
              <a:rPr lang="en-US" altLang="ja-JP" b="0" dirty="0" err="1" smtClean="0">
                <a:solidFill>
                  <a:prstClr val="white">
                    <a:lumMod val="50000"/>
                  </a:prstClr>
                </a:solidFill>
              </a:rPr>
              <a:t>Hybris</a:t>
            </a:r>
            <a:r>
              <a:rPr lang="en-US" altLang="ja-JP" b="0" dirty="0" smtClean="0">
                <a:solidFill>
                  <a:prstClr val="white">
                    <a:lumMod val="50000"/>
                  </a:prstClr>
                </a:solidFill>
              </a:rPr>
              <a:t> using HMC (</a:t>
            </a:r>
            <a:r>
              <a:rPr lang="en-US" altLang="ja-JP" b="0" dirty="0" smtClean="0">
                <a:solidFill>
                  <a:prstClr val="white">
                    <a:lumMod val="50000"/>
                  </a:prstClr>
                </a:solidFill>
                <a:hlinkClick r:id="rId2"/>
              </a:rPr>
              <a:t>http://back.prod.tefal.com/hmc/hybris</a:t>
            </a:r>
            <a:r>
              <a:rPr lang="en-US" altLang="ja-JP" b="0" dirty="0" smtClean="0">
                <a:solidFill>
                  <a:prstClr val="white">
                    <a:lumMod val="50000"/>
                  </a:prstClr>
                </a:solidFill>
              </a:rPr>
              <a:t>) . It is advised to do it this way if you only have few images to create (less than 5 images).</a:t>
            </a:r>
          </a:p>
          <a:p>
            <a:pPr marL="342900" indent="-342900">
              <a:buNone/>
            </a:pPr>
            <a:r>
              <a:rPr lang="en-US" altLang="ja-JP" b="0" dirty="0" smtClean="0">
                <a:solidFill>
                  <a:prstClr val="white">
                    <a:lumMod val="50000"/>
                  </a:prstClr>
                </a:solidFill>
              </a:rPr>
              <a:t>This task is done by the webmasters.</a:t>
            </a:r>
          </a:p>
          <a:p>
            <a:pPr marL="342900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/>
            <a:r>
              <a:rPr lang="en-US" altLang="ja-JP" dirty="0" smtClean="0">
                <a:solidFill>
                  <a:prstClr val="white">
                    <a:lumMod val="50000"/>
                  </a:prstClr>
                </a:solidFill>
              </a:rPr>
              <a:t>By import:</a:t>
            </a:r>
          </a:p>
          <a:p>
            <a:pPr marL="342900" indent="-342900">
              <a:buNone/>
            </a:pPr>
            <a:r>
              <a:rPr lang="en-US" altLang="ja-JP" b="0" dirty="0" smtClean="0">
                <a:solidFill>
                  <a:prstClr val="white">
                    <a:lumMod val="50000"/>
                  </a:prstClr>
                </a:solidFill>
              </a:rPr>
              <a:t>If there are more than 5 images to create in </a:t>
            </a:r>
            <a:r>
              <a:rPr lang="en-US" altLang="ja-JP" b="0" dirty="0" err="1" smtClean="0">
                <a:solidFill>
                  <a:prstClr val="white">
                    <a:lumMod val="50000"/>
                  </a:prstClr>
                </a:solidFill>
              </a:rPr>
              <a:t>Hybris</a:t>
            </a:r>
            <a:r>
              <a:rPr lang="en-US" altLang="ja-JP" b="0" dirty="0" smtClean="0">
                <a:solidFill>
                  <a:prstClr val="white">
                    <a:lumMod val="50000"/>
                  </a:prstClr>
                </a:solidFill>
              </a:rPr>
              <a:t>, the IT team can do an import. In order the IT team to do it, you have to send them images files and a CSV. These files are detailed later. </a:t>
            </a:r>
          </a:p>
          <a:p>
            <a:pPr marL="342900" indent="-342900"/>
            <a:endParaRPr lang="en-US" altLang="ja-JP" dirty="0" smtClean="0">
              <a:solidFill>
                <a:prstClr val="white">
                  <a:lumMod val="50000"/>
                </a:prstClr>
              </a:solidFill>
            </a:endParaRPr>
          </a:p>
          <a:p>
            <a:pPr marL="342900" indent="-342900">
              <a:buNone/>
            </a:pPr>
            <a:endParaRPr lang="en-US" altLang="ja-JP" b="0" dirty="0" smtClean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182692" y="188914"/>
            <a:ext cx="7680325" cy="1079846"/>
          </a:xfrm>
        </p:spPr>
        <p:txBody>
          <a:bodyPr/>
          <a:lstStyle/>
          <a:p>
            <a:r>
              <a:rPr lang="fr-FR" sz="3200" dirty="0" smtClean="0"/>
              <a:t>II. </a:t>
            </a:r>
            <a:r>
              <a:rPr lang="fr-FR" sz="3200" dirty="0" err="1" smtClean="0"/>
              <a:t>Add</a:t>
            </a:r>
            <a:r>
              <a:rPr lang="fr-FR" sz="3200" dirty="0" smtClean="0"/>
              <a:t> images in </a:t>
            </a:r>
            <a:r>
              <a:rPr lang="fr-FR" sz="3200" dirty="0" err="1" smtClean="0"/>
              <a:t>Hybris</a:t>
            </a:r>
            <a:r>
              <a:rPr lang="fr-FR" sz="2000" dirty="0" smtClean="0"/>
              <a:t/>
            </a:r>
            <a:br>
              <a:rPr lang="fr-FR" sz="2000" dirty="0" smtClean="0"/>
            </a:br>
            <a:endParaRPr lang="en-US" sz="2400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107504" y="1484784"/>
            <a:ext cx="899592" cy="537321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UST Presentation">
  <a:themeElements>
    <a:clrScheme name="Personnalisé 6">
      <a:dk1>
        <a:sysClr val="windowText" lastClr="000000"/>
      </a:dk1>
      <a:lt1>
        <a:sysClr val="window" lastClr="FFFFFF"/>
      </a:lt1>
      <a:dk2>
        <a:srgbClr val="4E5B6F"/>
      </a:dk2>
      <a:lt2>
        <a:srgbClr val="7F7F7F"/>
      </a:lt2>
      <a:accent1>
        <a:srgbClr val="7FD13B"/>
      </a:accent1>
      <a:accent2>
        <a:srgbClr val="C00000"/>
      </a:accent2>
      <a:accent3>
        <a:srgbClr val="FEB80A"/>
      </a:accent3>
      <a:accent4>
        <a:srgbClr val="003E75"/>
      </a:accent4>
      <a:accent5>
        <a:srgbClr val="339933"/>
      </a:accent5>
      <a:accent6>
        <a:srgbClr val="1AB39F"/>
      </a:accent6>
      <a:hlink>
        <a:srgbClr val="EB8803"/>
      </a:hlink>
      <a:folHlink>
        <a:srgbClr val="5F7791"/>
      </a:folHlink>
    </a:clrScheme>
    <a:fontScheme name="SEB Presentation">
      <a:majorFont>
        <a:latin typeface="Arial"/>
        <a:ea typeface="MS PGothic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solidFill>
          <a:schemeClr val="bg1"/>
        </a:solidFill>
        <a:ln>
          <a:solidFill>
            <a:srgbClr val="C00000"/>
          </a:solidFill>
        </a:ln>
      </a:spPr>
      <a:bodyPr wrap="square" rtlCol="0">
        <a:spAutoFit/>
      </a:bodyPr>
      <a:lstStyle>
        <a:defPPr algn="l">
          <a:defRPr baseline="0" dirty="0" smtClean="0">
            <a:solidFill>
              <a:schemeClr val="bg1">
                <a:lumMod val="50000"/>
              </a:schemeClr>
            </a:solidFill>
          </a:defRPr>
        </a:defPPr>
      </a:lstStyle>
    </a:txDef>
  </a:objectDefaults>
  <a:extraClrSchemeLst>
    <a:extraClrScheme>
      <a:clrScheme name="SEB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B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B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B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B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B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B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B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B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B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B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B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1acde16-d336-48bc-b8e2-2ea17d024660">
      <Value>403</Value>
    </TaxCatchAll>
    <o7ba031677e64575b9d15ca2eb4d4a81 xmlns="91cde368-03e7-4424-b8f7-15cb003da53e">
      <Terms xmlns="http://schemas.microsoft.com/office/infopath/2007/PartnerControls">
        <TermInfo xmlns="http://schemas.microsoft.com/office/infopath/2007/PartnerControls">
          <TermName xmlns="http://schemas.microsoft.com/office/infopath/2007/PartnerControls">1200186</TermName>
          <TermId xmlns="http://schemas.microsoft.com/office/infopath/2007/PartnerControls">ce1626ec-cb6d-4a6c-b852-514643dea3dd</TermId>
        </TermInfo>
      </Terms>
    </o7ba031677e64575b9d15ca2eb4d4a81>
  </documentManagement>
</p:properties>
</file>

<file path=customXml/item3.xml><?xml version="1.0" encoding="utf-8"?>
<?mso-contentType ?>
<spe:Receivers xmlns:spe="http://schemas.microsoft.com/sharepoint/event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0BC58715B1114F8386336DDA85BE45" ma:contentTypeVersion="3" ma:contentTypeDescription="Create a new document." ma:contentTypeScope="" ma:versionID="2da925207a808f6df0089a27b10bf28a">
  <xsd:schema xmlns:xsd="http://www.w3.org/2001/XMLSchema" xmlns:xs="http://www.w3.org/2001/XMLSchema" xmlns:p="http://schemas.microsoft.com/office/2006/metadata/properties" xmlns:ns2="81acde16-d336-48bc-b8e2-2ea17d024660" xmlns:ns3="91cde368-03e7-4424-b8f7-15cb003da53e" targetNamespace="http://schemas.microsoft.com/office/2006/metadata/properties" ma:root="true" ma:fieldsID="8a3a3e16f1538b0f1fc4d550450899e4" ns2:_="" ns3:_="">
    <xsd:import namespace="81acde16-d336-48bc-b8e2-2ea17d024660"/>
    <xsd:import namespace="91cde368-03e7-4424-b8f7-15cb003da53e"/>
    <xsd:element name="properties">
      <xsd:complexType>
        <xsd:sequence>
          <xsd:element name="documentManagement">
            <xsd:complexType>
              <xsd:all>
                <xsd:element ref="ns2:_dlc_DocIdPersistId" minOccurs="0"/>
                <xsd:element ref="ns3:o7ba031677e64575b9d15ca2eb4d4a81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acde16-d336-48bc-b8e2-2ea17d024660" elementFormDefault="qualified">
    <xsd:import namespace="http://schemas.microsoft.com/office/2006/documentManagement/types"/>
    <xsd:import namespace="http://schemas.microsoft.com/office/infopath/2007/PartnerControls"/>
    <xsd:element name="_dlc_DocIdPersistId" ma:index="8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1" nillable="true" ma:displayName="Taxonomy Catch All Column" ma:description="" ma:hidden="true" ma:list="{af0180bb-5935-4aaa-85d7-df2b10da9d92}" ma:internalName="TaxCatchAll" ma:showField="CatchAllData" ma:web="81acde16-d336-48bc-b8e2-2ea17d02466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cde368-03e7-4424-b8f7-15cb003da53e" elementFormDefault="qualified">
    <xsd:import namespace="http://schemas.microsoft.com/office/2006/documentManagement/types"/>
    <xsd:import namespace="http://schemas.microsoft.com/office/infopath/2007/PartnerControls"/>
    <xsd:element name="o7ba031677e64575b9d15ca2eb4d4a81" ma:index="10" ma:taxonomy="true" ma:internalName="o7ba031677e64575b9d15ca2eb4d4a81" ma:taxonomyFieldName="Project_x0020_Name" ma:displayName="Project Name" ma:default="403;#1200186|ce1626ec-cb6d-4a6c-b852-514643dea3dd" ma:fieldId="{87ba0316-77e6-4575-b9d1-5ca2eb4d4a81}" ma:sspId="9ecd963b-bfbe-48fa-b8fe-5f196b8f6024" ma:termSetId="75b5fcad-9b74-4c7c-ac11-751a00169120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316299-99DC-47EA-886A-494B82205C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3E1C89-5284-4C7E-82C3-DFB6AB814DC9}">
  <ds:schemaRefs>
    <ds:schemaRef ds:uri="http://schemas.microsoft.com/office/2006/metadata/properties"/>
    <ds:schemaRef ds:uri="http://schemas.microsoft.com/office/infopath/2007/PartnerControls"/>
    <ds:schemaRef ds:uri="81acde16-d336-48bc-b8e2-2ea17d024660"/>
    <ds:schemaRef ds:uri="91cde368-03e7-4424-b8f7-15cb003da53e"/>
  </ds:schemaRefs>
</ds:datastoreItem>
</file>

<file path=customXml/itemProps3.xml><?xml version="1.0" encoding="utf-8"?>
<ds:datastoreItem xmlns:ds="http://schemas.openxmlformats.org/officeDocument/2006/customXml" ds:itemID="{E17A6833-E51B-477C-ABCB-614EC2E85A6D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D279B6CC-A9C5-4A57-884A-78E6224001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acde16-d336-48bc-b8e2-2ea17d024660"/>
    <ds:schemaRef ds:uri="91cde368-03e7-4424-b8f7-15cb003da5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5577</TotalTime>
  <Words>1609</Words>
  <Application>Microsoft Office PowerPoint</Application>
  <PresentationFormat>Affichage à l'écran (4:3)</PresentationFormat>
  <Paragraphs>175</Paragraphs>
  <Slides>42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4" baseType="lpstr">
      <vt:lpstr>TRUST Presentation</vt:lpstr>
      <vt:lpstr>Feuille de calcul prenant en charge les macros</vt:lpstr>
      <vt:lpstr>Websites: Brand websites </vt:lpstr>
      <vt:lpstr>How to integrate free content pages? </vt:lpstr>
      <vt:lpstr>Summary</vt:lpstr>
      <vt:lpstr>I. How to create a free content page?</vt:lpstr>
      <vt:lpstr>I. How to create a free content page?</vt:lpstr>
      <vt:lpstr>I. How to create a free content page?</vt:lpstr>
      <vt:lpstr>I. How to create a free content page?</vt:lpstr>
      <vt:lpstr>I. How to create a free content page?</vt:lpstr>
      <vt:lpstr>II. Add images in Hybris </vt:lpstr>
      <vt:lpstr>II.1. Add images manually in Hybris</vt:lpstr>
      <vt:lpstr>II.1. Add images manually in Hybris</vt:lpstr>
      <vt:lpstr>II.1. Add images manually in Hybris</vt:lpstr>
      <vt:lpstr>II.1. Add images manually in Hybris</vt:lpstr>
      <vt:lpstr>II.1. Add images manually in Hybris</vt:lpstr>
      <vt:lpstr>II.2. Add images by import in Hybris </vt:lpstr>
      <vt:lpstr>II.2. Add images by import in Hybris </vt:lpstr>
      <vt:lpstr>III. Add HTML in your page</vt:lpstr>
      <vt:lpstr>III. Add HTML in your page</vt:lpstr>
      <vt:lpstr>III. Add HTML in your page</vt:lpstr>
      <vt:lpstr>III. Add HTML in your page</vt:lpstr>
      <vt:lpstr>III. Add HTML in your page</vt:lpstr>
      <vt:lpstr>III. Add HTML in your page</vt:lpstr>
      <vt:lpstr>III. Add HTML in your page</vt:lpstr>
      <vt:lpstr>IV. Integrate JS in the page</vt:lpstr>
      <vt:lpstr>IV. Integrate JS in the page</vt:lpstr>
      <vt:lpstr>IV. Integrate JS in the page</vt:lpstr>
      <vt:lpstr>IV. Integrate JS in the page</vt:lpstr>
      <vt:lpstr>IV. Integrate JS in the page</vt:lpstr>
      <vt:lpstr>IV. Integrate JS in the page</vt:lpstr>
      <vt:lpstr>IV. Integrate JS in the page</vt:lpstr>
      <vt:lpstr>IV. Integrate JS in the page </vt:lpstr>
      <vt:lpstr>V. Add CSS</vt:lpstr>
      <vt:lpstr>V. Add CSS</vt:lpstr>
      <vt:lpstr>V. Add CSS</vt:lpstr>
      <vt:lpstr>V. Add CSS</vt:lpstr>
      <vt:lpstr>V. Add CSS</vt:lpstr>
      <vt:lpstr>V. Add CSS</vt:lpstr>
      <vt:lpstr>V. Add CSS</vt:lpstr>
      <vt:lpstr>V. Add CSS</vt:lpstr>
      <vt:lpstr>VI. Publish the page</vt:lpstr>
      <vt:lpstr>VI. Publish the page</vt:lpstr>
      <vt:lpstr>VI. Publish the page</vt:lpstr>
    </vt:vector>
  </TitlesOfParts>
  <Company>Groupe SEB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Venezia</dc:creator>
  <cp:lastModifiedBy>mduclos</cp:lastModifiedBy>
  <cp:revision>468</cp:revision>
  <dcterms:created xsi:type="dcterms:W3CDTF">2015-04-09T13:30:54Z</dcterms:created>
  <dcterms:modified xsi:type="dcterms:W3CDTF">2015-06-24T07:09:31Z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0x010100EF0BC58715B1114F8386336DDA85BE45</vt:lpwstr>
  </property>
  <property fmtid="{D5CDD505-2E9C-101B-9397-08002B2CF9AE}" pid="3" name="Project_x0020_Name">
    <vt:lpwstr>889;#1335098|fd195055-80d9-47f7-b068-7170bee5b667</vt:lpwstr>
  </property>
  <property fmtid="{D5CDD505-2E9C-101B-9397-08002B2CF9AE}" pid="4" name="Project Name">
    <vt:lpwstr>403;#1200186|ce1626ec-cb6d-4a6c-b852-514643dea3dd</vt:lpwstr>
  </property>
</Properties>
</file>