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39.xml" ContentType="application/vnd.openxmlformats-officedocument.presentationml.notesSlide+xml"/>
  <Override PartName="/ppt/slides/slide120.xml" ContentType="application/vnd.openxmlformats-officedocument.presentationml.slide+xml"/>
  <Override PartName="/ppt/slides/slide218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141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17.xml" ContentType="application/vnd.openxmlformats-officedocument.presentationml.notesSlide+xml"/>
  <Default Extension="xml" ContentType="application/xml"/>
  <Override PartName="/ppt/slides/slide50.xml" ContentType="application/vnd.openxmlformats-officedocument.presentationml.slide+xml"/>
  <Override PartName="/ppt/slides/slide243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242.xml" ContentType="application/vnd.openxmlformats-officedocument.presentationml.notesSlide+xml"/>
  <Override PartName="/ppt/slides/slide221.xml" ContentType="application/vnd.openxmlformats-officedocument.presentationml.slide+xml"/>
  <Override PartName="/ppt/notesSlides/notesSlide41.xml" ContentType="application/vnd.openxmlformats-officedocument.presentationml.notesSlide+xml"/>
  <Override PartName="/ppt/notesSlides/notesSlide179.xml" ContentType="application/vnd.openxmlformats-officedocument.presentationml.notesSlide+xml"/>
  <Override PartName="/ppt/slides/slide158.xml" ContentType="application/vnd.openxmlformats-officedocument.presentationml.slide+xml"/>
  <Override PartName="/ppt/notesSlides/notesSlide220.xml" ContentType="application/vnd.openxmlformats-officedocument.presentationml.notes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notesSlides/notesSlide7.xml" ContentType="application/vnd.openxmlformats-officedocument.presentationml.notesSlide+xml"/>
  <Override PartName="/ppt/notesSlides/notesSlide157.xml" ContentType="application/vnd.openxmlformats-officedocument.presentationml.notesSlide+xml"/>
  <Override PartName="/ppt/slides/slide88.xml" ContentType="application/vnd.openxmlformats-officedocument.presentationml.slide+xml"/>
  <Override PartName="/ppt/notesSlides/notesSlide135.xml" ContentType="application/vnd.openxmlformats-officedocument.presentationml.notesSlide+xml"/>
  <Override PartName="/ppt/notesSlides/notesSlide182.xml" ContentType="application/vnd.openxmlformats-officedocument.presentationml.notes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14.xml" ContentType="application/vnd.openxmlformats-officedocument.presentationml.slide+xml"/>
  <Override PartName="/ppt/slides/slide161.xml" ContentType="application/vnd.openxmlformats-officedocument.presentationml.slide+xml"/>
  <Default Extension="png" ContentType="image/png"/>
  <Override PartName="/ppt/notesSlides/notesSlide79.xml" ContentType="application/vnd.openxmlformats-officedocument.presentationml.notesSlide+xml"/>
  <Override PartName="/ppt/slides/slide237.xml" ContentType="application/vnd.openxmlformats-officedocument.presentationml.slide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60.xml" ContentType="application/vnd.openxmlformats-officedocument.presentationml.notesSlide+xml"/>
  <Override PartName="/ppt/slides/slide44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notesSlides/notesSlide236.xml" ContentType="application/vnd.openxmlformats-officedocument.presentationml.notesSlide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notesSlides/notesSlide35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214.xml" ContentType="application/vnd.openxmlformats-officedocument.presentationml.notesSlide+xml"/>
  <Override PartName="/ppt/slides/slide2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198.xml" ContentType="application/vnd.openxmlformats-officedocument.presentationml.notesSlide+xml"/>
  <Override PartName="/ppt/slides/slide177.xml" ContentType="application/vnd.openxmlformats-officedocument.presentationml.slide+xml"/>
  <Override PartName="/ppt/notesSlides/notesSlide129.xml" ContentType="application/vnd.openxmlformats-officedocument.presentationml.notesSlide+xml"/>
  <Override PartName="/ppt/notesSlides/notesSlide176.xml" ContentType="application/vnd.openxmlformats-officedocument.presentationml.notesSlide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54.xml" ContentType="application/vnd.openxmlformats-officedocument.presentationml.notes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notesSlides/notesSlide98.xml" ContentType="application/vnd.openxmlformats-officedocument.presentationml.notesSlide+xml"/>
  <Override PartName="/ppt/notesSlides/notesSlide132.xml" ContentType="application/vnd.openxmlformats-officedocument.presentationml.notesSlide+xml"/>
  <Override PartName="/ppt/slides/slide111.xml" ContentType="application/vnd.openxmlformats-officedocument.presentationml.slide+xml"/>
  <Override PartName="/ppt/slides/slide209.xml" ContentType="application/vnd.openxmlformats-officedocument.presentationml.slide+xml"/>
  <Override PartName="/ppt/notesSlides/notesSlide29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16.xml" ContentType="application/vnd.openxmlformats-officedocument.presentationml.slide+xml"/>
  <Override PartName="/ppt/slides/slide63.xml" ContentType="application/vnd.openxmlformats-officedocument.presentationml.slide+xml"/>
  <Override PartName="/ppt/slides/slide234.xml" ContentType="application/vnd.openxmlformats-officedocument.presentationml.slide+xml"/>
  <Override PartName="/ppt/notesSlides/notesSlide110.xml" ContentType="application/vnd.openxmlformats-officedocument.presentationml.notesSlide+xml"/>
  <Override PartName="/ppt/notesSlides/notesSlide208.xml" ContentType="application/vnd.openxmlformats-officedocument.presentationml.notesSlide+xml"/>
  <Override PartName="/ppt/slides/slide41.xml" ContentType="application/vnd.openxmlformats-officedocument.presentationml.slide+xml"/>
  <Override PartName="/ppt/notesSlides/notesSlide54.xml" ContentType="application/vnd.openxmlformats-officedocument.presentationml.notesSlide+xml"/>
  <Override PartName="/ppt/notesSlides/notesSlide233.xml" ContentType="application/vnd.openxmlformats-officedocument.presentationml.notesSlide+xml"/>
  <Override PartName="/ppt/slides/slide149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notesSlides/notesSlide32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95.xml" ContentType="application/vnd.openxmlformats-officedocument.presentationml.notesSlide+xml"/>
  <Override PartName="/ppt/notesSlides/notesSlide211.xml" ContentType="application/vnd.openxmlformats-officedocument.presentationml.notes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126.xml" ContentType="application/vnd.openxmlformats-officedocument.presentationml.notesSlide+xml"/>
  <Override PartName="/ppt/notesSlides/notesSlide173.xml" ContentType="application/vnd.openxmlformats-officedocument.presentationml.notesSlide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52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249.xml" ContentType="application/vnd.openxmlformats-officedocument.presentationml.notesSlide+xml"/>
  <Override PartName="/ppt/slides/slide130.xml" ContentType="application/vnd.openxmlformats-officedocument.presentationml.slide+xml"/>
  <Override PartName="/ppt/slides/slide228.xml" ContentType="application/vnd.openxmlformats-officedocument.presentationml.slide+xml"/>
  <Override PartName="/ppt/notesSlides/notesSlide48.xml" ContentType="application/vnd.openxmlformats-officedocument.presentationml.notesSlide+xml"/>
  <Override PartName="/ppt/notesSlides/notesSlide95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notesSlides/notesSlide37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216.xml" ContentType="application/vnd.openxmlformats-officedocument.presentationml.notesSlide+xml"/>
  <Override PartName="/ppt/notesSlides/notesSlide227.xml" ContentType="application/vnd.openxmlformats-officedocument.presentationml.notesSlide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s/slide2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205.xml" ContentType="application/vnd.openxmlformats-officedocument.presentationml.notes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231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51.xml" ContentType="application/vnd.openxmlformats-officedocument.presentationml.notesSlide+xml"/>
  <Override PartName="/ppt/notesSlides/notesSlide178.xml" ContentType="application/vnd.openxmlformats-officedocument.presentationml.notesSlide+xml"/>
  <Override PartName="/ppt/notesSlides/notesSlide189.xml" ContentType="application/vnd.openxmlformats-officedocument.presentationml.notesSlide+xml"/>
  <Override PartName="/ppt/notesSlides/notesSlide241.xml" ContentType="application/vnd.openxmlformats-officedocument.presentationml.notesSlide+xml"/>
  <Override PartName="/ppt/slides/slide157.xml" ContentType="application/vnd.openxmlformats-officedocument.presentationml.slide+xml"/>
  <Override PartName="/ppt/slides/slide220.xml" ContentType="application/vnd.openxmlformats-officedocument.presentationml.slide+xml"/>
  <Override PartName="/ppt/notesSlides/notesSlide40.xml" ContentType="application/vnd.openxmlformats-officedocument.presentationml.notesSlide+xml"/>
  <Override PartName="/ppt/notesSlides/notesSlide167.xml" ContentType="application/vnd.openxmlformats-officedocument.presentationml.notesSlide+xml"/>
  <Override PartName="/ppt/notesSlides/notesSlide230.xml" ContentType="application/vnd.openxmlformats-officedocument.presentationml.notesSlide+xml"/>
  <Override PartName="/ppt/slides/slide98.xml" ContentType="application/vnd.openxmlformats-officedocument.presentationml.slide+xml"/>
  <Override PartName="/ppt/slides/slide146.xml" ContentType="application/vnd.openxmlformats-officedocument.presentationml.slide+xml"/>
  <Override PartName="/ppt/slides/slide193.xml" ContentType="application/vnd.openxmlformats-officedocument.presentationml.slide+xml"/>
  <Override PartName="/ppt/notesSlides/notesSlide6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56.xml" ContentType="application/vnd.openxmlformats-officedocument.presentationml.notesSlide+xml"/>
  <Override PartName="/ppt/slides/slide87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notesSlides/notesSlide89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92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notesSlides/notesSlide78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70.xml" ContentType="application/vnd.openxmlformats-officedocument.presentationml.notesSlide+xml"/>
  <Override PartName="/ppt/notesSlides/notesSlide181.xml" ContentType="application/vnd.openxmlformats-officedocument.presentationml.notes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s/slide236.xml" ContentType="application/vnd.openxmlformats-officedocument.presentationml.slide+xml"/>
  <Override PartName="/ppt/slides/slide247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246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235.xml" ContentType="application/vnd.openxmlformats-officedocument.presentationml.notesSlid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22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97.xml" ContentType="application/vnd.openxmlformats-officedocument.presentationml.notesSlide+xml"/>
  <Override PartName="/ppt/notesSlides/notesSlide213.xml" ContentType="application/vnd.openxmlformats-officedocument.presentationml.notesSlide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notesSlides/notesSlide12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86.xml" ContentType="application/vnd.openxmlformats-officedocument.presentationml.notesSlide+xml"/>
  <Override PartName="/ppt/notesSlides/notesSlide202.xml" ContentType="application/vnd.openxmlformats-officedocument.presentationml.notes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notesSlides/notesSlide128.xml" ContentType="application/vnd.openxmlformats-officedocument.presentationml.notesSlide+xml"/>
  <Override PartName="/ppt/notesSlides/notesSlide175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notesSlides/notesSlide10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64.xml" ContentType="application/vnd.openxmlformats-officedocument.presentationml.notesSlide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97.xml" ContentType="application/vnd.openxmlformats-officedocument.presentationml.notesSlide+xml"/>
  <Default Extension="bin" ContentType="application/vnd.openxmlformats-officedocument.oleObject"/>
  <Override PartName="/ppt/notesSlides/notesSlide142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218.xml" ContentType="application/vnd.openxmlformats-officedocument.presentationml.notesSlide+xml"/>
  <Override PartName="/ppt/notesSlides/notesSlide22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s/slide2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207.xml" ContentType="application/vnd.openxmlformats-officedocument.presentationml.notesSlide+xml"/>
  <Override PartName="/ppt/slides/slide51.xml" ContentType="application/vnd.openxmlformats-officedocument.presentationml.slide+xml"/>
  <Override PartName="/ppt/slides/slide233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5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43.xml" ContentType="application/vnd.openxmlformats-officedocument.presentationml.notes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notesSlides/notesSlide42.xml" ContentType="application/vnd.openxmlformats-officedocument.presentationml.notesSlide+xml"/>
  <Override PartName="/ppt/notesSlides/notesSlide169.xml" ContentType="application/vnd.openxmlformats-officedocument.presentationml.notesSlide+xml"/>
  <Override PartName="/ppt/notesSlides/notesSlide221.xml" ContentType="application/vnd.openxmlformats-officedocument.presentationml.notesSlide+xml"/>
  <Override PartName="/ppt/notesSlides/notesSlide232.xml" ContentType="application/vnd.openxmlformats-officedocument.presentationml.notes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gif" ContentType="image/gif"/>
  <Default Extension="vml" ContentType="application/vnd.openxmlformats-officedocument.vmlDrawing"/>
  <Override PartName="/ppt/notesSlides/notesSlide158.xml" ContentType="application/vnd.openxmlformats-officedocument.presentationml.notesSlide+xml"/>
  <Override PartName="/ppt/notesSlides/notesSlide210.xml" ContentType="application/vnd.openxmlformats-officedocument.presentationml.notesSlide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notesSlides/notesSlide147.xml" ContentType="application/vnd.openxmlformats-officedocument.presentationml.notesSlide+xml"/>
  <Override PartName="/ppt/notesSlides/notesSlide194.xml" ContentType="application/vnd.openxmlformats-officedocument.presentationml.notes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12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72.xml" ContentType="application/vnd.openxmlformats-officedocument.presentationml.notesSlide+xml"/>
  <Override PartName="/ppt/notesSlides/notesSlide183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s/slide238.xml" ContentType="application/vnd.openxmlformats-officedocument.presentationml.slide+xml"/>
  <Override PartName="/ppt/slides/slide24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248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slides/slide227.xml" ContentType="application/vnd.openxmlformats-officedocument.presentationml.slide+xml"/>
  <Override PartName="/ppt/theme/theme3.xml" ContentType="application/vnd.openxmlformats-officedocument.them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237.xml" ContentType="application/vnd.openxmlformats-officedocument.presentationml.notes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s/slide216.xml" ContentType="application/vnd.openxmlformats-officedocument.presentationml.slide+xml"/>
  <Override PartName="/ppt/notesSlides/notesSlide36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22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199.xml" ContentType="application/vnd.openxmlformats-officedocument.presentationml.notesSlide+xml"/>
  <Override PartName="/ppt/notesSlides/notesSlide215.xml" ContentType="application/vnd.openxmlformats-officedocument.presentationml.notes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s/slide2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188.xml" ContentType="application/vnd.openxmlformats-officedocument.presentationml.notesSlide+xml"/>
  <Override PartName="/ppt/notesSlides/notesSlide204.xml" ContentType="application/vnd.openxmlformats-officedocument.presentationml.notesSlide+xml"/>
  <Override PartName="/ppt/notesSlides/notesSlide240.xml" ContentType="application/vnd.openxmlformats-officedocument.presentationml.notesSlide+xml"/>
  <Override PartName="/ppt/slides/slide167.xml" ContentType="application/vnd.openxmlformats-officedocument.presentationml.slide+xml"/>
  <Override PartName="/ppt/notesSlides/notesSlide50.xml" ContentType="application/vnd.openxmlformats-officedocument.presentationml.notesSlide+xml"/>
  <Override PartName="/ppt/notesSlides/notesSlide177.xml" ContentType="application/vnd.openxmlformats-officedocument.presentationml.notesSlide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92.xml" ContentType="application/vnd.openxmlformats-officedocument.presentationml.slide+xml"/>
  <Override PartName="/ppt/notesSlides/notesSlide10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66.xml" ContentType="application/vnd.openxmlformats-officedocument.presentationml.notesSlid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slides/slide181.xml" ContentType="application/vnd.openxmlformats-officedocument.presentationml.slide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91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notesSlides/notesSlide88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80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246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209.xml" ContentType="application/vnd.openxmlformats-officedocument.presentationml.notesSlide+xml"/>
  <Override PartName="/ppt/slides/slide53.xml" ContentType="application/vnd.openxmlformats-officedocument.presentationml.slide+xml"/>
  <Override PartName="/ppt/slides/slide235.xml" ContentType="application/vnd.openxmlformats-officedocument.presentationml.slide+xml"/>
  <Default Extension="jpeg" ContentType="image/jpeg"/>
  <Override PartName="/ppt/notesSlides/notesSlide55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245.xml" ContentType="application/vnd.openxmlformats-officedocument.presentationml.notes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notesSlides/notesSlide44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223.xml" ContentType="application/vnd.openxmlformats-officedocument.presentationml.notesSlide+xml"/>
  <Override PartName="/ppt/notesSlides/notesSlide234.xml" ContentType="application/vnd.openxmlformats-officedocument.presentationml.notesSlide+xml"/>
  <Override PartName="/ppt/slides/slide20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212.xml" ContentType="application/vnd.openxmlformats-officedocument.presentationml.notesSlide+xml"/>
  <Override PartName="/ppt/slides/slide139.xml" ContentType="application/vnd.openxmlformats-officedocument.presentationml.slide+xml"/>
  <Override PartName="/ppt/slides/slide186.xml" ContentType="application/vnd.openxmlformats-officedocument.presentationml.slide+xml"/>
  <Override PartName="/ppt/notesSlides/notesSlide11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96.xml" ContentType="application/vnd.openxmlformats-officedocument.presentationml.notesSlide+xml"/>
  <Override PartName="/ppt/notesSlides/notesSlide201.xml" ContentType="application/vnd.openxmlformats-officedocument.presentationml.notes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notesSlides/notesSlide12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74.xml" ContentType="application/vnd.openxmlformats-officedocument.presentationml.notesSlide+xml"/>
  <Override PartName="/ppt/notesSlides/notesSlide185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106.xml" ContentType="application/vnd.openxmlformats-officedocument.presentationml.slide+xml"/>
  <Override PartName="/ppt/slides/slide153.xml" ContentType="application/vnd.openxmlformats-officedocument.presentationml.slide+xml"/>
  <Override PartName="/ppt/notesSlides/notesSlide116.xml" ContentType="application/vnd.openxmlformats-officedocument.presentationml.notesSlide+xml"/>
  <Override PartName="/ppt/notesSlides/notesSlide163.xml" ContentType="application/vnd.openxmlformats-officedocument.presentationml.notesSlide+xml"/>
  <Override PartName="/ppt/slides/slide58.xml" ContentType="application/vnd.openxmlformats-officedocument.presentationml.slide+xml"/>
  <Override PartName="/ppt/slides/slide229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5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31.xml" ContentType="application/vnd.openxmlformats-officedocument.presentationml.slide+xml"/>
  <Override PartName="/ppt/notesSlides/notesSlide49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228.xml" ContentType="application/vnd.openxmlformats-officedocument.presentationml.notesSlide+xml"/>
  <Override PartName="/ppt/slides/slide207.xml" ContentType="application/vnd.openxmlformats-officedocument.presentationml.slide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slides/slide2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206.xml" ContentType="application/vnd.openxmlformats-officedocument.presentationml.notes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notesSlides/notesSlide52.xml" ContentType="application/vnd.openxmlformats-officedocument.presentationml.notesSlide+xml"/>
  <Override PartName="/ppt/notesSlides/notesSlide231.xml" ContentType="application/vnd.openxmlformats-officedocument.presentationml.notesSlide+xml"/>
  <Override PartName="/ppt/slides/slide147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notesSlides/notesSlide30.xml" ContentType="application/vnd.openxmlformats-officedocument.presentationml.notesSlide+xml"/>
  <Override PartName="/ppt/notesSlides/notesSlide168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146.xml" ContentType="application/vnd.openxmlformats-officedocument.presentationml.notesSlide+xml"/>
  <Override PartName="/ppt/notesSlides/notesSlide193.xml" ContentType="application/vnd.openxmlformats-officedocument.presentationml.notesSlide+xml"/>
  <Override PartName="/ppt/slides/slide77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03.xml" ContentType="application/vnd.openxmlformats-officedocument.presentationml.slide+xml"/>
  <Override PartName="/ppt/slides/slide150.xml" ContentType="application/vnd.openxmlformats-officedocument.presentationml.slide+xml"/>
  <Override PartName="/ppt/slides/slide2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68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71.xml" ContentType="application/vnd.openxmlformats-officedocument.presentationml.notesSlide+xml"/>
  <Override PartName="/ppt/slides/slide55.xml" ContentType="application/vnd.openxmlformats-officedocument.presentationml.slide+xml"/>
  <Override PartName="/ppt/notesSlides/notesSlide102.xml" ContentType="application/vnd.openxmlformats-officedocument.presentationml.notesSlide+xml"/>
  <Override PartName="/ppt/notesSlides/notesSlide247.xml" ContentType="application/vnd.openxmlformats-officedocument.presentationml.notesSlide+xml"/>
  <Override PartName="/ppt/slides/slide33.xml" ContentType="application/vnd.openxmlformats-officedocument.presentationml.slide+xml"/>
  <Override PartName="/ppt/slides/slide80.xml" ContentType="application/vnd.openxmlformats-officedocument.presentationml.slide+xml"/>
  <Override PartName="/ppt/slides/slide226.xml" ContentType="application/vnd.openxmlformats-officedocument.presentationml.slide+xml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22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04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notesSlides/notesSlide203.xml" ContentType="application/vnd.openxmlformats-officedocument.presentationml.notes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18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65.xml" ContentType="application/vnd.openxmlformats-officedocument.presentationml.notes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slides/slide122.xml" ContentType="application/vnd.openxmlformats-officedocument.presentationml.slide+xml"/>
  <Override PartName="/ppt/notesSlides/notesSlide87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90.xml" ContentType="application/vnd.openxmlformats-officedocument.presentationml.notes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121.xml" ContentType="application/vnd.openxmlformats-officedocument.presentationml.notesSlide+xml"/>
  <Override PartName="/ppt/notesSlides/notesSlide219.xml" ContentType="application/vnd.openxmlformats-officedocument.presentationml.notesSlide+xml"/>
  <Override PartName="/ppt/slides/slide2.xml" ContentType="application/vnd.openxmlformats-officedocument.presentationml.slide+xml"/>
  <Override PartName="/ppt/slides/slide52.xml" ContentType="application/vnd.openxmlformats-officedocument.presentationml.slide+xml"/>
  <Override PartName="/ppt/slides/slide100.xml" ContentType="application/vnd.openxmlformats-officedocument.presentationml.slide+xml"/>
  <Override PartName="/ppt/slides/slide245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65.xml" ContentType="application/vnd.openxmlformats-officedocument.presentationml.notesSlide+xml"/>
  <Default Extension="wmf" ContentType="image/x-wmf"/>
  <Override PartName="/ppt/notesSlides/notesSlide244.xml" ContentType="application/vnd.openxmlformats-officedocument.presentationml.notesSlide+xml"/>
  <Override PartName="/ppt/slides/slide223.xml" ContentType="application/vnd.openxmlformats-officedocument.presentationml.slide+xml"/>
  <Override PartName="/ppt/notesSlides/notesSlide43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222.xml" ContentType="application/vnd.openxmlformats-officedocument.presentationml.notesSlide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200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84.xml" ContentType="application/vnd.openxmlformats-officedocument.presentationml.notes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s/slide141.xml" ContentType="application/vnd.openxmlformats-officedocument.presentationml.slide+xml"/>
  <Override PartName="/ppt/slides/slide239.xml" ContentType="application/vnd.openxmlformats-officedocument.presentationml.slide+xml"/>
  <Override PartName="/ppt/notesSlides/notesSlide59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62.xml" ContentType="application/vnd.openxmlformats-officedocument.presentationml.notesSlide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217.xml" ContentType="application/vnd.openxmlformats-officedocument.presentationml.slide+xml"/>
  <Override PartName="/ppt/notesSlides/notesSlide140.xml" ContentType="application/vnd.openxmlformats-officedocument.presentationml.notesSlide+xml"/>
  <Override PartName="/ppt/notesSlides/notesSlide23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8" r:id="rId5"/>
  </p:sldMasterIdLst>
  <p:notesMasterIdLst>
    <p:notesMasterId r:id="rId255"/>
  </p:notesMasterIdLst>
  <p:handoutMasterIdLst>
    <p:handoutMasterId r:id="rId256"/>
  </p:handoutMasterIdLst>
  <p:sldIdLst>
    <p:sldId id="302" r:id="rId6"/>
    <p:sldId id="876" r:id="rId7"/>
    <p:sldId id="1151" r:id="rId8"/>
    <p:sldId id="346" r:id="rId9"/>
    <p:sldId id="1247" r:id="rId10"/>
    <p:sldId id="348" r:id="rId11"/>
    <p:sldId id="349" r:id="rId12"/>
    <p:sldId id="350" r:id="rId13"/>
    <p:sldId id="351" r:id="rId14"/>
    <p:sldId id="359" r:id="rId15"/>
    <p:sldId id="353" r:id="rId16"/>
    <p:sldId id="354" r:id="rId17"/>
    <p:sldId id="355" r:id="rId18"/>
    <p:sldId id="356" r:id="rId19"/>
    <p:sldId id="357" r:id="rId20"/>
    <p:sldId id="358" r:id="rId21"/>
    <p:sldId id="1152" r:id="rId22"/>
    <p:sldId id="1101" r:id="rId23"/>
    <p:sldId id="1249" r:id="rId24"/>
    <p:sldId id="882" r:id="rId25"/>
    <p:sldId id="1161" r:id="rId26"/>
    <p:sldId id="1165" r:id="rId27"/>
    <p:sldId id="1162" r:id="rId28"/>
    <p:sldId id="1168" r:id="rId29"/>
    <p:sldId id="1169" r:id="rId30"/>
    <p:sldId id="1172" r:id="rId31"/>
    <p:sldId id="1167" r:id="rId32"/>
    <p:sldId id="1164" r:id="rId33"/>
    <p:sldId id="1236" r:id="rId34"/>
    <p:sldId id="1237" r:id="rId35"/>
    <p:sldId id="1153" r:id="rId36"/>
    <p:sldId id="1158" r:id="rId37"/>
    <p:sldId id="1159" r:id="rId38"/>
    <p:sldId id="1160" r:id="rId39"/>
    <p:sldId id="1180" r:id="rId40"/>
    <p:sldId id="1181" r:id="rId41"/>
    <p:sldId id="1182" r:id="rId42"/>
    <p:sldId id="891" r:id="rId43"/>
    <p:sldId id="889" r:id="rId44"/>
    <p:sldId id="886" r:id="rId45"/>
    <p:sldId id="1140" r:id="rId46"/>
    <p:sldId id="1141" r:id="rId47"/>
    <p:sldId id="894" r:id="rId48"/>
    <p:sldId id="892" r:id="rId49"/>
    <p:sldId id="893" r:id="rId50"/>
    <p:sldId id="1090" r:id="rId51"/>
    <p:sldId id="899" r:id="rId52"/>
    <p:sldId id="897" r:id="rId53"/>
    <p:sldId id="900" r:id="rId54"/>
    <p:sldId id="902" r:id="rId55"/>
    <p:sldId id="901" r:id="rId56"/>
    <p:sldId id="904" r:id="rId57"/>
    <p:sldId id="906" r:id="rId58"/>
    <p:sldId id="1184" r:id="rId59"/>
    <p:sldId id="908" r:id="rId60"/>
    <p:sldId id="910" r:id="rId61"/>
    <p:sldId id="1185" r:id="rId62"/>
    <p:sldId id="925" r:id="rId63"/>
    <p:sldId id="923" r:id="rId64"/>
    <p:sldId id="924" r:id="rId65"/>
    <p:sldId id="1136" r:id="rId66"/>
    <p:sldId id="930" r:id="rId67"/>
    <p:sldId id="1142" r:id="rId68"/>
    <p:sldId id="931" r:id="rId69"/>
    <p:sldId id="935" r:id="rId70"/>
    <p:sldId id="933" r:id="rId71"/>
    <p:sldId id="934" r:id="rId72"/>
    <p:sldId id="949" r:id="rId73"/>
    <p:sldId id="947" r:id="rId74"/>
    <p:sldId id="937" r:id="rId75"/>
    <p:sldId id="942" r:id="rId76"/>
    <p:sldId id="944" r:id="rId77"/>
    <p:sldId id="950" r:id="rId78"/>
    <p:sldId id="957" r:id="rId79"/>
    <p:sldId id="952" r:id="rId80"/>
    <p:sldId id="1143" r:id="rId81"/>
    <p:sldId id="1144" r:id="rId82"/>
    <p:sldId id="1145" r:id="rId83"/>
    <p:sldId id="954" r:id="rId84"/>
    <p:sldId id="956" r:id="rId85"/>
    <p:sldId id="962" r:id="rId86"/>
    <p:sldId id="959" r:id="rId87"/>
    <p:sldId id="1146" r:id="rId88"/>
    <p:sldId id="1148" r:id="rId89"/>
    <p:sldId id="1147" r:id="rId90"/>
    <p:sldId id="966" r:id="rId91"/>
    <p:sldId id="964" r:id="rId92"/>
    <p:sldId id="968" r:id="rId93"/>
    <p:sldId id="969" r:id="rId94"/>
    <p:sldId id="967" r:id="rId95"/>
    <p:sldId id="1137" r:id="rId96"/>
    <p:sldId id="975" r:id="rId97"/>
    <p:sldId id="971" r:id="rId98"/>
    <p:sldId id="972" r:id="rId99"/>
    <p:sldId id="974" r:id="rId100"/>
    <p:sldId id="980" r:id="rId101"/>
    <p:sldId id="977" r:id="rId102"/>
    <p:sldId id="981" r:id="rId103"/>
    <p:sldId id="1149" r:id="rId104"/>
    <p:sldId id="987" r:id="rId105"/>
    <p:sldId id="984" r:id="rId106"/>
    <p:sldId id="985" r:id="rId107"/>
    <p:sldId id="986" r:id="rId108"/>
    <p:sldId id="1173" r:id="rId109"/>
    <p:sldId id="1179" r:id="rId110"/>
    <p:sldId id="1174" r:id="rId111"/>
    <p:sldId id="1175" r:id="rId112"/>
    <p:sldId id="1176" r:id="rId113"/>
    <p:sldId id="1177" r:id="rId114"/>
    <p:sldId id="1178" r:id="rId115"/>
    <p:sldId id="992" r:id="rId116"/>
    <p:sldId id="1079" r:id="rId117"/>
    <p:sldId id="1083" r:id="rId118"/>
    <p:sldId id="1084" r:id="rId119"/>
    <p:sldId id="1138" r:id="rId120"/>
    <p:sldId id="1002" r:id="rId121"/>
    <p:sldId id="1086" r:id="rId122"/>
    <p:sldId id="1087" r:id="rId123"/>
    <p:sldId id="1089" r:id="rId124"/>
    <p:sldId id="1007" r:id="rId125"/>
    <p:sldId id="1004" r:id="rId126"/>
    <p:sldId id="1006" r:id="rId127"/>
    <p:sldId id="997" r:id="rId128"/>
    <p:sldId id="994" r:id="rId129"/>
    <p:sldId id="1038" r:id="rId130"/>
    <p:sldId id="1039" r:id="rId131"/>
    <p:sldId id="1040" r:id="rId132"/>
    <p:sldId id="1041" r:id="rId133"/>
    <p:sldId id="1043" r:id="rId134"/>
    <p:sldId id="1183" r:id="rId135"/>
    <p:sldId id="1044" r:id="rId136"/>
    <p:sldId id="1186" r:id="rId137"/>
    <p:sldId id="1051" r:id="rId138"/>
    <p:sldId id="1009" r:id="rId139"/>
    <p:sldId id="1045" r:id="rId140"/>
    <p:sldId id="1046" r:id="rId141"/>
    <p:sldId id="1054" r:id="rId142"/>
    <p:sldId id="1053" r:id="rId143"/>
    <p:sldId id="1048" r:id="rId144"/>
    <p:sldId id="1049" r:id="rId145"/>
    <p:sldId id="1062" r:id="rId146"/>
    <p:sldId id="1055" r:id="rId147"/>
    <p:sldId id="1056" r:id="rId148"/>
    <p:sldId id="1057" r:id="rId149"/>
    <p:sldId id="1058" r:id="rId150"/>
    <p:sldId id="1059" r:id="rId151"/>
    <p:sldId id="1060" r:id="rId152"/>
    <p:sldId id="1061" r:id="rId153"/>
    <p:sldId id="1070" r:id="rId154"/>
    <p:sldId id="1063" r:id="rId155"/>
    <p:sldId id="1064" r:id="rId156"/>
    <p:sldId id="1065" r:id="rId157"/>
    <p:sldId id="1066" r:id="rId158"/>
    <p:sldId id="1067" r:id="rId159"/>
    <p:sldId id="1068" r:id="rId160"/>
    <p:sldId id="1069" r:id="rId161"/>
    <p:sldId id="1078" r:id="rId162"/>
    <p:sldId id="1071" r:id="rId163"/>
    <p:sldId id="1072" r:id="rId164"/>
    <p:sldId id="1073" r:id="rId165"/>
    <p:sldId id="1074" r:id="rId166"/>
    <p:sldId id="1075" r:id="rId167"/>
    <p:sldId id="1076" r:id="rId168"/>
    <p:sldId id="1077" r:id="rId169"/>
    <p:sldId id="1098" r:id="rId170"/>
    <p:sldId id="1099" r:id="rId171"/>
    <p:sldId id="1092" r:id="rId172"/>
    <p:sldId id="1093" r:id="rId173"/>
    <p:sldId id="1094" r:id="rId174"/>
    <p:sldId id="1100" r:id="rId175"/>
    <p:sldId id="1097" r:id="rId176"/>
    <p:sldId id="1110" r:id="rId177"/>
    <p:sldId id="1102" r:id="rId178"/>
    <p:sldId id="1103" r:id="rId179"/>
    <p:sldId id="1104" r:id="rId180"/>
    <p:sldId id="1105" r:id="rId181"/>
    <p:sldId id="1106" r:id="rId182"/>
    <p:sldId id="1111" r:id="rId183"/>
    <p:sldId id="1108" r:id="rId184"/>
    <p:sldId id="1109" r:id="rId185"/>
    <p:sldId id="1187" r:id="rId186"/>
    <p:sldId id="1188" r:id="rId187"/>
    <p:sldId id="1189" r:id="rId188"/>
    <p:sldId id="1190" r:id="rId189"/>
    <p:sldId id="1191" r:id="rId190"/>
    <p:sldId id="1192" r:id="rId191"/>
    <p:sldId id="1194" r:id="rId192"/>
    <p:sldId id="1196" r:id="rId193"/>
    <p:sldId id="1197" r:id="rId194"/>
    <p:sldId id="1198" r:id="rId195"/>
    <p:sldId id="1201" r:id="rId196"/>
    <p:sldId id="1202" r:id="rId197"/>
    <p:sldId id="1199" r:id="rId198"/>
    <p:sldId id="1200" r:id="rId199"/>
    <p:sldId id="1203" r:id="rId200"/>
    <p:sldId id="1204" r:id="rId201"/>
    <p:sldId id="1279" r:id="rId202"/>
    <p:sldId id="1206" r:id="rId203"/>
    <p:sldId id="1207" r:id="rId204"/>
    <p:sldId id="1208" r:id="rId205"/>
    <p:sldId id="1209" r:id="rId206"/>
    <p:sldId id="1210" r:id="rId207"/>
    <p:sldId id="1211" r:id="rId208"/>
    <p:sldId id="1212" r:id="rId209"/>
    <p:sldId id="1213" r:id="rId210"/>
    <p:sldId id="1214" r:id="rId211"/>
    <p:sldId id="1215" r:id="rId212"/>
    <p:sldId id="1222" r:id="rId213"/>
    <p:sldId id="1223" r:id="rId214"/>
    <p:sldId id="1216" r:id="rId215"/>
    <p:sldId id="1217" r:id="rId216"/>
    <p:sldId id="1219" r:id="rId217"/>
    <p:sldId id="1221" r:id="rId218"/>
    <p:sldId id="1235" r:id="rId219"/>
    <p:sldId id="1225" r:id="rId220"/>
    <p:sldId id="1226" r:id="rId221"/>
    <p:sldId id="1227" r:id="rId222"/>
    <p:sldId id="1228" r:id="rId223"/>
    <p:sldId id="1230" r:id="rId224"/>
    <p:sldId id="1231" r:id="rId225"/>
    <p:sldId id="1232" r:id="rId226"/>
    <p:sldId id="1234" r:id="rId227"/>
    <p:sldId id="1243" r:id="rId228"/>
    <p:sldId id="1246" r:id="rId229"/>
    <p:sldId id="1244" r:id="rId230"/>
    <p:sldId id="1245" r:id="rId231"/>
    <p:sldId id="1238" r:id="rId232"/>
    <p:sldId id="1240" r:id="rId233"/>
    <p:sldId id="1242" r:id="rId234"/>
    <p:sldId id="1250" r:id="rId235"/>
    <p:sldId id="1252" r:id="rId236"/>
    <p:sldId id="1253" r:id="rId237"/>
    <p:sldId id="1254" r:id="rId238"/>
    <p:sldId id="1255" r:id="rId239"/>
    <p:sldId id="1256" r:id="rId240"/>
    <p:sldId id="1257" r:id="rId241"/>
    <p:sldId id="1258" r:id="rId242"/>
    <p:sldId id="1259" r:id="rId243"/>
    <p:sldId id="1260" r:id="rId244"/>
    <p:sldId id="1261" r:id="rId245"/>
    <p:sldId id="1270" r:id="rId246"/>
    <p:sldId id="1271" r:id="rId247"/>
    <p:sldId id="1272" r:id="rId248"/>
    <p:sldId id="1273" r:id="rId249"/>
    <p:sldId id="1274" r:id="rId250"/>
    <p:sldId id="1275" r:id="rId251"/>
    <p:sldId id="1276" r:id="rId252"/>
    <p:sldId id="1277" r:id="rId253"/>
    <p:sldId id="1278" r:id="rId254"/>
  </p:sldIdLst>
  <p:sldSz cx="9144000" cy="6858000" type="screen4x3"/>
  <p:notesSz cx="6858000" cy="9144000"/>
  <p:defaultTextStyle>
    <a:defPPr>
      <a:defRPr lang="fr-FR"/>
    </a:defPPr>
    <a:lvl1pPr algn="r" rtl="0" eaLnBrk="0" fontAlgn="base" hangingPunct="0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1pPr>
    <a:lvl2pPr marL="457200" algn="r" rtl="0" eaLnBrk="0" fontAlgn="base" hangingPunct="0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2pPr>
    <a:lvl3pPr marL="914400" algn="r" rtl="0" eaLnBrk="0" fontAlgn="base" hangingPunct="0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3pPr>
    <a:lvl4pPr marL="1371600" algn="r" rtl="0" eaLnBrk="0" fontAlgn="base" hangingPunct="0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4pPr>
    <a:lvl5pPr marL="1828800" algn="r" rtl="0" eaLnBrk="0" fontAlgn="base" hangingPunct="0">
      <a:spcBef>
        <a:spcPct val="0"/>
      </a:spcBef>
      <a:spcAft>
        <a:spcPct val="0"/>
      </a:spcAft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6pPr>
    <a:lvl7pPr marL="2743200" algn="l" defTabSz="914400" rtl="0" eaLnBrk="1" latinLnBrk="0" hangingPunct="1"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7pPr>
    <a:lvl8pPr marL="3200400" algn="l" defTabSz="914400" rtl="0" eaLnBrk="1" latinLnBrk="0" hangingPunct="1"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8pPr>
    <a:lvl9pPr marL="3657600" algn="l" defTabSz="914400" rtl="0" eaLnBrk="1" latinLnBrk="0" hangingPunct="1">
      <a:defRPr sz="2400" kern="1200" baseline="30000">
        <a:solidFill>
          <a:schemeClr val="tx1"/>
        </a:solidFill>
        <a:latin typeface="Arial" charset="0"/>
        <a:ea typeface="ＭＳ Ｐゴシック" pitchFamily="1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A707"/>
    <a:srgbClr val="F67408"/>
    <a:srgbClr val="8D7D74"/>
    <a:srgbClr val="E0D6C5"/>
    <a:srgbClr val="B00E0E"/>
    <a:srgbClr val="D21E1B"/>
    <a:srgbClr val="CE1111"/>
    <a:srgbClr val="FFFFFF"/>
    <a:srgbClr val="E42518"/>
    <a:srgbClr val="83062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8740" autoAdjust="0"/>
    <p:restoredTop sz="99462" autoAdjust="0"/>
  </p:normalViewPr>
  <p:slideViewPr>
    <p:cSldViewPr>
      <p:cViewPr>
        <p:scale>
          <a:sx n="75" d="100"/>
          <a:sy n="75" d="100"/>
        </p:scale>
        <p:origin x="-978" y="5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968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2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63" Type="http://schemas.openxmlformats.org/officeDocument/2006/relationships/slide" Target="slides/slide58.xml"/><Relationship Id="rId84" Type="http://schemas.openxmlformats.org/officeDocument/2006/relationships/slide" Target="slides/slide79.xml"/><Relationship Id="rId138" Type="http://schemas.openxmlformats.org/officeDocument/2006/relationships/slide" Target="slides/slide133.xml"/><Relationship Id="rId159" Type="http://schemas.openxmlformats.org/officeDocument/2006/relationships/slide" Target="slides/slide154.xml"/><Relationship Id="rId170" Type="http://schemas.openxmlformats.org/officeDocument/2006/relationships/slide" Target="slides/slide165.xml"/><Relationship Id="rId191" Type="http://schemas.openxmlformats.org/officeDocument/2006/relationships/slide" Target="slides/slide186.xml"/><Relationship Id="rId205" Type="http://schemas.openxmlformats.org/officeDocument/2006/relationships/slide" Target="slides/slide200.xml"/><Relationship Id="rId226" Type="http://schemas.openxmlformats.org/officeDocument/2006/relationships/slide" Target="slides/slide221.xml"/><Relationship Id="rId247" Type="http://schemas.openxmlformats.org/officeDocument/2006/relationships/slide" Target="slides/slide242.xml"/><Relationship Id="rId107" Type="http://schemas.openxmlformats.org/officeDocument/2006/relationships/slide" Target="slides/slide102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53" Type="http://schemas.openxmlformats.org/officeDocument/2006/relationships/slide" Target="slides/slide48.xml"/><Relationship Id="rId74" Type="http://schemas.openxmlformats.org/officeDocument/2006/relationships/slide" Target="slides/slide69.xml"/><Relationship Id="rId128" Type="http://schemas.openxmlformats.org/officeDocument/2006/relationships/slide" Target="slides/slide123.xml"/><Relationship Id="rId149" Type="http://schemas.openxmlformats.org/officeDocument/2006/relationships/slide" Target="slides/slide144.xml"/><Relationship Id="rId5" Type="http://schemas.openxmlformats.org/officeDocument/2006/relationships/slideMaster" Target="slideMasters/slideMaster1.xml"/><Relationship Id="rId95" Type="http://schemas.openxmlformats.org/officeDocument/2006/relationships/slide" Target="slides/slide90.xml"/><Relationship Id="rId160" Type="http://schemas.openxmlformats.org/officeDocument/2006/relationships/slide" Target="slides/slide155.xml"/><Relationship Id="rId181" Type="http://schemas.openxmlformats.org/officeDocument/2006/relationships/slide" Target="slides/slide176.xml"/><Relationship Id="rId216" Type="http://schemas.openxmlformats.org/officeDocument/2006/relationships/slide" Target="slides/slide211.xml"/><Relationship Id="rId237" Type="http://schemas.openxmlformats.org/officeDocument/2006/relationships/slide" Target="slides/slide232.xml"/><Relationship Id="rId258" Type="http://schemas.openxmlformats.org/officeDocument/2006/relationships/viewProps" Target="viewProps.xml"/><Relationship Id="rId22" Type="http://schemas.openxmlformats.org/officeDocument/2006/relationships/slide" Target="slides/slide17.xml"/><Relationship Id="rId43" Type="http://schemas.openxmlformats.org/officeDocument/2006/relationships/slide" Target="slides/slide38.xml"/><Relationship Id="rId64" Type="http://schemas.openxmlformats.org/officeDocument/2006/relationships/slide" Target="slides/slide59.xml"/><Relationship Id="rId118" Type="http://schemas.openxmlformats.org/officeDocument/2006/relationships/slide" Target="slides/slide113.xml"/><Relationship Id="rId139" Type="http://schemas.openxmlformats.org/officeDocument/2006/relationships/slide" Target="slides/slide134.xml"/><Relationship Id="rId85" Type="http://schemas.openxmlformats.org/officeDocument/2006/relationships/slide" Target="slides/slide80.xml"/><Relationship Id="rId150" Type="http://schemas.openxmlformats.org/officeDocument/2006/relationships/slide" Target="slides/slide145.xml"/><Relationship Id="rId171" Type="http://schemas.openxmlformats.org/officeDocument/2006/relationships/slide" Target="slides/slide166.xml"/><Relationship Id="rId192" Type="http://schemas.openxmlformats.org/officeDocument/2006/relationships/slide" Target="slides/slide187.xml"/><Relationship Id="rId206" Type="http://schemas.openxmlformats.org/officeDocument/2006/relationships/slide" Target="slides/slide201.xml"/><Relationship Id="rId227" Type="http://schemas.openxmlformats.org/officeDocument/2006/relationships/slide" Target="slides/slide222.xml"/><Relationship Id="rId248" Type="http://schemas.openxmlformats.org/officeDocument/2006/relationships/slide" Target="slides/slide243.xml"/><Relationship Id="rId12" Type="http://schemas.openxmlformats.org/officeDocument/2006/relationships/slide" Target="slides/slide7.xml"/><Relationship Id="rId33" Type="http://schemas.openxmlformats.org/officeDocument/2006/relationships/slide" Target="slides/slide28.xml"/><Relationship Id="rId108" Type="http://schemas.openxmlformats.org/officeDocument/2006/relationships/slide" Target="slides/slide103.xml"/><Relationship Id="rId129" Type="http://schemas.openxmlformats.org/officeDocument/2006/relationships/slide" Target="slides/slide124.xml"/><Relationship Id="rId54" Type="http://schemas.openxmlformats.org/officeDocument/2006/relationships/slide" Target="slides/slide49.xml"/><Relationship Id="rId75" Type="http://schemas.openxmlformats.org/officeDocument/2006/relationships/slide" Target="slides/slide70.xml"/><Relationship Id="rId96" Type="http://schemas.openxmlformats.org/officeDocument/2006/relationships/slide" Target="slides/slide91.xml"/><Relationship Id="rId140" Type="http://schemas.openxmlformats.org/officeDocument/2006/relationships/slide" Target="slides/slide135.xml"/><Relationship Id="rId161" Type="http://schemas.openxmlformats.org/officeDocument/2006/relationships/slide" Target="slides/slide156.xml"/><Relationship Id="rId182" Type="http://schemas.openxmlformats.org/officeDocument/2006/relationships/slide" Target="slides/slide177.xml"/><Relationship Id="rId217" Type="http://schemas.openxmlformats.org/officeDocument/2006/relationships/slide" Target="slides/slide21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212" Type="http://schemas.openxmlformats.org/officeDocument/2006/relationships/slide" Target="slides/slide207.xml"/><Relationship Id="rId233" Type="http://schemas.openxmlformats.org/officeDocument/2006/relationships/slide" Target="slides/slide228.xml"/><Relationship Id="rId238" Type="http://schemas.openxmlformats.org/officeDocument/2006/relationships/slide" Target="slides/slide233.xml"/><Relationship Id="rId254" Type="http://schemas.openxmlformats.org/officeDocument/2006/relationships/slide" Target="slides/slide249.xml"/><Relationship Id="rId259" Type="http://schemas.openxmlformats.org/officeDocument/2006/relationships/theme" Target="theme/theme1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49" Type="http://schemas.openxmlformats.org/officeDocument/2006/relationships/slide" Target="slides/slide44.xml"/><Relationship Id="rId114" Type="http://schemas.openxmlformats.org/officeDocument/2006/relationships/slide" Target="slides/slide109.xml"/><Relationship Id="rId119" Type="http://schemas.openxmlformats.org/officeDocument/2006/relationships/slide" Target="slides/slide114.xml"/><Relationship Id="rId44" Type="http://schemas.openxmlformats.org/officeDocument/2006/relationships/slide" Target="slides/slide39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130" Type="http://schemas.openxmlformats.org/officeDocument/2006/relationships/slide" Target="slides/slide125.xml"/><Relationship Id="rId135" Type="http://schemas.openxmlformats.org/officeDocument/2006/relationships/slide" Target="slides/slide130.xml"/><Relationship Id="rId151" Type="http://schemas.openxmlformats.org/officeDocument/2006/relationships/slide" Target="slides/slide146.xml"/><Relationship Id="rId156" Type="http://schemas.openxmlformats.org/officeDocument/2006/relationships/slide" Target="slides/slide151.xml"/><Relationship Id="rId177" Type="http://schemas.openxmlformats.org/officeDocument/2006/relationships/slide" Target="slides/slide172.xml"/><Relationship Id="rId198" Type="http://schemas.openxmlformats.org/officeDocument/2006/relationships/slide" Target="slides/slide193.xml"/><Relationship Id="rId172" Type="http://schemas.openxmlformats.org/officeDocument/2006/relationships/slide" Target="slides/slide167.xml"/><Relationship Id="rId193" Type="http://schemas.openxmlformats.org/officeDocument/2006/relationships/slide" Target="slides/slide188.xml"/><Relationship Id="rId202" Type="http://schemas.openxmlformats.org/officeDocument/2006/relationships/slide" Target="slides/slide197.xml"/><Relationship Id="rId207" Type="http://schemas.openxmlformats.org/officeDocument/2006/relationships/slide" Target="slides/slide202.xml"/><Relationship Id="rId223" Type="http://schemas.openxmlformats.org/officeDocument/2006/relationships/slide" Target="slides/slide218.xml"/><Relationship Id="rId228" Type="http://schemas.openxmlformats.org/officeDocument/2006/relationships/slide" Target="slides/slide223.xml"/><Relationship Id="rId244" Type="http://schemas.openxmlformats.org/officeDocument/2006/relationships/slide" Target="slides/slide239.xml"/><Relationship Id="rId249" Type="http://schemas.openxmlformats.org/officeDocument/2006/relationships/slide" Target="slides/slide24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109" Type="http://schemas.openxmlformats.org/officeDocument/2006/relationships/slide" Target="slides/slide104.xml"/><Relationship Id="rId260" Type="http://schemas.openxmlformats.org/officeDocument/2006/relationships/tableStyles" Target="tableStyles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04" Type="http://schemas.openxmlformats.org/officeDocument/2006/relationships/slide" Target="slides/slide99.xml"/><Relationship Id="rId120" Type="http://schemas.openxmlformats.org/officeDocument/2006/relationships/slide" Target="slides/slide115.xml"/><Relationship Id="rId125" Type="http://schemas.openxmlformats.org/officeDocument/2006/relationships/slide" Target="slides/slide120.xml"/><Relationship Id="rId141" Type="http://schemas.openxmlformats.org/officeDocument/2006/relationships/slide" Target="slides/slide136.xml"/><Relationship Id="rId146" Type="http://schemas.openxmlformats.org/officeDocument/2006/relationships/slide" Target="slides/slide141.xml"/><Relationship Id="rId167" Type="http://schemas.openxmlformats.org/officeDocument/2006/relationships/slide" Target="slides/slide162.xml"/><Relationship Id="rId188" Type="http://schemas.openxmlformats.org/officeDocument/2006/relationships/slide" Target="slides/slide183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162" Type="http://schemas.openxmlformats.org/officeDocument/2006/relationships/slide" Target="slides/slide157.xml"/><Relationship Id="rId183" Type="http://schemas.openxmlformats.org/officeDocument/2006/relationships/slide" Target="slides/slide178.xml"/><Relationship Id="rId213" Type="http://schemas.openxmlformats.org/officeDocument/2006/relationships/slide" Target="slides/slide208.xml"/><Relationship Id="rId218" Type="http://schemas.openxmlformats.org/officeDocument/2006/relationships/slide" Target="slides/slide213.xml"/><Relationship Id="rId234" Type="http://schemas.openxmlformats.org/officeDocument/2006/relationships/slide" Target="slides/slide229.xml"/><Relationship Id="rId239" Type="http://schemas.openxmlformats.org/officeDocument/2006/relationships/slide" Target="slides/slide234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50" Type="http://schemas.openxmlformats.org/officeDocument/2006/relationships/slide" Target="slides/slide245.xml"/><Relationship Id="rId255" Type="http://schemas.openxmlformats.org/officeDocument/2006/relationships/notesMaster" Target="notesMasters/notesMaster1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110" Type="http://schemas.openxmlformats.org/officeDocument/2006/relationships/slide" Target="slides/slide105.xml"/><Relationship Id="rId115" Type="http://schemas.openxmlformats.org/officeDocument/2006/relationships/slide" Target="slides/slide110.xml"/><Relationship Id="rId131" Type="http://schemas.openxmlformats.org/officeDocument/2006/relationships/slide" Target="slides/slide126.xml"/><Relationship Id="rId136" Type="http://schemas.openxmlformats.org/officeDocument/2006/relationships/slide" Target="slides/slide131.xml"/><Relationship Id="rId157" Type="http://schemas.openxmlformats.org/officeDocument/2006/relationships/slide" Target="slides/slide152.xml"/><Relationship Id="rId178" Type="http://schemas.openxmlformats.org/officeDocument/2006/relationships/slide" Target="slides/slide173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52" Type="http://schemas.openxmlformats.org/officeDocument/2006/relationships/slide" Target="slides/slide147.xml"/><Relationship Id="rId173" Type="http://schemas.openxmlformats.org/officeDocument/2006/relationships/slide" Target="slides/slide168.xml"/><Relationship Id="rId194" Type="http://schemas.openxmlformats.org/officeDocument/2006/relationships/slide" Target="slides/slide189.xml"/><Relationship Id="rId199" Type="http://schemas.openxmlformats.org/officeDocument/2006/relationships/slide" Target="slides/slide194.xml"/><Relationship Id="rId203" Type="http://schemas.openxmlformats.org/officeDocument/2006/relationships/slide" Target="slides/slide198.xml"/><Relationship Id="rId208" Type="http://schemas.openxmlformats.org/officeDocument/2006/relationships/slide" Target="slides/slide203.xml"/><Relationship Id="rId229" Type="http://schemas.openxmlformats.org/officeDocument/2006/relationships/slide" Target="slides/slide224.xml"/><Relationship Id="rId19" Type="http://schemas.openxmlformats.org/officeDocument/2006/relationships/slide" Target="slides/slide14.xml"/><Relationship Id="rId224" Type="http://schemas.openxmlformats.org/officeDocument/2006/relationships/slide" Target="slides/slide219.xml"/><Relationship Id="rId240" Type="http://schemas.openxmlformats.org/officeDocument/2006/relationships/slide" Target="slides/slide235.xml"/><Relationship Id="rId245" Type="http://schemas.openxmlformats.org/officeDocument/2006/relationships/slide" Target="slides/slide240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slide" Target="slides/slide100.xml"/><Relationship Id="rId126" Type="http://schemas.openxmlformats.org/officeDocument/2006/relationships/slide" Target="slides/slide121.xml"/><Relationship Id="rId147" Type="http://schemas.openxmlformats.org/officeDocument/2006/relationships/slide" Target="slides/slide142.xml"/><Relationship Id="rId168" Type="http://schemas.openxmlformats.org/officeDocument/2006/relationships/slide" Target="slides/slide163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121" Type="http://schemas.openxmlformats.org/officeDocument/2006/relationships/slide" Target="slides/slide116.xml"/><Relationship Id="rId142" Type="http://schemas.openxmlformats.org/officeDocument/2006/relationships/slide" Target="slides/slide137.xml"/><Relationship Id="rId163" Type="http://schemas.openxmlformats.org/officeDocument/2006/relationships/slide" Target="slides/slide158.xml"/><Relationship Id="rId184" Type="http://schemas.openxmlformats.org/officeDocument/2006/relationships/slide" Target="slides/slide179.xml"/><Relationship Id="rId189" Type="http://schemas.openxmlformats.org/officeDocument/2006/relationships/slide" Target="slides/slide184.xml"/><Relationship Id="rId219" Type="http://schemas.openxmlformats.org/officeDocument/2006/relationships/slide" Target="slides/slide214.xml"/><Relationship Id="rId3" Type="http://schemas.openxmlformats.org/officeDocument/2006/relationships/customXml" Target="../customXml/item3.xml"/><Relationship Id="rId214" Type="http://schemas.openxmlformats.org/officeDocument/2006/relationships/slide" Target="slides/slide209.xml"/><Relationship Id="rId230" Type="http://schemas.openxmlformats.org/officeDocument/2006/relationships/slide" Target="slides/slide225.xml"/><Relationship Id="rId235" Type="http://schemas.openxmlformats.org/officeDocument/2006/relationships/slide" Target="slides/slide230.xml"/><Relationship Id="rId251" Type="http://schemas.openxmlformats.org/officeDocument/2006/relationships/slide" Target="slides/slide246.xml"/><Relationship Id="rId256" Type="http://schemas.openxmlformats.org/officeDocument/2006/relationships/handoutMaster" Target="handoutMasters/handoutMaster1.xml"/><Relationship Id="rId25" Type="http://schemas.openxmlformats.org/officeDocument/2006/relationships/slide" Target="slides/slide20.xml"/><Relationship Id="rId46" Type="http://schemas.openxmlformats.org/officeDocument/2006/relationships/slide" Target="slides/slide41.xml"/><Relationship Id="rId67" Type="http://schemas.openxmlformats.org/officeDocument/2006/relationships/slide" Target="slides/slide62.xml"/><Relationship Id="rId116" Type="http://schemas.openxmlformats.org/officeDocument/2006/relationships/slide" Target="slides/slide111.xml"/><Relationship Id="rId137" Type="http://schemas.openxmlformats.org/officeDocument/2006/relationships/slide" Target="slides/slide132.xml"/><Relationship Id="rId158" Type="http://schemas.openxmlformats.org/officeDocument/2006/relationships/slide" Target="slides/slide153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62" Type="http://schemas.openxmlformats.org/officeDocument/2006/relationships/slide" Target="slides/slide57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111" Type="http://schemas.openxmlformats.org/officeDocument/2006/relationships/slide" Target="slides/slide106.xml"/><Relationship Id="rId132" Type="http://schemas.openxmlformats.org/officeDocument/2006/relationships/slide" Target="slides/slide127.xml"/><Relationship Id="rId153" Type="http://schemas.openxmlformats.org/officeDocument/2006/relationships/slide" Target="slides/slide148.xml"/><Relationship Id="rId174" Type="http://schemas.openxmlformats.org/officeDocument/2006/relationships/slide" Target="slides/slide169.xml"/><Relationship Id="rId179" Type="http://schemas.openxmlformats.org/officeDocument/2006/relationships/slide" Target="slides/slide174.xml"/><Relationship Id="rId195" Type="http://schemas.openxmlformats.org/officeDocument/2006/relationships/slide" Target="slides/slide190.xml"/><Relationship Id="rId209" Type="http://schemas.openxmlformats.org/officeDocument/2006/relationships/slide" Target="slides/slide204.xml"/><Relationship Id="rId190" Type="http://schemas.openxmlformats.org/officeDocument/2006/relationships/slide" Target="slides/slide185.xml"/><Relationship Id="rId204" Type="http://schemas.openxmlformats.org/officeDocument/2006/relationships/slide" Target="slides/slide199.xml"/><Relationship Id="rId220" Type="http://schemas.openxmlformats.org/officeDocument/2006/relationships/slide" Target="slides/slide215.xml"/><Relationship Id="rId225" Type="http://schemas.openxmlformats.org/officeDocument/2006/relationships/slide" Target="slides/slide220.xml"/><Relationship Id="rId241" Type="http://schemas.openxmlformats.org/officeDocument/2006/relationships/slide" Target="slides/slide236.xml"/><Relationship Id="rId246" Type="http://schemas.openxmlformats.org/officeDocument/2006/relationships/slide" Target="slides/slide241.xml"/><Relationship Id="rId15" Type="http://schemas.openxmlformats.org/officeDocument/2006/relationships/slide" Target="slides/slide10.xml"/><Relationship Id="rId36" Type="http://schemas.openxmlformats.org/officeDocument/2006/relationships/slide" Target="slides/slide31.xml"/><Relationship Id="rId57" Type="http://schemas.openxmlformats.org/officeDocument/2006/relationships/slide" Target="slides/slide52.xml"/><Relationship Id="rId106" Type="http://schemas.openxmlformats.org/officeDocument/2006/relationships/slide" Target="slides/slide101.xml"/><Relationship Id="rId127" Type="http://schemas.openxmlformats.org/officeDocument/2006/relationships/slide" Target="slides/slide12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52" Type="http://schemas.openxmlformats.org/officeDocument/2006/relationships/slide" Target="slides/slide47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122" Type="http://schemas.openxmlformats.org/officeDocument/2006/relationships/slide" Target="slides/slide117.xml"/><Relationship Id="rId143" Type="http://schemas.openxmlformats.org/officeDocument/2006/relationships/slide" Target="slides/slide138.xml"/><Relationship Id="rId148" Type="http://schemas.openxmlformats.org/officeDocument/2006/relationships/slide" Target="slides/slide143.xml"/><Relationship Id="rId164" Type="http://schemas.openxmlformats.org/officeDocument/2006/relationships/slide" Target="slides/slide159.xml"/><Relationship Id="rId169" Type="http://schemas.openxmlformats.org/officeDocument/2006/relationships/slide" Target="slides/slide164.xml"/><Relationship Id="rId185" Type="http://schemas.openxmlformats.org/officeDocument/2006/relationships/slide" Target="slides/slide180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80" Type="http://schemas.openxmlformats.org/officeDocument/2006/relationships/slide" Target="slides/slide175.xml"/><Relationship Id="rId210" Type="http://schemas.openxmlformats.org/officeDocument/2006/relationships/slide" Target="slides/slide205.xml"/><Relationship Id="rId215" Type="http://schemas.openxmlformats.org/officeDocument/2006/relationships/slide" Target="slides/slide210.xml"/><Relationship Id="rId236" Type="http://schemas.openxmlformats.org/officeDocument/2006/relationships/slide" Target="slides/slide231.xml"/><Relationship Id="rId257" Type="http://schemas.openxmlformats.org/officeDocument/2006/relationships/presProps" Target="presProps.xml"/><Relationship Id="rId26" Type="http://schemas.openxmlformats.org/officeDocument/2006/relationships/slide" Target="slides/slide21.xml"/><Relationship Id="rId231" Type="http://schemas.openxmlformats.org/officeDocument/2006/relationships/slide" Target="slides/slide226.xml"/><Relationship Id="rId252" Type="http://schemas.openxmlformats.org/officeDocument/2006/relationships/slide" Target="slides/slide247.xml"/><Relationship Id="rId47" Type="http://schemas.openxmlformats.org/officeDocument/2006/relationships/slide" Target="slides/slide42.xml"/><Relationship Id="rId68" Type="http://schemas.openxmlformats.org/officeDocument/2006/relationships/slide" Target="slides/slide63.xml"/><Relationship Id="rId89" Type="http://schemas.openxmlformats.org/officeDocument/2006/relationships/slide" Target="slides/slide84.xml"/><Relationship Id="rId112" Type="http://schemas.openxmlformats.org/officeDocument/2006/relationships/slide" Target="slides/slide107.xml"/><Relationship Id="rId133" Type="http://schemas.openxmlformats.org/officeDocument/2006/relationships/slide" Target="slides/slide128.xml"/><Relationship Id="rId154" Type="http://schemas.openxmlformats.org/officeDocument/2006/relationships/slide" Target="slides/slide149.xml"/><Relationship Id="rId175" Type="http://schemas.openxmlformats.org/officeDocument/2006/relationships/slide" Target="slides/slide170.xml"/><Relationship Id="rId196" Type="http://schemas.openxmlformats.org/officeDocument/2006/relationships/slide" Target="slides/slide191.xml"/><Relationship Id="rId200" Type="http://schemas.openxmlformats.org/officeDocument/2006/relationships/slide" Target="slides/slide195.xml"/><Relationship Id="rId16" Type="http://schemas.openxmlformats.org/officeDocument/2006/relationships/slide" Target="slides/slide11.xml"/><Relationship Id="rId221" Type="http://schemas.openxmlformats.org/officeDocument/2006/relationships/slide" Target="slides/slide216.xml"/><Relationship Id="rId242" Type="http://schemas.openxmlformats.org/officeDocument/2006/relationships/slide" Target="slides/slide237.xml"/><Relationship Id="rId37" Type="http://schemas.openxmlformats.org/officeDocument/2006/relationships/slide" Target="slides/slide32.xml"/><Relationship Id="rId58" Type="http://schemas.openxmlformats.org/officeDocument/2006/relationships/slide" Target="slides/slide53.xml"/><Relationship Id="rId79" Type="http://schemas.openxmlformats.org/officeDocument/2006/relationships/slide" Target="slides/slide74.xml"/><Relationship Id="rId102" Type="http://schemas.openxmlformats.org/officeDocument/2006/relationships/slide" Target="slides/slide97.xml"/><Relationship Id="rId123" Type="http://schemas.openxmlformats.org/officeDocument/2006/relationships/slide" Target="slides/slide118.xml"/><Relationship Id="rId144" Type="http://schemas.openxmlformats.org/officeDocument/2006/relationships/slide" Target="slides/slide139.xml"/><Relationship Id="rId90" Type="http://schemas.openxmlformats.org/officeDocument/2006/relationships/slide" Target="slides/slide85.xml"/><Relationship Id="rId165" Type="http://schemas.openxmlformats.org/officeDocument/2006/relationships/slide" Target="slides/slide160.xml"/><Relationship Id="rId186" Type="http://schemas.openxmlformats.org/officeDocument/2006/relationships/slide" Target="slides/slide181.xml"/><Relationship Id="rId211" Type="http://schemas.openxmlformats.org/officeDocument/2006/relationships/slide" Target="slides/slide206.xml"/><Relationship Id="rId232" Type="http://schemas.openxmlformats.org/officeDocument/2006/relationships/slide" Target="slides/slide227.xml"/><Relationship Id="rId253" Type="http://schemas.openxmlformats.org/officeDocument/2006/relationships/slide" Target="slides/slide248.xml"/><Relationship Id="rId27" Type="http://schemas.openxmlformats.org/officeDocument/2006/relationships/slide" Target="slides/slide22.xml"/><Relationship Id="rId48" Type="http://schemas.openxmlformats.org/officeDocument/2006/relationships/slide" Target="slides/slide43.xml"/><Relationship Id="rId69" Type="http://schemas.openxmlformats.org/officeDocument/2006/relationships/slide" Target="slides/slide64.xml"/><Relationship Id="rId113" Type="http://schemas.openxmlformats.org/officeDocument/2006/relationships/slide" Target="slides/slide108.xml"/><Relationship Id="rId134" Type="http://schemas.openxmlformats.org/officeDocument/2006/relationships/slide" Target="slides/slide129.xml"/><Relationship Id="rId80" Type="http://schemas.openxmlformats.org/officeDocument/2006/relationships/slide" Target="slides/slide75.xml"/><Relationship Id="rId155" Type="http://schemas.openxmlformats.org/officeDocument/2006/relationships/slide" Target="slides/slide150.xml"/><Relationship Id="rId176" Type="http://schemas.openxmlformats.org/officeDocument/2006/relationships/slide" Target="slides/slide171.xml"/><Relationship Id="rId197" Type="http://schemas.openxmlformats.org/officeDocument/2006/relationships/slide" Target="slides/slide192.xml"/><Relationship Id="rId201" Type="http://schemas.openxmlformats.org/officeDocument/2006/relationships/slide" Target="slides/slide196.xml"/><Relationship Id="rId222" Type="http://schemas.openxmlformats.org/officeDocument/2006/relationships/slide" Target="slides/slide217.xml"/><Relationship Id="rId243" Type="http://schemas.openxmlformats.org/officeDocument/2006/relationships/slide" Target="slides/slide238.xml"/><Relationship Id="rId17" Type="http://schemas.openxmlformats.org/officeDocument/2006/relationships/slide" Target="slides/slide12.xml"/><Relationship Id="rId38" Type="http://schemas.openxmlformats.org/officeDocument/2006/relationships/slide" Target="slides/slide33.xml"/><Relationship Id="rId59" Type="http://schemas.openxmlformats.org/officeDocument/2006/relationships/slide" Target="slides/slide54.xml"/><Relationship Id="rId103" Type="http://schemas.openxmlformats.org/officeDocument/2006/relationships/slide" Target="slides/slide98.xml"/><Relationship Id="rId124" Type="http://schemas.openxmlformats.org/officeDocument/2006/relationships/slide" Target="slides/slide119.xml"/><Relationship Id="rId70" Type="http://schemas.openxmlformats.org/officeDocument/2006/relationships/slide" Target="slides/slide65.xml"/><Relationship Id="rId91" Type="http://schemas.openxmlformats.org/officeDocument/2006/relationships/slide" Target="slides/slide86.xml"/><Relationship Id="rId145" Type="http://schemas.openxmlformats.org/officeDocument/2006/relationships/slide" Target="slides/slide140.xml"/><Relationship Id="rId166" Type="http://schemas.openxmlformats.org/officeDocument/2006/relationships/slide" Target="slides/slide161.xml"/><Relationship Id="rId187" Type="http://schemas.openxmlformats.org/officeDocument/2006/relationships/slide" Target="slides/slide18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2E27F2F1-EE3E-4C0C-BB37-69E7739FF4FB}" type="slidenum">
              <a:rPr lang="fr-FR" altLang="ja-JP"/>
              <a:pPr>
                <a:defRPr/>
              </a:pPr>
              <a:t>‹N°›</a:t>
            </a:fld>
            <a:endParaRPr lang="fr-FR" altLang="ja-JP" dirty="0"/>
          </a:p>
        </p:txBody>
      </p:sp>
    </p:spTree>
    <p:extLst>
      <p:ext uri="{BB962C8B-B14F-4D97-AF65-F5344CB8AC3E}">
        <p14:creationId xmlns="" xmlns:p14="http://schemas.microsoft.com/office/powerpoint/2010/main" val="31524861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ja-JP" noProof="0" smtClean="0"/>
              <a:t>Cliquez pour modifier les styles du texte du masque</a:t>
            </a:r>
          </a:p>
          <a:p>
            <a:pPr lvl="1"/>
            <a:r>
              <a:rPr lang="fr-FR" altLang="ja-JP" noProof="0" smtClean="0"/>
              <a:t>Deuxième niveau</a:t>
            </a:r>
          </a:p>
          <a:p>
            <a:pPr lvl="2"/>
            <a:r>
              <a:rPr lang="fr-FR" altLang="ja-JP" noProof="0" smtClean="0"/>
              <a:t>Troisième niveau</a:t>
            </a:r>
          </a:p>
          <a:p>
            <a:pPr lvl="3"/>
            <a:r>
              <a:rPr lang="fr-FR" altLang="ja-JP" noProof="0" smtClean="0"/>
              <a:t>Quatrième niveau</a:t>
            </a:r>
          </a:p>
          <a:p>
            <a:pPr lvl="4"/>
            <a:r>
              <a:rPr lang="fr-FR" altLang="ja-JP" noProof="0" smtClean="0"/>
              <a:t>Cinquième niveau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2990576E-30D6-460C-8577-598FF11F5C6C}" type="slidenum">
              <a:rPr lang="fr-FR" altLang="ja-JP"/>
              <a:pPr>
                <a:defRPr/>
              </a:pPr>
              <a:t>‹N°›</a:t>
            </a:fld>
            <a:endParaRPr lang="fr-FR" altLang="ja-JP" dirty="0"/>
          </a:p>
        </p:txBody>
      </p:sp>
    </p:spTree>
    <p:extLst>
      <p:ext uri="{BB962C8B-B14F-4D97-AF65-F5344CB8AC3E}">
        <p14:creationId xmlns="" xmlns:p14="http://schemas.microsoft.com/office/powerpoint/2010/main" val="11194863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1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1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1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1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1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1.xml"/><Relationship Id="rId1" Type="http://schemas.openxmlformats.org/officeDocument/2006/relationships/notesMaster" Target="../notesMasters/notesMaster1.xml"/></Relationships>
</file>

<file path=ppt/notesSlides/_rels/notesSlide1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2.xml"/><Relationship Id="rId1" Type="http://schemas.openxmlformats.org/officeDocument/2006/relationships/notesMaster" Target="../notesMasters/notesMaster1.xml"/></Relationships>
</file>

<file path=ppt/notesSlides/_rels/notesSlide1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3.xml"/><Relationship Id="rId1" Type="http://schemas.openxmlformats.org/officeDocument/2006/relationships/notesMaster" Target="../notesMasters/notesMaster1.xml"/></Relationships>
</file>

<file path=ppt/notesSlides/_rels/notesSlide1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4.xml"/><Relationship Id="rId1" Type="http://schemas.openxmlformats.org/officeDocument/2006/relationships/notesMaster" Target="../notesMasters/notesMaster1.xml"/></Relationships>
</file>

<file path=ppt/notesSlides/_rels/notesSlide1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5.xml"/><Relationship Id="rId1" Type="http://schemas.openxmlformats.org/officeDocument/2006/relationships/notesMaster" Target="../notesMasters/notesMaster1.xml"/></Relationships>
</file>

<file path=ppt/notesSlides/_rels/notesSlide1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6.xml"/><Relationship Id="rId1" Type="http://schemas.openxmlformats.org/officeDocument/2006/relationships/notesMaster" Target="../notesMasters/notesMaster1.xml"/></Relationships>
</file>

<file path=ppt/notesSlides/_rels/notesSlide1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7.xml"/><Relationship Id="rId1" Type="http://schemas.openxmlformats.org/officeDocument/2006/relationships/notesMaster" Target="../notesMasters/notesMaster1.xml"/></Relationships>
</file>

<file path=ppt/notesSlides/_rels/notesSlide1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8.xml"/><Relationship Id="rId1" Type="http://schemas.openxmlformats.org/officeDocument/2006/relationships/notesMaster" Target="../notesMasters/notesMaster1.xml"/></Relationships>
</file>

<file path=ppt/notesSlides/_rels/notesSlide1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0.xml"/><Relationship Id="rId1" Type="http://schemas.openxmlformats.org/officeDocument/2006/relationships/notesMaster" Target="../notesMasters/notesMaster1.xml"/></Relationships>
</file>

<file path=ppt/notesSlides/_rels/notesSlide2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2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2.xml"/><Relationship Id="rId1" Type="http://schemas.openxmlformats.org/officeDocument/2006/relationships/notesMaster" Target="../notesMasters/notesMaster1.xml"/></Relationships>
</file>

<file path=ppt/notesSlides/_rels/notesSlide2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3.xml"/><Relationship Id="rId1" Type="http://schemas.openxmlformats.org/officeDocument/2006/relationships/notesMaster" Target="../notesMasters/notesMaster1.xml"/></Relationships>
</file>

<file path=ppt/notesSlides/_rels/notesSlide2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4.xml"/><Relationship Id="rId1" Type="http://schemas.openxmlformats.org/officeDocument/2006/relationships/notesMaster" Target="../notesMasters/notesMaster1.xml"/></Relationships>
</file>

<file path=ppt/notesSlides/_rels/notesSlide2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5.xml"/><Relationship Id="rId1" Type="http://schemas.openxmlformats.org/officeDocument/2006/relationships/notesMaster" Target="../notesMasters/notesMaster1.xml"/></Relationships>
</file>

<file path=ppt/notesSlides/_rels/notesSlide2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6.xml"/><Relationship Id="rId1" Type="http://schemas.openxmlformats.org/officeDocument/2006/relationships/notesMaster" Target="../notesMasters/notesMaster1.xml"/></Relationships>
</file>

<file path=ppt/notesSlides/_rels/notesSlide2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7.xml"/><Relationship Id="rId1" Type="http://schemas.openxmlformats.org/officeDocument/2006/relationships/notesMaster" Target="../notesMasters/notesMaster1.xml"/></Relationships>
</file>

<file path=ppt/notesSlides/_rels/notesSlide2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8.xml"/><Relationship Id="rId1" Type="http://schemas.openxmlformats.org/officeDocument/2006/relationships/notesMaster" Target="../notesMasters/notesMaster1.xml"/></Relationships>
</file>

<file path=ppt/notesSlides/_rels/notesSlide2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0.xml"/><Relationship Id="rId1" Type="http://schemas.openxmlformats.org/officeDocument/2006/relationships/notesMaster" Target="../notesMasters/notesMaster1.xml"/></Relationships>
</file>

<file path=ppt/notesSlides/_rels/notesSlide2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1.xml"/><Relationship Id="rId1" Type="http://schemas.openxmlformats.org/officeDocument/2006/relationships/notesMaster" Target="../notesMasters/notesMaster1.xml"/></Relationships>
</file>

<file path=ppt/notesSlides/_rels/notesSlide2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2.xml"/><Relationship Id="rId1" Type="http://schemas.openxmlformats.org/officeDocument/2006/relationships/notesMaster" Target="../notesMasters/notesMaster1.xml"/></Relationships>
</file>

<file path=ppt/notesSlides/_rels/notesSlide2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3.xml"/><Relationship Id="rId1" Type="http://schemas.openxmlformats.org/officeDocument/2006/relationships/notesMaster" Target="../notesMasters/notesMaster1.xml"/></Relationships>
</file>

<file path=ppt/notesSlides/_rels/notesSlide2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4.xml"/><Relationship Id="rId1" Type="http://schemas.openxmlformats.org/officeDocument/2006/relationships/notesMaster" Target="../notesMasters/notesMaster1.xml"/></Relationships>
</file>

<file path=ppt/notesSlides/_rels/notesSlide2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5.xml"/><Relationship Id="rId1" Type="http://schemas.openxmlformats.org/officeDocument/2006/relationships/notesMaster" Target="../notesMasters/notesMaster1.xml"/></Relationships>
</file>

<file path=ppt/notesSlides/_rels/notesSlide2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6.xml"/><Relationship Id="rId1" Type="http://schemas.openxmlformats.org/officeDocument/2006/relationships/notesMaster" Target="../notesMasters/notesMaster1.xml"/></Relationships>
</file>

<file path=ppt/notesSlides/_rels/notesSlide2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7.xml"/><Relationship Id="rId1" Type="http://schemas.openxmlformats.org/officeDocument/2006/relationships/notesMaster" Target="../notesMasters/notesMaster1.xml"/></Relationships>
</file>

<file path=ppt/notesSlides/_rels/notesSlide2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8.xml"/><Relationship Id="rId1" Type="http://schemas.openxmlformats.org/officeDocument/2006/relationships/notesMaster" Target="../notesMasters/notesMaster1.xml"/></Relationships>
</file>

<file path=ppt/notesSlides/_rels/notesSlide2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0.xml"/><Relationship Id="rId1" Type="http://schemas.openxmlformats.org/officeDocument/2006/relationships/notesMaster" Target="../notesMasters/notesMaster1.xml"/></Relationships>
</file>

<file path=ppt/notesSlides/_rels/notesSlide2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1.xml"/><Relationship Id="rId1" Type="http://schemas.openxmlformats.org/officeDocument/2006/relationships/notesMaster" Target="../notesMasters/notesMaster1.xml"/></Relationships>
</file>

<file path=ppt/notesSlides/_rels/notesSlide2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2.xml"/><Relationship Id="rId1" Type="http://schemas.openxmlformats.org/officeDocument/2006/relationships/notesMaster" Target="../notesMasters/notesMaster1.xml"/></Relationships>
</file>

<file path=ppt/notesSlides/_rels/notesSlide2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3.xml"/><Relationship Id="rId1" Type="http://schemas.openxmlformats.org/officeDocument/2006/relationships/notesMaster" Target="../notesMasters/notesMaster1.xml"/></Relationships>
</file>

<file path=ppt/notesSlides/_rels/notesSlide2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4.xml"/><Relationship Id="rId1" Type="http://schemas.openxmlformats.org/officeDocument/2006/relationships/notesMaster" Target="../notesMasters/notesMaster1.xml"/></Relationships>
</file>

<file path=ppt/notesSlides/_rels/notesSlide2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5.xml"/><Relationship Id="rId1" Type="http://schemas.openxmlformats.org/officeDocument/2006/relationships/notesMaster" Target="../notesMasters/notesMaster1.xml"/></Relationships>
</file>

<file path=ppt/notesSlides/_rels/notesSlide2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6.xml"/><Relationship Id="rId1" Type="http://schemas.openxmlformats.org/officeDocument/2006/relationships/notesMaster" Target="../notesMasters/notesMaster1.xml"/></Relationships>
</file>

<file path=ppt/notesSlides/_rels/notesSlide2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7.xml"/><Relationship Id="rId1" Type="http://schemas.openxmlformats.org/officeDocument/2006/relationships/notesMaster" Target="../notesMasters/notesMaster1.xml"/></Relationships>
</file>

<file path=ppt/notesSlides/_rels/notesSlide2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8.xml"/><Relationship Id="rId1" Type="http://schemas.openxmlformats.org/officeDocument/2006/relationships/notesMaster" Target="../notesMasters/notesMaster1.xml"/></Relationships>
</file>

<file path=ppt/notesSlides/_rels/notesSlide2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0.xml"/><Relationship Id="rId1" Type="http://schemas.openxmlformats.org/officeDocument/2006/relationships/notesMaster" Target="../notesMasters/notesMaster1.xml"/></Relationships>
</file>

<file path=ppt/notesSlides/_rels/notesSlide2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1.xml"/><Relationship Id="rId1" Type="http://schemas.openxmlformats.org/officeDocument/2006/relationships/notesMaster" Target="../notesMasters/notesMaster1.xml"/></Relationships>
</file>

<file path=ppt/notesSlides/_rels/notesSlide2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2.xml"/><Relationship Id="rId1" Type="http://schemas.openxmlformats.org/officeDocument/2006/relationships/notesMaster" Target="../notesMasters/notesMaster1.xml"/></Relationships>
</file>

<file path=ppt/notesSlides/_rels/notesSlide2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3.xml"/><Relationship Id="rId1" Type="http://schemas.openxmlformats.org/officeDocument/2006/relationships/notesMaster" Target="../notesMasters/notesMaster1.xml"/></Relationships>
</file>

<file path=ppt/notesSlides/_rels/notesSlide2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4.xml"/><Relationship Id="rId1" Type="http://schemas.openxmlformats.org/officeDocument/2006/relationships/notesMaster" Target="../notesMasters/notesMaster1.xml"/></Relationships>
</file>

<file path=ppt/notesSlides/_rels/notesSlide2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5.xml"/><Relationship Id="rId1" Type="http://schemas.openxmlformats.org/officeDocument/2006/relationships/notesMaster" Target="../notesMasters/notesMaster1.xml"/></Relationships>
</file>

<file path=ppt/notesSlides/_rels/notesSlide2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6.xml"/><Relationship Id="rId1" Type="http://schemas.openxmlformats.org/officeDocument/2006/relationships/notesMaster" Target="../notesMasters/notesMaster1.xml"/></Relationships>
</file>

<file path=ppt/notesSlides/_rels/notesSlide2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7.xml"/><Relationship Id="rId1" Type="http://schemas.openxmlformats.org/officeDocument/2006/relationships/notesMaster" Target="../notesMasters/notesMaster1.xml"/></Relationships>
</file>

<file path=ppt/notesSlides/_rels/notesSlide2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8.xml"/><Relationship Id="rId1" Type="http://schemas.openxmlformats.org/officeDocument/2006/relationships/notesMaster" Target="../notesMasters/notesMaster1.xml"/></Relationships>
</file>

<file path=ppt/notesSlides/_rels/notesSlide2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0.xml"/><Relationship Id="rId1" Type="http://schemas.openxmlformats.org/officeDocument/2006/relationships/notesMaster" Target="../notesMasters/notesMaster1.xml"/></Relationships>
</file>

<file path=ppt/notesSlides/_rels/notesSlide2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1.xml"/><Relationship Id="rId1" Type="http://schemas.openxmlformats.org/officeDocument/2006/relationships/notesMaster" Target="../notesMasters/notesMaster1.xml"/></Relationships>
</file>

<file path=ppt/notesSlides/_rels/notesSlide2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2.xml"/><Relationship Id="rId1" Type="http://schemas.openxmlformats.org/officeDocument/2006/relationships/notesMaster" Target="../notesMasters/notesMaster1.xml"/></Relationships>
</file>

<file path=ppt/notesSlides/_rels/notesSlide2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3.xml"/><Relationship Id="rId1" Type="http://schemas.openxmlformats.org/officeDocument/2006/relationships/notesMaster" Target="../notesMasters/notesMaster1.xml"/></Relationships>
</file>

<file path=ppt/notesSlides/_rels/notesSlide2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4.xml"/><Relationship Id="rId1" Type="http://schemas.openxmlformats.org/officeDocument/2006/relationships/notesMaster" Target="../notesMasters/notesMaster1.xml"/></Relationships>
</file>

<file path=ppt/notesSlides/_rels/notesSlide2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5.xml"/><Relationship Id="rId1" Type="http://schemas.openxmlformats.org/officeDocument/2006/relationships/notesMaster" Target="../notesMasters/notesMaster1.xml"/></Relationships>
</file>

<file path=ppt/notesSlides/_rels/notesSlide2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6.xml"/><Relationship Id="rId1" Type="http://schemas.openxmlformats.org/officeDocument/2006/relationships/notesMaster" Target="../notesMasters/notesMaster1.xml"/></Relationships>
</file>

<file path=ppt/notesSlides/_rels/notesSlide2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7.xml"/><Relationship Id="rId1" Type="http://schemas.openxmlformats.org/officeDocument/2006/relationships/notesMaster" Target="../notesMasters/notesMaster1.xml"/></Relationships>
</file>

<file path=ppt/notesSlides/_rels/notesSlide2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8.xml"/><Relationship Id="rId1" Type="http://schemas.openxmlformats.org/officeDocument/2006/relationships/notesMaster" Target="../notesMasters/notesMaster1.xml"/></Relationships>
</file>

<file path=ppt/notesSlides/_rels/notesSlide2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</a:t>
            </a:fld>
            <a:endParaRPr lang="fr-FR" altLang="ja-JP" dirty="0"/>
          </a:p>
        </p:txBody>
      </p:sp>
    </p:spTree>
    <p:extLst>
      <p:ext uri="{BB962C8B-B14F-4D97-AF65-F5344CB8AC3E}">
        <p14:creationId xmlns="" xmlns:p14="http://schemas.microsoft.com/office/powerpoint/2010/main" val="28944362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b="0" i="0" kern="1200" smtClean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10</a:t>
            </a:fld>
            <a:endParaRPr lang="fr-FR" altLang="ja-JP" dirty="0"/>
          </a:p>
        </p:txBody>
      </p:sp>
    </p:spTree>
    <p:extLst>
      <p:ext uri="{BB962C8B-B14F-4D97-AF65-F5344CB8AC3E}">
        <p14:creationId xmlns="" xmlns:p14="http://schemas.microsoft.com/office/powerpoint/2010/main" val="3541138079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100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3470662352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101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274537510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102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741832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103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3817653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104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574921617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105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574921617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106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549609350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107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8082689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108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3307974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109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25958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Content component : A content component represent a small piece of information, which is placed in a content slot. A components can be either the simple content information like: image, paragraph or link or the composed content information like banner, which is composed of an image, a link and a headline.</a:t>
            </a:r>
          </a:p>
          <a:p>
            <a:endParaRPr lang="en-US" sz="1200" b="0" i="0" kern="1200" dirty="0" smtClean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Content page : A standard content page, like the homepage, a help page, press releases, policies and so on.</a:t>
            </a:r>
          </a:p>
          <a:p>
            <a:endParaRPr lang="en-US" sz="1200" b="0" i="0" kern="1200" dirty="0" smtClean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Content slot : </a:t>
            </a:r>
            <a:r>
              <a:rPr lang="fr-FR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 container for content components.</a:t>
            </a:r>
          </a:p>
          <a:p>
            <a:endParaRPr lang="fr-FR" sz="1200" b="0" i="0" kern="1200" dirty="0" smtClean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fr-FR" sz="1200" b="0" i="0" kern="1200" dirty="0" err="1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Locked</a:t>
            </a:r>
            <a:r>
              <a:rPr lang="fr-FR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 content component : </a:t>
            </a:r>
            <a:r>
              <a:rPr lang="en-US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 locked content component is a component which is a part of the page template and it is therefore blocked from editing. A user can unlock and edit such content component, but changes will be visible in all the pages using this page template.</a:t>
            </a:r>
          </a:p>
          <a:p>
            <a:endParaRPr lang="en-US" sz="1200" b="0" i="0" kern="1200" dirty="0" smtClean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Page : A page represents a single web page. Every page must be assigned to a page template.</a:t>
            </a:r>
          </a:p>
          <a:p>
            <a:endParaRPr lang="en-US" sz="1200" b="0" i="0" kern="1200" dirty="0" smtClean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Page template : A page template defines the number and names of content slots where editorial content can be placed. A page templates can contain pre-defined pieces of information, which </a:t>
            </a:r>
            <a:r>
              <a:rPr lang="en-US" sz="1200" b="0" i="0" kern="120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are available </a:t>
            </a:r>
            <a:r>
              <a:rPr lang="en-US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on every page instance which rely on that page template. A page template can also be used to distinct between different layouts or designs, for example: a standard page template for normal pages, and a brand page template for brand pages.</a:t>
            </a:r>
          </a:p>
          <a:p>
            <a:endParaRPr lang="en-US" sz="1200" b="0" i="0" kern="1200" dirty="0" smtClean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Category page : A page which is used when displaying the contents of a category.</a:t>
            </a:r>
          </a:p>
          <a:p>
            <a:endParaRPr lang="en-US" sz="1200" b="0" i="0" kern="1200" dirty="0" smtClean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Product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 page : </a:t>
            </a:r>
            <a:r>
              <a:rPr lang="en-US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 page that is used when displaying a single product.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11</a:t>
            </a:fld>
            <a:endParaRPr lang="fr-FR" altLang="ja-JP" dirty="0"/>
          </a:p>
        </p:txBody>
      </p:sp>
    </p:spTree>
    <p:extLst>
      <p:ext uri="{BB962C8B-B14F-4D97-AF65-F5344CB8AC3E}">
        <p14:creationId xmlns="" xmlns:p14="http://schemas.microsoft.com/office/powerpoint/2010/main" val="1069528698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110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0727942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111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574921617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112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549609350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113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8082689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114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3307974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115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0727942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116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463340863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117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3280699985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118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1548933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119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19474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12</a:t>
            </a:fld>
            <a:endParaRPr lang="fr-FR" altLang="ja-JP" dirty="0"/>
          </a:p>
        </p:txBody>
      </p:sp>
    </p:spTree>
    <p:extLst>
      <p:ext uri="{BB962C8B-B14F-4D97-AF65-F5344CB8AC3E}">
        <p14:creationId xmlns="" xmlns:p14="http://schemas.microsoft.com/office/powerpoint/2010/main" val="3686277899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120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3018884553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121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864031762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122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5202102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123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893869217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124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680419563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125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2098759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126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4684224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127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3386715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128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3441949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129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171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13</a:t>
            </a:fld>
            <a:endParaRPr lang="fr-FR" altLang="ja-JP" dirty="0"/>
          </a:p>
        </p:txBody>
      </p:sp>
    </p:spTree>
    <p:extLst>
      <p:ext uri="{BB962C8B-B14F-4D97-AF65-F5344CB8AC3E}">
        <p14:creationId xmlns="" xmlns:p14="http://schemas.microsoft.com/office/powerpoint/2010/main" val="2338030361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130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17108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131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6234293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132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775594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133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532213118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134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3038709026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135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1593568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136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03512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137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8175154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138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8786672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139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67970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14</a:t>
            </a:fld>
            <a:endParaRPr lang="fr-FR" altLang="ja-JP" dirty="0"/>
          </a:p>
        </p:txBody>
      </p:sp>
    </p:spTree>
    <p:extLst>
      <p:ext uri="{BB962C8B-B14F-4D97-AF65-F5344CB8AC3E}">
        <p14:creationId xmlns="" xmlns:p14="http://schemas.microsoft.com/office/powerpoint/2010/main" val="2259701415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140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7049516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141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74250507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142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445588808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143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5130986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144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1556750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145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5036411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146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2538407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147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3742276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148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2197530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149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2466693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15</a:t>
            </a:fld>
            <a:endParaRPr lang="fr-FR" altLang="ja-JP" dirty="0"/>
          </a:p>
        </p:txBody>
      </p:sp>
    </p:spTree>
    <p:extLst>
      <p:ext uri="{BB962C8B-B14F-4D97-AF65-F5344CB8AC3E}">
        <p14:creationId xmlns="" xmlns:p14="http://schemas.microsoft.com/office/powerpoint/2010/main" val="2293010069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150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63858980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151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6122573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152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6833906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153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3531857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154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0519000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155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0868893"/>
      </p:ext>
    </p:extLst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156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5135573"/>
      </p:ext>
    </p:extLst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157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542877522"/>
      </p:ext>
    </p:extLst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158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4190126011"/>
      </p:ext>
    </p:extLst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159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92971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16</a:t>
            </a:fld>
            <a:endParaRPr lang="fr-FR" altLang="ja-JP" dirty="0"/>
          </a:p>
        </p:txBody>
      </p:sp>
    </p:spTree>
    <p:extLst>
      <p:ext uri="{BB962C8B-B14F-4D97-AF65-F5344CB8AC3E}">
        <p14:creationId xmlns="" xmlns:p14="http://schemas.microsoft.com/office/powerpoint/2010/main" val="1755265226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160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0514404"/>
      </p:ext>
    </p:extLst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161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8264521"/>
      </p:ext>
    </p:extLst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162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8796616"/>
      </p:ext>
    </p:extLst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163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7869468"/>
      </p:ext>
    </p:extLst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164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1860990"/>
      </p:ext>
    </p:extLst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165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873871961"/>
      </p:ext>
    </p:extLst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166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022068218"/>
      </p:ext>
    </p:extLst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167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0947442"/>
      </p:ext>
    </p:extLst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168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9439504"/>
      </p:ext>
    </p:extLst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169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58950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17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098440164"/>
      </p:ext>
    </p:extLst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170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6969158"/>
      </p:ext>
    </p:extLst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171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0806767"/>
      </p:ext>
    </p:extLst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172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18511606"/>
      </p:ext>
    </p:extLst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173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3854722905"/>
      </p:ext>
    </p:extLst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174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8717739"/>
      </p:ext>
    </p:extLst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175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881632"/>
      </p:ext>
    </p:extLst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176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3144148"/>
      </p:ext>
    </p:extLst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177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9149968"/>
      </p:ext>
    </p:extLst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178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3152930"/>
      </p:ext>
    </p:extLst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179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87277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3545255943"/>
      </p:ext>
    </p:extLst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180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1998651"/>
      </p:ext>
    </p:extLst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181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775594"/>
      </p:ext>
    </p:extLst>
  </p:cSld>
  <p:clrMapOvr>
    <a:masterClrMapping/>
  </p:clrMapOvr>
</p:notes>
</file>

<file path=ppt/notesSlides/notesSlide1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182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064784610"/>
      </p:ext>
    </p:extLst>
  </p:cSld>
  <p:clrMapOvr>
    <a:masterClrMapping/>
  </p:clrMapOvr>
</p:notes>
</file>

<file path=ppt/notesSlides/notesSlide1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183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540020741"/>
      </p:ext>
    </p:extLst>
  </p:cSld>
  <p:clrMapOvr>
    <a:masterClrMapping/>
  </p:clrMapOvr>
</p:notes>
</file>

<file path=ppt/notesSlides/notesSlide1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184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5032648"/>
      </p:ext>
    </p:extLst>
  </p:cSld>
  <p:clrMapOvr>
    <a:masterClrMapping/>
  </p:clrMapOvr>
</p:notes>
</file>

<file path=ppt/notesSlides/notesSlide1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185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1376940"/>
      </p:ext>
    </p:extLst>
  </p:cSld>
  <p:clrMapOvr>
    <a:masterClrMapping/>
  </p:clrMapOvr>
</p:notes>
</file>

<file path=ppt/notesSlides/notesSlide1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186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2747576"/>
      </p:ext>
    </p:extLst>
  </p:cSld>
  <p:clrMapOvr>
    <a:masterClrMapping/>
  </p:clrMapOvr>
</p:notes>
</file>

<file path=ppt/notesSlides/notesSlide1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187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1867294"/>
      </p:ext>
    </p:extLst>
  </p:cSld>
  <p:clrMapOvr>
    <a:masterClrMapping/>
  </p:clrMapOvr>
</p:notes>
</file>

<file path=ppt/notesSlides/notesSlide1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188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3325012"/>
      </p:ext>
    </p:extLst>
  </p:cSld>
  <p:clrMapOvr>
    <a:masterClrMapping/>
  </p:clrMapOvr>
</p:notes>
</file>

<file path=ppt/notesSlides/notesSlide1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189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7755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3545255943"/>
      </p:ext>
    </p:extLst>
  </p:cSld>
  <p:clrMapOvr>
    <a:masterClrMapping/>
  </p:clrMapOvr>
</p:notes>
</file>

<file path=ppt/notesSlides/notesSlide1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190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775594"/>
      </p:ext>
    </p:extLst>
  </p:cSld>
  <p:clrMapOvr>
    <a:masterClrMapping/>
  </p:clrMapOvr>
</p:notes>
</file>

<file path=ppt/notesSlides/notesSlide1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191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064784610"/>
      </p:ext>
    </p:extLst>
  </p:cSld>
  <p:clrMapOvr>
    <a:masterClrMapping/>
  </p:clrMapOvr>
</p:notes>
</file>

<file path=ppt/notesSlides/notesSlide1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192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540020741"/>
      </p:ext>
    </p:extLst>
  </p:cSld>
  <p:clrMapOvr>
    <a:masterClrMapping/>
  </p:clrMapOvr>
</p:notes>
</file>

<file path=ppt/notesSlides/notesSlide1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193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194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195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064784610"/>
      </p:ext>
    </p:extLst>
  </p:cSld>
  <p:clrMapOvr>
    <a:masterClrMapping/>
  </p:clrMapOvr>
</p:notes>
</file>

<file path=ppt/notesSlides/notesSlide1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196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540020741"/>
      </p:ext>
    </p:extLst>
  </p:cSld>
  <p:clrMapOvr>
    <a:masterClrMapping/>
  </p:clrMapOvr>
</p:notes>
</file>

<file path=ppt/notesSlides/notesSlide1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197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1867294"/>
      </p:ext>
    </p:extLst>
  </p:cSld>
  <p:clrMapOvr>
    <a:masterClrMapping/>
  </p:clrMapOvr>
</p:notes>
</file>

<file path=ppt/notesSlides/notesSlide1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198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064784610"/>
      </p:ext>
    </p:extLst>
  </p:cSld>
  <p:clrMapOvr>
    <a:masterClrMapping/>
  </p:clrMapOvr>
</p:notes>
</file>

<file path=ppt/notesSlides/notesSlide1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199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540020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37781898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3205184471"/>
      </p:ext>
    </p:extLst>
  </p:cSld>
  <p:clrMapOvr>
    <a:masterClrMapping/>
  </p:clrMapOvr>
</p:notes>
</file>

<file path=ppt/notesSlides/notesSlide2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200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5032648"/>
      </p:ext>
    </p:extLst>
  </p:cSld>
  <p:clrMapOvr>
    <a:masterClrMapping/>
  </p:clrMapOvr>
</p:notes>
</file>

<file path=ppt/notesSlides/notesSlide2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201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1376940"/>
      </p:ext>
    </p:extLst>
  </p:cSld>
  <p:clrMapOvr>
    <a:masterClrMapping/>
  </p:clrMapOvr>
</p:notes>
</file>

<file path=ppt/notesSlides/notesSlide2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202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2747576"/>
      </p:ext>
    </p:extLst>
  </p:cSld>
  <p:clrMapOvr>
    <a:masterClrMapping/>
  </p:clrMapOvr>
</p:notes>
</file>

<file path=ppt/notesSlides/notesSlide2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203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765074"/>
      </p:ext>
    </p:extLst>
  </p:cSld>
  <p:clrMapOvr>
    <a:masterClrMapping/>
  </p:clrMapOvr>
</p:notes>
</file>

<file path=ppt/notesSlides/notesSlide2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204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1867294"/>
      </p:ext>
    </p:extLst>
  </p:cSld>
  <p:clrMapOvr>
    <a:masterClrMapping/>
  </p:clrMapOvr>
</p:notes>
</file>

<file path=ppt/notesSlides/notesSlide2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205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17108"/>
      </p:ext>
    </p:extLst>
  </p:cSld>
  <p:clrMapOvr>
    <a:masterClrMapping/>
  </p:clrMapOvr>
</p:notes>
</file>

<file path=ppt/notesSlides/notesSlide2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206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3325012"/>
      </p:ext>
    </p:extLst>
  </p:cSld>
  <p:clrMapOvr>
    <a:masterClrMapping/>
  </p:clrMapOvr>
</p:notes>
</file>

<file path=ppt/notesSlides/notesSlide2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207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775594"/>
      </p:ext>
    </p:extLst>
  </p:cSld>
  <p:clrMapOvr>
    <a:masterClrMapping/>
  </p:clrMapOvr>
</p:notes>
</file>

<file path=ppt/notesSlides/notesSlide2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208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574921617"/>
      </p:ext>
    </p:extLst>
  </p:cSld>
  <p:clrMapOvr>
    <a:masterClrMapping/>
  </p:clrMapOvr>
</p:notes>
</file>

<file path=ppt/notesSlides/notesSlide2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209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5496093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935861994"/>
      </p:ext>
    </p:extLst>
  </p:cSld>
  <p:clrMapOvr>
    <a:masterClrMapping/>
  </p:clrMapOvr>
</p:notes>
</file>

<file path=ppt/notesSlides/notesSlide2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210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211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212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213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214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574921617"/>
      </p:ext>
    </p:extLst>
  </p:cSld>
  <p:clrMapOvr>
    <a:masterClrMapping/>
  </p:clrMapOvr>
</p:notes>
</file>

<file path=ppt/notesSlides/notesSlide2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215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216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217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218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219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139170844"/>
      </p:ext>
    </p:extLst>
  </p:cSld>
  <p:clrMapOvr>
    <a:masterClrMapping/>
  </p:clrMapOvr>
</p:notes>
</file>

<file path=ppt/notesSlides/notesSlide2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220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221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222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223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574921617"/>
      </p:ext>
    </p:extLst>
  </p:cSld>
  <p:clrMapOvr>
    <a:masterClrMapping/>
  </p:clrMapOvr>
</p:notes>
</file>

<file path=ppt/notesSlides/notesSlide2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224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225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226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227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228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229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4146318856"/>
      </p:ext>
    </p:extLst>
  </p:cSld>
  <p:clrMapOvr>
    <a:masterClrMapping/>
  </p:clrMapOvr>
</p:notes>
</file>

<file path=ppt/notesSlides/notesSlide2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230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574921617"/>
      </p:ext>
    </p:extLst>
  </p:cSld>
  <p:clrMapOvr>
    <a:masterClrMapping/>
  </p:clrMapOvr>
</p:notes>
</file>

<file path=ppt/notesSlides/notesSlide2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231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540020741"/>
      </p:ext>
    </p:extLst>
  </p:cSld>
  <p:clrMapOvr>
    <a:masterClrMapping/>
  </p:clrMapOvr>
</p:notes>
</file>

<file path=ppt/notesSlides/notesSlide2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232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5032648"/>
      </p:ext>
    </p:extLst>
  </p:cSld>
  <p:clrMapOvr>
    <a:masterClrMapping/>
  </p:clrMapOvr>
</p:notes>
</file>

<file path=ppt/notesSlides/notesSlide2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233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1376940"/>
      </p:ext>
    </p:extLst>
  </p:cSld>
  <p:clrMapOvr>
    <a:masterClrMapping/>
  </p:clrMapOvr>
</p:notes>
</file>

<file path=ppt/notesSlides/notesSlide2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234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2747576"/>
      </p:ext>
    </p:extLst>
  </p:cSld>
  <p:clrMapOvr>
    <a:masterClrMapping/>
  </p:clrMapOvr>
</p:notes>
</file>

<file path=ppt/notesSlides/notesSlide2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235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1867294"/>
      </p:ext>
    </p:extLst>
  </p:cSld>
  <p:clrMapOvr>
    <a:masterClrMapping/>
  </p:clrMapOvr>
</p:notes>
</file>

<file path=ppt/notesSlides/notesSlide2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236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3325012"/>
      </p:ext>
    </p:extLst>
  </p:cSld>
  <p:clrMapOvr>
    <a:masterClrMapping/>
  </p:clrMapOvr>
</p:notes>
</file>

<file path=ppt/notesSlides/notesSlide2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237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775594"/>
      </p:ext>
    </p:extLst>
  </p:cSld>
  <p:clrMapOvr>
    <a:masterClrMapping/>
  </p:clrMapOvr>
</p:notes>
</file>

<file path=ppt/notesSlides/notesSlide2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238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064784610"/>
      </p:ext>
    </p:extLst>
  </p:cSld>
  <p:clrMapOvr>
    <a:masterClrMapping/>
  </p:clrMapOvr>
</p:notes>
</file>

<file path=ppt/notesSlides/notesSlide2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239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5400207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785428026"/>
      </p:ext>
    </p:extLst>
  </p:cSld>
  <p:clrMapOvr>
    <a:masterClrMapping/>
  </p:clrMapOvr>
</p:notes>
</file>

<file path=ppt/notesSlides/notesSlide2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240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5032648"/>
      </p:ext>
    </p:extLst>
  </p:cSld>
  <p:clrMapOvr>
    <a:masterClrMapping/>
  </p:clrMapOvr>
</p:notes>
</file>

<file path=ppt/notesSlides/notesSlide2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241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5032648"/>
      </p:ext>
    </p:extLst>
  </p:cSld>
  <p:clrMapOvr>
    <a:masterClrMapping/>
  </p:clrMapOvr>
</p:notes>
</file>

<file path=ppt/notesSlides/notesSlide2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242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064784610"/>
      </p:ext>
    </p:extLst>
  </p:cSld>
  <p:clrMapOvr>
    <a:masterClrMapping/>
  </p:clrMapOvr>
</p:notes>
</file>

<file path=ppt/notesSlides/notesSlide2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243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540020741"/>
      </p:ext>
    </p:extLst>
  </p:cSld>
  <p:clrMapOvr>
    <a:masterClrMapping/>
  </p:clrMapOvr>
</p:notes>
</file>

<file path=ppt/notesSlides/notesSlide2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244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5032648"/>
      </p:ext>
    </p:extLst>
  </p:cSld>
  <p:clrMapOvr>
    <a:masterClrMapping/>
  </p:clrMapOvr>
</p:notes>
</file>

<file path=ppt/notesSlides/notesSlide2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245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5032648"/>
      </p:ext>
    </p:extLst>
  </p:cSld>
  <p:clrMapOvr>
    <a:masterClrMapping/>
  </p:clrMapOvr>
</p:notes>
</file>

<file path=ppt/notesSlides/notesSlide2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246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064784610"/>
      </p:ext>
    </p:extLst>
  </p:cSld>
  <p:clrMapOvr>
    <a:masterClrMapping/>
  </p:clrMapOvr>
</p:notes>
</file>

<file path=ppt/notesSlides/notesSlide2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247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540020741"/>
      </p:ext>
    </p:extLst>
  </p:cSld>
  <p:clrMapOvr>
    <a:masterClrMapping/>
  </p:clrMapOvr>
</p:notes>
</file>

<file path=ppt/notesSlides/notesSlide2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248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5032648"/>
      </p:ext>
    </p:extLst>
  </p:cSld>
  <p:clrMapOvr>
    <a:masterClrMapping/>
  </p:clrMapOvr>
</p:notes>
</file>

<file path=ppt/notesSlides/notesSlide2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249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50326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9360191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26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450058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27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0529567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8588165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29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8588165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34170127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8588165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85223263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75436072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63426437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06448632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4500580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36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05295671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37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85881650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33706548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39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021641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Page : A page represents a single web page. Every page must be assigned to a page template.</a:t>
            </a:r>
          </a:p>
          <a:p>
            <a:endParaRPr lang="en-US" sz="1200" b="0" i="0" kern="1200" dirty="0" smtClean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Page template : A page template defines the number and names of content slots where editorial content can be placed. A page templates can contain pre-defined pieces of information, which </a:t>
            </a:r>
            <a:r>
              <a:rPr lang="en-US" sz="1200" b="0" i="0" kern="120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are available </a:t>
            </a:r>
            <a:r>
              <a:rPr lang="en-US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on every page instance which rely on that page template. A page template can also be used to distinct between different layouts or designs, for example: a standard page template for normal pages, and a brand page template for brand pages.</a:t>
            </a:r>
          </a:p>
          <a:p>
            <a:endParaRPr lang="en-US" sz="1200" b="0" i="0" kern="1200" dirty="0" smtClean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Content page : A standard content page, like the homepage, a help page, press releases, policies and so on.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Category page : A page which is used when displaying the contents of a category.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Product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 page : </a:t>
            </a:r>
            <a:r>
              <a:rPr lang="en-US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 page that is used when displaying a single product.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4</a:t>
            </a:fld>
            <a:endParaRPr lang="fr-FR" altLang="ja-JP" dirty="0"/>
          </a:p>
        </p:txBody>
      </p:sp>
    </p:spTree>
    <p:extLst>
      <p:ext uri="{BB962C8B-B14F-4D97-AF65-F5344CB8AC3E}">
        <p14:creationId xmlns="" xmlns:p14="http://schemas.microsoft.com/office/powerpoint/2010/main" val="428478105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40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06804982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81577366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429395234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77925578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94300804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364759521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46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84925675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47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06478461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48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54002074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49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5032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Page template : A page template defines the number and names of content slots where editorial content can be placed. A page templates can contain pre-defined pieces of information, which are available on every page instance which rely on that page template. A page template can also be used to distinct between different layouts or designs, for example: a standard page template for normal pages, and a brand page template for brand pages.</a:t>
            </a:r>
          </a:p>
          <a:p>
            <a:endParaRPr lang="en-US" sz="1200" b="0" i="0" kern="1200" dirty="0" smtClean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Content slot : </a:t>
            </a:r>
            <a:r>
              <a:rPr lang="fr-FR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 container for content components.</a:t>
            </a:r>
          </a:p>
          <a:p>
            <a:endParaRPr lang="en-US" sz="1200" b="0" i="0" kern="1200" dirty="0" smtClean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en-US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Content component : A content component represent a small piece of information, which is placed in a content slot. A components can be either the simple content information like: image, paragraph or link or the composed content information like banner, which is composed of an image, a link and a headline.</a:t>
            </a:r>
          </a:p>
          <a:p>
            <a:endParaRPr lang="fr-FR" sz="1200" b="0" i="0" kern="1200" dirty="0" smtClean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  <a:p>
            <a:r>
              <a:rPr lang="fr-FR" sz="1200" b="0" i="0" kern="1200" dirty="0" err="1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Locked</a:t>
            </a:r>
            <a:r>
              <a:rPr lang="fr-FR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 content component : </a:t>
            </a:r>
            <a:r>
              <a:rPr lang="en-US" sz="1200" b="0" i="0" kern="1200" dirty="0" smtClean="0">
                <a:solidFill>
                  <a:schemeClr val="tx1"/>
                </a:solidFill>
                <a:latin typeface="Arial" charset="0"/>
                <a:ea typeface="ＭＳ Ｐゴシック" pitchFamily="1" charset="-128"/>
                <a:cs typeface="+mn-cs"/>
              </a:rPr>
              <a:t>A locked content component is a component which is a part of the page template and it is therefore blocked from editing. A user can unlock and edit such content component, but changes will be visible in all the pages using this page template.</a:t>
            </a:r>
          </a:p>
          <a:p>
            <a:endParaRPr lang="en-US" sz="1200" b="0" i="0" kern="1200" dirty="0" smtClean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5</a:t>
            </a:fld>
            <a:endParaRPr lang="fr-FR" altLang="ja-JP" dirty="0"/>
          </a:p>
        </p:txBody>
      </p:sp>
    </p:spTree>
    <p:extLst>
      <p:ext uri="{BB962C8B-B14F-4D97-AF65-F5344CB8AC3E}">
        <p14:creationId xmlns="" xmlns:p14="http://schemas.microsoft.com/office/powerpoint/2010/main" val="96077165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50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137694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51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274757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52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76507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53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186729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54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1710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55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332501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56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77559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57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77559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58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79095425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59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33473475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b="0" i="0" kern="1200" smtClean="0">
              <a:solidFill>
                <a:schemeClr val="tx1"/>
              </a:solidFill>
              <a:latin typeface="Arial" charset="0"/>
              <a:ea typeface="ＭＳ Ｐゴシック" pitchFamily="1" charset="-128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6</a:t>
            </a:fld>
            <a:endParaRPr lang="fr-FR" altLang="ja-JP" dirty="0"/>
          </a:p>
        </p:txBody>
      </p:sp>
    </p:spTree>
    <p:extLst>
      <p:ext uri="{BB962C8B-B14F-4D97-AF65-F5344CB8AC3E}">
        <p14:creationId xmlns="" xmlns:p14="http://schemas.microsoft.com/office/powerpoint/2010/main" val="260525379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60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259548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61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658315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62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59601282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63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300263143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64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0148823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65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96184825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66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81445401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67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3920368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68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09474781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69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0952720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7</a:t>
            </a:fld>
            <a:endParaRPr lang="fr-FR" altLang="ja-JP" dirty="0"/>
          </a:p>
        </p:txBody>
      </p:sp>
    </p:spTree>
    <p:extLst>
      <p:ext uri="{BB962C8B-B14F-4D97-AF65-F5344CB8AC3E}">
        <p14:creationId xmlns="" xmlns:p14="http://schemas.microsoft.com/office/powerpoint/2010/main" val="3958323167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70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2189529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71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229531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72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278064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73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875632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74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430396346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75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333016817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76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0013083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77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2127983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78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2681295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79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1549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8</a:t>
            </a:fld>
            <a:endParaRPr lang="fr-FR" altLang="ja-JP" dirty="0"/>
          </a:p>
        </p:txBody>
      </p:sp>
    </p:spTree>
    <p:extLst>
      <p:ext uri="{BB962C8B-B14F-4D97-AF65-F5344CB8AC3E}">
        <p14:creationId xmlns="" xmlns:p14="http://schemas.microsoft.com/office/powerpoint/2010/main" val="3904620884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80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8065007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81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2362865587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82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151902364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83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0408795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84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3893215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85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0089279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86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359286322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87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3056588754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88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381480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89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58535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90576E-30D6-460C-8577-598FF11F5C6C}" type="slidenum">
              <a:rPr lang="fr-FR" altLang="ja-JP" smtClean="0"/>
              <a:pPr>
                <a:defRPr/>
              </a:pPr>
              <a:t>9</a:t>
            </a:fld>
            <a:endParaRPr lang="fr-FR" altLang="ja-JP" dirty="0"/>
          </a:p>
        </p:txBody>
      </p:sp>
    </p:spTree>
    <p:extLst>
      <p:ext uri="{BB962C8B-B14F-4D97-AF65-F5344CB8AC3E}">
        <p14:creationId xmlns="" xmlns:p14="http://schemas.microsoft.com/office/powerpoint/2010/main" val="1636731315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90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2759726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91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0748806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92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886655722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93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3445481055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94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5852348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95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0760543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96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1762916107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FE0F73-5F49-43B5-B934-EB4F5A142C53}" type="slidenum">
              <a:rPr lang="fr-FR"/>
              <a:pPr/>
              <a:t>97</a:t>
            </a:fld>
            <a:endParaRPr lang="fr-FR" dirty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sz="1000" noProof="0" dirty="0" smtClean="0"/>
          </a:p>
        </p:txBody>
      </p:sp>
    </p:spTree>
    <p:extLst>
      <p:ext uri="{BB962C8B-B14F-4D97-AF65-F5344CB8AC3E}">
        <p14:creationId xmlns="" xmlns:p14="http://schemas.microsoft.com/office/powerpoint/2010/main" val="3703580635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98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9194266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CD6084-F6F6-496E-B444-31A90299B409}" type="slidenum">
              <a:rPr lang="fr-FR" altLang="ja-JP" smtClean="0">
                <a:latin typeface="Arial" pitchFamily="34" charset="0"/>
                <a:ea typeface="MS PGothic" pitchFamily="34" charset="-128"/>
              </a:rPr>
              <a:pPr/>
              <a:t>99</a:t>
            </a:fld>
            <a:endParaRPr lang="fr-FR" altLang="ja-JP" dirty="0" smtClean="0">
              <a:latin typeface="Arial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0243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3124200"/>
            <a:ext cx="1701312" cy="685800"/>
          </a:xfrm>
          <a:prstGeom prst="rect">
            <a:avLst/>
          </a:prstGeom>
          <a:solidFill>
            <a:srgbClr val="C7BFA8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fr-FR" dirty="0"/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0" y="4584700"/>
            <a:ext cx="1701312" cy="152400"/>
          </a:xfrm>
          <a:prstGeom prst="rect">
            <a:avLst/>
          </a:prstGeom>
          <a:solidFill>
            <a:srgbClr val="8E858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fr-FR" dirty="0"/>
          </a:p>
        </p:txBody>
      </p:sp>
      <p:pic>
        <p:nvPicPr>
          <p:cNvPr id="7" name="Picture 13" descr="Frise_logo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2"/>
            <a:ext cx="1679331" cy="312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56693" y="2611440"/>
            <a:ext cx="6447692" cy="16843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12377" y="4629150"/>
            <a:ext cx="6248400" cy="1752600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/>
            </a:lvl1pPr>
          </a:lstStyle>
          <a:p>
            <a:r>
              <a:rPr lang="fr-FR" dirty="0" smtClean="0"/>
              <a:t>Cliquez pour modifier le style des sous-titres du masque</a:t>
            </a:r>
            <a:endParaRPr lang="fr-F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31CCB-4B77-4A09-A5D7-E227E1A8017A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66794" y="188913"/>
            <a:ext cx="1827335" cy="5878512"/>
          </a:xfrm>
          <a:prstGeom prst="rect">
            <a:avLst/>
          </a:prstGeo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381860" y="188913"/>
            <a:ext cx="5344257" cy="5878512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6D90CB-569E-4422-B0D0-C60D7BE9E849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381859" y="1600202"/>
            <a:ext cx="3585796" cy="44672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08332" y="1600202"/>
            <a:ext cx="3585797" cy="44672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40677" y="6524627"/>
            <a:ext cx="1905000" cy="1809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963508" y="6524627"/>
            <a:ext cx="1905000" cy="1809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C9A50-392C-42FC-9218-4A62CB9C7FCE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1403649" y="332657"/>
            <a:ext cx="7128792" cy="646331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82688" y="188913"/>
            <a:ext cx="7680325" cy="11430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587751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A3C82-3317-4027-9088-031D312B129E}" type="slidenum">
              <a:rPr lang="fr-FR" altLang="ja-JP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251520" y="260648"/>
            <a:ext cx="7488832" cy="432048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3200"/>
            </a:lvl1pPr>
          </a:lstStyle>
          <a:p>
            <a:r>
              <a:rPr lang="fr-FR" smtClean="0"/>
              <a:t> 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71600" y="1268761"/>
            <a:ext cx="7488832" cy="4824536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7504" y="6492876"/>
            <a:ext cx="576064" cy="365125"/>
          </a:xfrm>
          <a:prstGeom prst="rect">
            <a:avLst/>
          </a:prstGeom>
        </p:spPr>
        <p:txBody>
          <a:bodyPr/>
          <a:lstStyle/>
          <a:p>
            <a:fld id="{F1F5C55A-AAC4-4FAB-A004-0267178C4D8A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 hasCustomPrompt="1"/>
          </p:nvPr>
        </p:nvSpPr>
        <p:spPr>
          <a:xfrm>
            <a:off x="971553" y="548680"/>
            <a:ext cx="7488881" cy="432048"/>
          </a:xfrm>
        </p:spPr>
        <p:txBody>
          <a:bodyPr/>
          <a:lstStyle>
            <a:lvl1pPr>
              <a:buNone/>
              <a:defRPr b="0" baseline="0">
                <a:latin typeface="DIN Next LT Pro Medium Cond" pitchFamily="34" charset="0"/>
              </a:defRPr>
            </a:lvl1pPr>
          </a:lstStyle>
          <a:p>
            <a:pPr lvl="0"/>
            <a:r>
              <a:rPr lang="fr-FR" dirty="0" smtClean="0"/>
              <a:t>Cliquez pour modifier les styles </a:t>
            </a:r>
            <a:r>
              <a:rPr lang="fr-FR" smtClean="0"/>
              <a:t>du sous </a:t>
            </a:r>
            <a:r>
              <a:rPr lang="fr-FR" dirty="0" smtClean="0"/>
              <a:t>titre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C6D89-C11E-4D9A-AA9E-3694DE9E4CF6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435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435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BFCCE-A6F8-4AF8-BE2A-D0BA177C30B4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381859" y="1600202"/>
            <a:ext cx="3585796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08332" y="1600202"/>
            <a:ext cx="3585797" cy="4467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F9007-4D24-4BFF-8415-55F66F64C16F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271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271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C9A50-392C-42FC-9218-4A62CB9C7FCE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A3C82-3317-4027-9088-031D312B129E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4107E8-C1D7-4835-8C98-54D140A71EE6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538" y="273052"/>
            <a:ext cx="51112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C9A50-392C-42FC-9218-4A62CB9C7FCE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167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167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dirty="0" smtClean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167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289DC-05CD-4173-87E2-9BCA9FA5AE57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SilverBullet:Users:therezelefevre:Documents:1%20-%20ON%20THE%20GO%20[13]:1%20-%20DOSSIERS%20:SEB%20IDENTIT&#201;%20GROUPE:11&#176;%20CHARTE:01%20-%20CALAGES:PRES%20POWER%20PONT:CALAGE:IMPORTLOGO.jpg" TargetMode="Externa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SilverBullet:Users:therezelefevre:Documents:1 - ON THE GO [13]:1 - DOSSIERS :SEB IDENTITÉ GROUPE:11° CHARTE:01 - CALAGES:PRES POWER PONT:CALAGE:IMPORTLOGO.jpg"/>
          <p:cNvPicPr>
            <a:picLocks noChangeAspect="1" noChangeArrowheads="1"/>
          </p:cNvPicPr>
          <p:nvPr/>
        </p:nvPicPr>
        <p:blipFill>
          <a:blip r:embed="rId16" r:link="rId17" cstate="email"/>
          <a:srcRect/>
          <a:stretch>
            <a:fillRect/>
          </a:stretch>
        </p:blipFill>
        <p:spPr bwMode="auto">
          <a:xfrm>
            <a:off x="1" y="0"/>
            <a:ext cx="1109297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AutoShape 10"/>
          <p:cNvSpPr>
            <a:spLocks noChangeArrowheads="1"/>
          </p:cNvSpPr>
          <p:nvPr/>
        </p:nvSpPr>
        <p:spPr bwMode="auto">
          <a:xfrm>
            <a:off x="1259633" y="332657"/>
            <a:ext cx="7362007" cy="647797"/>
          </a:xfrm>
          <a:prstGeom prst="roundRect">
            <a:avLst>
              <a:gd name="adj" fmla="val 16667"/>
            </a:avLst>
          </a:prstGeom>
          <a:solidFill>
            <a:srgbClr val="B00E0E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l">
              <a:defRPr/>
            </a:pP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307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81860" y="1600202"/>
            <a:ext cx="7312269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0677" y="6524627"/>
            <a:ext cx="1905000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 u="none"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fr-FR" altLang="ja-JP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63508" y="6524627"/>
            <a:ext cx="1905000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u="none"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C71C9A50-392C-42FC-9218-4A62CB9C7FCE}" type="slidenum">
              <a:rPr lang="fr-FR" altLang="ja-JP" smtClean="0"/>
              <a:pPr>
                <a:defRPr/>
              </a:pPr>
              <a:t>‹N°›</a:t>
            </a:fld>
            <a:endParaRPr lang="fr-FR" altLang="ja-JP" dirty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331640" y="260649"/>
            <a:ext cx="7384277" cy="864617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36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3" r:id="rId1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4F4F4"/>
          </a:solidFill>
          <a:latin typeface="Arial" charset="0"/>
          <a:ea typeface="ＭＳ Ｐゴシック" pitchFamily="34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CE1111"/>
        </a:buClr>
        <a:buFont typeface="Wingdings 2" pitchFamily="18" charset="2"/>
        <a:buChar char="¢"/>
        <a:defRPr sz="2400" b="1">
          <a:solidFill>
            <a:srgbClr val="8E858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 2" pitchFamily="18" charset="2"/>
        <a:buChar char="¡"/>
        <a:defRPr>
          <a:solidFill>
            <a:srgbClr val="8E858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Wingdings 2" pitchFamily="18" charset="2"/>
        <a:buChar char="¡"/>
        <a:defRPr sz="1700">
          <a:solidFill>
            <a:srgbClr val="8E858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700">
          <a:solidFill>
            <a:srgbClr val="8E858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rgbClr val="8E858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rgbClr val="8E858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rgbClr val="8E858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rgbClr val="8E858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700">
          <a:solidFill>
            <a:srgbClr val="8E858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43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43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47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2.png"/><Relationship Id="rId4" Type="http://schemas.openxmlformats.org/officeDocument/2006/relationships/image" Target="../media/image5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56.png"/><Relationship Id="rId4" Type="http://schemas.openxmlformats.org/officeDocument/2006/relationships/image" Target="../media/image149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20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50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53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56.png"/><Relationship Id="rId4" Type="http://schemas.openxmlformats.org/officeDocument/2006/relationships/image" Target="../media/image149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4.png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57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59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9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slide" Target="slide2.x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6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64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67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79.png"/><Relationship Id="rId4" Type="http://schemas.openxmlformats.org/officeDocument/2006/relationships/image" Target="../media/image169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73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23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9.png"/><Relationship Id="rId4" Type="http://schemas.openxmlformats.org/officeDocument/2006/relationships/image" Target="../media/image5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66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77.png"/><Relationship Id="rId4" Type="http://schemas.openxmlformats.org/officeDocument/2006/relationships/image" Target="../media/image89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76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79.png"/><Relationship Id="rId4" Type="http://schemas.openxmlformats.org/officeDocument/2006/relationships/image" Target="../media/image178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8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84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79.png"/><Relationship Id="rId4" Type="http://schemas.openxmlformats.org/officeDocument/2006/relationships/image" Target="../media/image150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pn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88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90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25.pn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92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79.png"/><Relationship Id="rId4" Type="http://schemas.openxmlformats.org/officeDocument/2006/relationships/image" Target="../media/image150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88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89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97.pn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79.png"/><Relationship Id="rId4" Type="http://schemas.openxmlformats.org/officeDocument/2006/relationships/image" Target="../media/image1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27.pn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png"/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png"/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88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89.pn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2" Type="http://schemas.openxmlformats.org/officeDocument/2006/relationships/notesSlide" Target="../notesSlides/notesSlide16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2" Type="http://schemas.openxmlformats.org/officeDocument/2006/relationships/notesSlide" Target="../notesSlides/notesSlide16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79.png"/><Relationship Id="rId4" Type="http://schemas.openxmlformats.org/officeDocument/2006/relationships/image" Target="../media/image204.pn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2" Type="http://schemas.openxmlformats.org/officeDocument/2006/relationships/notesSlide" Target="../notesSlides/notesSlide16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2" Type="http://schemas.openxmlformats.org/officeDocument/2006/relationships/notesSlide" Target="../notesSlides/notesSlide16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slide" Target="slide18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2" Type="http://schemas.openxmlformats.org/officeDocument/2006/relationships/notesSlide" Target="../notesSlides/notesSlide17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204.pn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png"/><Relationship Id="rId2" Type="http://schemas.openxmlformats.org/officeDocument/2006/relationships/notesSlide" Target="../notesSlides/notesSlide17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2" Type="http://schemas.openxmlformats.org/officeDocument/2006/relationships/notesSlide" Target="../notesSlides/notesSlide17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notesSlide" Target="../notesSlides/notesSlide17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208.png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7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79.png"/><Relationship Id="rId4" Type="http://schemas.openxmlformats.org/officeDocument/2006/relationships/image" Target="../media/image210.png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notesSlide" Target="../notesSlides/notesSlide17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notesSlide" Target="../notesSlides/notesSlide17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2" Type="http://schemas.openxmlformats.org/officeDocument/2006/relationships/notesSlide" Target="../notesSlides/notesSlide17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214.png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notesSlide" Target="../notesSlides/notesSlide17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208.png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notesSlide" Target="../notesSlides/notesSlide17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" Target="slide2.xml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5.png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notesSlide" Target="../notesSlides/notesSlide18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208.png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7" Type="http://schemas.openxmlformats.org/officeDocument/2006/relationships/image" Target="../media/image215.png"/><Relationship Id="rId2" Type="http://schemas.openxmlformats.org/officeDocument/2006/relationships/notesSlide" Target="../notesSlides/notesSlide18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88.png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8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6.png"/><Relationship Id="rId4" Type="http://schemas.openxmlformats.org/officeDocument/2006/relationships/image" Target="../media/image5.png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2" Type="http://schemas.openxmlformats.org/officeDocument/2006/relationships/notesSlide" Target="../notesSlides/notesSlide18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8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79.png"/><Relationship Id="rId4" Type="http://schemas.openxmlformats.org/officeDocument/2006/relationships/image" Target="../media/image219.png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notesSlide" Target="../notesSlides/notesSlide18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2" Type="http://schemas.openxmlformats.org/officeDocument/2006/relationships/notesSlide" Target="../notesSlides/notesSlide18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2" Type="http://schemas.openxmlformats.org/officeDocument/2006/relationships/notesSlide" Target="../notesSlides/notesSlide18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2.png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png"/><Relationship Id="rId2" Type="http://schemas.openxmlformats.org/officeDocument/2006/relationships/notesSlide" Target="../notesSlides/notesSlide18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png"/><Relationship Id="rId2" Type="http://schemas.openxmlformats.org/officeDocument/2006/relationships/notesSlide" Target="../notesSlides/notesSlide18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22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" Target="slide2.xml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5.png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png"/><Relationship Id="rId7" Type="http://schemas.openxmlformats.org/officeDocument/2006/relationships/image" Target="../media/image222.png"/><Relationship Id="rId2" Type="http://schemas.openxmlformats.org/officeDocument/2006/relationships/notesSlide" Target="../notesSlides/notesSlide19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225.png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jpeg"/><Relationship Id="rId2" Type="http://schemas.openxmlformats.org/officeDocument/2006/relationships/notesSlide" Target="../notesSlides/notesSlide19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2" Type="http://schemas.openxmlformats.org/officeDocument/2006/relationships/notesSlide" Target="../notesSlides/notesSlide19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2" Type="http://schemas.openxmlformats.org/officeDocument/2006/relationships/notesSlide" Target="../notesSlides/notesSlide19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0.png"/><Relationship Id="rId4" Type="http://schemas.openxmlformats.org/officeDocument/2006/relationships/image" Target="../media/image229.png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jpeg"/><Relationship Id="rId2" Type="http://schemas.openxmlformats.org/officeDocument/2006/relationships/notesSlide" Target="../notesSlides/notesSlide19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9.png"/><Relationship Id="rId4" Type="http://schemas.openxmlformats.org/officeDocument/2006/relationships/image" Target="../media/image228.png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png"/><Relationship Id="rId2" Type="http://schemas.openxmlformats.org/officeDocument/2006/relationships/notesSlide" Target="../notesSlides/notesSlide19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9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2.png"/><Relationship Id="rId4" Type="http://schemas.openxmlformats.org/officeDocument/2006/relationships/image" Target="../media/image5.png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png"/><Relationship Id="rId2" Type="http://schemas.openxmlformats.org/officeDocument/2006/relationships/notesSlide" Target="../notesSlides/notesSlide19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234.png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9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6.png"/><Relationship Id="rId5" Type="http://schemas.openxmlformats.org/officeDocument/2006/relationships/image" Target="../media/image235.png"/><Relationship Id="rId4" Type="http://schemas.openxmlformats.org/officeDocument/2006/relationships/image" Target="../media/image5.png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gif"/><Relationship Id="rId2" Type="http://schemas.openxmlformats.org/officeDocument/2006/relationships/notesSlide" Target="../notesSlides/notesSlide19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7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slide" Target="slide17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32.png"/></Relationships>
</file>

<file path=ppt/slides/_rels/slide2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37.png"/><Relationship Id="rId7" Type="http://schemas.openxmlformats.org/officeDocument/2006/relationships/slide" Target="slide2.xml"/><Relationship Id="rId2" Type="http://schemas.openxmlformats.org/officeDocument/2006/relationships/notesSlide" Target="../notesSlides/notesSlide20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png"/><Relationship Id="rId2" Type="http://schemas.openxmlformats.org/officeDocument/2006/relationships/notesSlide" Target="../notesSlides/notesSlide20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20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png"/><Relationship Id="rId2" Type="http://schemas.openxmlformats.org/officeDocument/2006/relationships/notesSlide" Target="../notesSlides/notesSlide20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84.png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png"/><Relationship Id="rId2" Type="http://schemas.openxmlformats.org/officeDocument/2006/relationships/notesSlide" Target="../notesSlides/notesSlide20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84.png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0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5.png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0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0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87.png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0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0.png"/><Relationship Id="rId4" Type="http://schemas.openxmlformats.org/officeDocument/2006/relationships/image" Target="../media/image5.png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0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1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2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5.png"/><Relationship Id="rId5" Type="http://schemas.openxmlformats.org/officeDocument/2006/relationships/image" Target="../media/image244.png"/><Relationship Id="rId4" Type="http://schemas.openxmlformats.org/officeDocument/2006/relationships/image" Target="../media/image243.png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png"/><Relationship Id="rId2" Type="http://schemas.openxmlformats.org/officeDocument/2006/relationships/notesSlide" Target="../notesSlides/notesSlide2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1.png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png"/><Relationship Id="rId2" Type="http://schemas.openxmlformats.org/officeDocument/2006/relationships/notesSlide" Target="../notesSlides/notesSlide212.xml"/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png"/><Relationship Id="rId2" Type="http://schemas.openxmlformats.org/officeDocument/2006/relationships/notesSlide" Target="../notesSlides/notesSlide213.xml"/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8.png"/><Relationship Id="rId2" Type="http://schemas.openxmlformats.org/officeDocument/2006/relationships/notesSlide" Target="../notesSlides/notesSlide2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9.png"/><Relationship Id="rId2" Type="http://schemas.openxmlformats.org/officeDocument/2006/relationships/notesSlide" Target="../notesSlides/notesSlide2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0.png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png"/><Relationship Id="rId2" Type="http://schemas.openxmlformats.org/officeDocument/2006/relationships/notesSlide" Target="../notesSlides/notesSlide2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2.png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3.png"/><Relationship Id="rId2" Type="http://schemas.openxmlformats.org/officeDocument/2006/relationships/notesSlide" Target="../notesSlides/notesSlide217.xml"/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4.png"/><Relationship Id="rId2" Type="http://schemas.openxmlformats.org/officeDocument/2006/relationships/notesSlide" Target="../notesSlides/notesSlide21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tefal.es/" TargetMode="Externa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9.png"/><Relationship Id="rId2" Type="http://schemas.openxmlformats.org/officeDocument/2006/relationships/notesSlide" Target="../notesSlides/notesSlide2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35.png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5.png"/><Relationship Id="rId2" Type="http://schemas.openxmlformats.org/officeDocument/2006/relationships/notesSlide" Target="../notesSlides/notesSlide2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1.png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6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9.png"/><Relationship Id="rId5" Type="http://schemas.openxmlformats.org/officeDocument/2006/relationships/image" Target="../media/image258.png"/><Relationship Id="rId4" Type="http://schemas.openxmlformats.org/officeDocument/2006/relationships/image" Target="../media/image257.png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notesSlide" Target="../notesSlides/notesSlide2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1.png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2.png"/><Relationship Id="rId2" Type="http://schemas.openxmlformats.org/officeDocument/2006/relationships/notesSlide" Target="../notesSlides/notesSlide2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3.png"/><Relationship Id="rId2" Type="http://schemas.openxmlformats.org/officeDocument/2006/relationships/notesSlide" Target="../notesSlides/notesSlide2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265.png"/><Relationship Id="rId4" Type="http://schemas.openxmlformats.org/officeDocument/2006/relationships/image" Target="../media/image264.png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6.png"/><Relationship Id="rId2" Type="http://schemas.openxmlformats.org/officeDocument/2006/relationships/notesSlide" Target="../notesSlides/notesSlide225.xml"/><Relationship Id="rId1" Type="http://schemas.openxmlformats.org/officeDocument/2006/relationships/slideLayout" Target="../slideLayouts/slideLayout2.x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png"/><Relationship Id="rId2" Type="http://schemas.openxmlformats.org/officeDocument/2006/relationships/notesSlide" Target="../notesSlides/notesSlide2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8.png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png"/><Relationship Id="rId2" Type="http://schemas.openxmlformats.org/officeDocument/2006/relationships/notesSlide" Target="../notesSlides/notesSlide2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9.png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png"/><Relationship Id="rId2" Type="http://schemas.openxmlformats.org/officeDocument/2006/relationships/notesSlide" Target="../notesSlides/notesSlide228.xml"/><Relationship Id="rId1" Type="http://schemas.openxmlformats.org/officeDocument/2006/relationships/slideLayout" Target="../slideLayouts/slideLayout2.x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notesSlide" Target="../notesSlides/notesSlide22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1.png"/><Relationship Id="rId4" Type="http://schemas.openxmlformats.org/officeDocument/2006/relationships/image" Target="../media/image5.png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2.png"/><Relationship Id="rId4" Type="http://schemas.openxmlformats.org/officeDocument/2006/relationships/image" Target="../media/image5.png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3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79.png"/><Relationship Id="rId4" Type="http://schemas.openxmlformats.org/officeDocument/2006/relationships/image" Target="../media/image274.png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5.png"/><Relationship Id="rId2" Type="http://schemas.openxmlformats.org/officeDocument/2006/relationships/notesSlide" Target="../notesSlides/notesSlide2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6.png"/><Relationship Id="rId2" Type="http://schemas.openxmlformats.org/officeDocument/2006/relationships/notesSlide" Target="../notesSlides/notesSlide2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7.png"/><Relationship Id="rId2" Type="http://schemas.openxmlformats.org/officeDocument/2006/relationships/notesSlide" Target="../notesSlides/notesSlide2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278.png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8.png"/><Relationship Id="rId2" Type="http://schemas.openxmlformats.org/officeDocument/2006/relationships/notesSlide" Target="../notesSlides/notesSlide2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7.png"/><Relationship Id="rId2" Type="http://schemas.openxmlformats.org/officeDocument/2006/relationships/notesSlide" Target="../notesSlides/notesSlide2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222.png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9.png"/><Relationship Id="rId2" Type="http://schemas.openxmlformats.org/officeDocument/2006/relationships/notesSlide" Target="../notesSlides/notesSlide2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cid:image001.png@01D0C471.34E2C610" TargetMode="External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notesSlide" Target="../notesSlides/notesSlide2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1.png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hyperlink" Target="http://www.groupeseb.com/" TargetMode="Externa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3.png"/><Relationship Id="rId5" Type="http://schemas.openxmlformats.org/officeDocument/2006/relationships/image" Target="../media/image282.png"/><Relationship Id="rId4" Type="http://schemas.openxmlformats.org/officeDocument/2006/relationships/image" Target="../media/image5.png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notesSlide" Target="../notesSlides/notesSlide2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9.png"/><Relationship Id="rId2" Type="http://schemas.openxmlformats.org/officeDocument/2006/relationships/notesSlide" Target="../notesSlides/notesSlide2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cid:image001.png@01D0C471.34E2C610" TargetMode="External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4.png"/><Relationship Id="rId2" Type="http://schemas.openxmlformats.org/officeDocument/2006/relationships/notesSlide" Target="../notesSlides/notesSlide2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5.png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6.png"/><Relationship Id="rId5" Type="http://schemas.openxmlformats.org/officeDocument/2006/relationships/image" Target="../media/image283.png"/><Relationship Id="rId4" Type="http://schemas.openxmlformats.org/officeDocument/2006/relationships/image" Target="../media/image5.png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7.png"/><Relationship Id="rId2" Type="http://schemas.openxmlformats.org/officeDocument/2006/relationships/notesSlide" Target="../notesSlides/notesSlide2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8.png"/><Relationship Id="rId2" Type="http://schemas.openxmlformats.org/officeDocument/2006/relationships/notesSlide" Target="../notesSlides/notesSlide24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4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9.png"/><Relationship Id="rId4" Type="http://schemas.openxmlformats.org/officeDocument/2006/relationships/image" Target="../media/image5.png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notesSlide" Target="../notesSlides/notesSlide24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9.png"/><Relationship Id="rId2" Type="http://schemas.openxmlformats.org/officeDocument/2006/relationships/notesSlide" Target="../notesSlides/notesSlide24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slide" Target="slide17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43.png"/><Relationship Id="rId4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53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56.png"/><Relationship Id="rId4" Type="http://schemas.openxmlformats.org/officeDocument/2006/relationships/image" Target="../media/image54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58.png"/><Relationship Id="rId7" Type="http://schemas.openxmlformats.org/officeDocument/2006/relationships/slide" Target="slide2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64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65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6.png"/><Relationship Id="rId7" Type="http://schemas.openxmlformats.org/officeDocument/2006/relationships/slide" Target="slide2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70.gi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72.gif"/><Relationship Id="rId4" Type="http://schemas.openxmlformats.org/officeDocument/2006/relationships/image" Target="../media/image71.gi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gi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75.gi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6.png"/><Relationship Id="rId7" Type="http://schemas.openxmlformats.org/officeDocument/2006/relationships/slide" Target="slide2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8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8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8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8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77.png"/><Relationship Id="rId4" Type="http://schemas.openxmlformats.org/officeDocument/2006/relationships/image" Target="../media/image8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gi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92.gif"/><Relationship Id="rId4" Type="http://schemas.openxmlformats.org/officeDocument/2006/relationships/image" Target="../media/image91.gi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gi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" Target="slide7.xml"/><Relationship Id="rId7" Type="http://schemas.openxmlformats.org/officeDocument/2006/relationships/slide" Target="slide1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15.xml"/><Relationship Id="rId11" Type="http://schemas.openxmlformats.org/officeDocument/2006/relationships/image" Target="../media/image5.png"/><Relationship Id="rId5" Type="http://schemas.openxmlformats.org/officeDocument/2006/relationships/slide" Target="slide11.xml"/><Relationship Id="rId10" Type="http://schemas.openxmlformats.org/officeDocument/2006/relationships/slide" Target="slide2.xml"/><Relationship Id="rId4" Type="http://schemas.openxmlformats.org/officeDocument/2006/relationships/slide" Target="slide8.xml"/><Relationship Id="rId9" Type="http://schemas.openxmlformats.org/officeDocument/2006/relationships/slide" Target="slide1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gi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gif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gif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gif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96.gi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gif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01.png"/><Relationship Id="rId4" Type="http://schemas.openxmlformats.org/officeDocument/2006/relationships/image" Target="../media/image100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hyperlink" Target="http://back.prod.tefal.com/cmscockpit/login.zul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3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04.gif"/><Relationship Id="rId7" Type="http://schemas.openxmlformats.org/officeDocument/2006/relationships/slide" Target="slide2.xml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gif"/><Relationship Id="rId5" Type="http://schemas.openxmlformats.org/officeDocument/2006/relationships/image" Target="../media/image79.png"/><Relationship Id="rId4" Type="http://schemas.openxmlformats.org/officeDocument/2006/relationships/image" Target="../media/image105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07.gi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gif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07.gi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jpeg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79.png"/><Relationship Id="rId4" Type="http://schemas.openxmlformats.org/officeDocument/2006/relationships/image" Target="../media/image112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5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15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19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21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23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21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25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27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28.png"/><Relationship Id="rId7" Type="http://schemas.openxmlformats.org/officeDocument/2006/relationships/slide" Target="slide2.xml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7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31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34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34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36.png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99.xml"/><Relationship Id="rId7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40.png"/><Relationship Id="rId5" Type="http://schemas.openxmlformats.org/officeDocument/2006/relationships/image" Target="../media/image139.png"/><Relationship Id="rId4" Type="http://schemas.openxmlformats.org/officeDocument/2006/relationships/image" Target="../media/image1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8"/>
          <p:cNvSpPr txBox="1">
            <a:spLocks noChangeArrowheads="1"/>
          </p:cNvSpPr>
          <p:nvPr/>
        </p:nvSpPr>
        <p:spPr bwMode="auto">
          <a:xfrm>
            <a:off x="5932488" y="6398205"/>
            <a:ext cx="2743200" cy="34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0" tIns="82800" rIns="36000" bIns="82800" anchor="b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fr-FR" altLang="ja-JP" sz="1600" b="1" baseline="0" dirty="0" smtClean="0">
                <a:solidFill>
                  <a:srgbClr val="E42518"/>
                </a:solidFill>
              </a:rPr>
              <a:t>2015</a:t>
            </a:r>
            <a:endParaRPr lang="fr-FR" altLang="ja-JP" sz="1800" baseline="0" dirty="0">
              <a:solidFill>
                <a:srgbClr val="E42518"/>
              </a:solidFill>
              <a:latin typeface="ATSackers Gothic Medium" pitchFamily="8" charset="0"/>
            </a:endParaRPr>
          </a:p>
        </p:txBody>
      </p:sp>
      <p:sp>
        <p:nvSpPr>
          <p:cNvPr id="2051" name="Rectangle 23"/>
          <p:cNvSpPr>
            <a:spLocks noChangeArrowheads="1"/>
          </p:cNvSpPr>
          <p:nvPr/>
        </p:nvSpPr>
        <p:spPr bwMode="auto">
          <a:xfrm>
            <a:off x="8686801" y="6446539"/>
            <a:ext cx="139700" cy="150813"/>
          </a:xfrm>
          <a:prstGeom prst="rect">
            <a:avLst/>
          </a:prstGeom>
          <a:solidFill>
            <a:srgbClr val="830628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2052" name="Rectangle 38"/>
          <p:cNvSpPr>
            <a:spLocks noChangeArrowheads="1"/>
          </p:cNvSpPr>
          <p:nvPr/>
        </p:nvSpPr>
        <p:spPr bwMode="auto">
          <a:xfrm>
            <a:off x="0" y="3124200"/>
            <a:ext cx="1701800" cy="685800"/>
          </a:xfrm>
          <a:prstGeom prst="rect">
            <a:avLst/>
          </a:prstGeom>
          <a:solidFill>
            <a:srgbClr val="BCB1AB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2054" name="Rectangle 43"/>
          <p:cNvSpPr>
            <a:spLocks noChangeArrowheads="1"/>
          </p:cNvSpPr>
          <p:nvPr/>
        </p:nvSpPr>
        <p:spPr bwMode="auto">
          <a:xfrm>
            <a:off x="0" y="4584700"/>
            <a:ext cx="1701800" cy="152400"/>
          </a:xfrm>
          <a:prstGeom prst="rect">
            <a:avLst/>
          </a:prstGeom>
          <a:solidFill>
            <a:srgbClr val="8D7D74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 dirty="0"/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1835697" y="2636912"/>
            <a:ext cx="6980239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0000" bIns="90000"/>
          <a:lstStyle/>
          <a:p>
            <a:pPr lvl="0" algn="ctr" eaLnBrk="1" hangingPunct="1">
              <a:spcBef>
                <a:spcPct val="20000"/>
              </a:spcBef>
              <a:buClr>
                <a:srgbClr val="CE1111"/>
              </a:buClr>
            </a:pPr>
            <a:r>
              <a:rPr lang="fr-FR" b="1" kern="0" baseline="0" dirty="0" smtClean="0">
                <a:solidFill>
                  <a:srgbClr val="8E8581"/>
                </a:solidFill>
                <a:latin typeface="Arial"/>
                <a:ea typeface="+mn-ea"/>
              </a:rPr>
              <a:t>Training all </a:t>
            </a:r>
            <a:r>
              <a:rPr lang="fr-FR" b="1" kern="0" baseline="0" dirty="0" err="1" smtClean="0">
                <a:solidFill>
                  <a:srgbClr val="8E8581"/>
                </a:solidFill>
                <a:latin typeface="Arial"/>
                <a:ea typeface="+mn-ea"/>
              </a:rPr>
              <a:t>website</a:t>
            </a:r>
            <a:r>
              <a:rPr lang="fr-FR" b="1" kern="0" baseline="0" dirty="0" smtClean="0">
                <a:solidFill>
                  <a:srgbClr val="8E8581"/>
                </a:solidFill>
                <a:latin typeface="Arial"/>
                <a:ea typeface="+mn-ea"/>
              </a:rPr>
              <a:t> : Content Management</a:t>
            </a:r>
            <a:endParaRPr lang="fr-FR" b="1" kern="0" baseline="0" dirty="0">
              <a:solidFill>
                <a:srgbClr val="8E8581"/>
              </a:solidFill>
              <a:latin typeface="Arial"/>
              <a:ea typeface="+mn-ea"/>
            </a:endParaRPr>
          </a:p>
        </p:txBody>
      </p:sp>
      <p:pic>
        <p:nvPicPr>
          <p:cNvPr id="2058" name="Picture 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75656" y="764704"/>
            <a:ext cx="74771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46"/>
          <p:cNvSpPr txBox="1">
            <a:spLocks noChangeArrowheads="1"/>
          </p:cNvSpPr>
          <p:nvPr/>
        </p:nvSpPr>
        <p:spPr bwMode="auto">
          <a:xfrm>
            <a:off x="1727200" y="2348880"/>
            <a:ext cx="7093272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2000" tIns="0" rIns="0" bIns="0" anchor="t" anchorCtr="0">
            <a:spAutoFit/>
          </a:bodyPr>
          <a:lstStyle/>
          <a:p>
            <a:pPr algn="just">
              <a:spcBef>
                <a:spcPts val="0"/>
              </a:spcBef>
            </a:pPr>
            <a:r>
              <a:rPr lang="en-US" altLang="ja-JP" sz="1100" baseline="0" dirty="0" smtClean="0">
                <a:solidFill>
                  <a:srgbClr val="8D7D74"/>
                </a:solidFill>
                <a:latin typeface="Verdana" pitchFamily="34" charset="0"/>
              </a:rPr>
              <a:t>AIRBAKE ALL-CLAD ARNO ASIAVINA CALOR CLOCK IMUSA KRUPS LAGOSTINA MIRRO MOULINEX</a:t>
            </a:r>
            <a:br>
              <a:rPr lang="en-US" altLang="ja-JP" sz="1100" baseline="0" dirty="0" smtClean="0">
                <a:solidFill>
                  <a:srgbClr val="8D7D74"/>
                </a:solidFill>
                <a:latin typeface="Verdana" pitchFamily="34" charset="0"/>
              </a:rPr>
            </a:br>
            <a:r>
              <a:rPr lang="en-US" altLang="ja-JP" sz="1100" baseline="0" dirty="0" smtClean="0">
                <a:solidFill>
                  <a:srgbClr val="8D7D74"/>
                </a:solidFill>
                <a:latin typeface="Verdana" pitchFamily="34" charset="0"/>
              </a:rPr>
              <a:t>PANEX PENEDO REGAL ROCHEDO ROWENTA SAMURAI SEB SUPOR TEFAL T-FAL UMCO WEAREVER</a:t>
            </a:r>
            <a:br>
              <a:rPr lang="en-US" altLang="ja-JP" sz="1100" baseline="0" dirty="0" smtClean="0">
                <a:solidFill>
                  <a:srgbClr val="8D7D74"/>
                </a:solidFill>
                <a:latin typeface="Verdana" pitchFamily="34" charset="0"/>
              </a:rPr>
            </a:br>
            <a:endParaRPr lang="en-US" altLang="ja-JP" sz="1100" baseline="0" dirty="0">
              <a:solidFill>
                <a:srgbClr val="8D7D74"/>
              </a:solidFill>
              <a:latin typeface="Verdana" pitchFamily="34" charset="0"/>
            </a:endParaRPr>
          </a:p>
        </p:txBody>
      </p:sp>
      <p:graphicFrame>
        <p:nvGraphicFramePr>
          <p:cNvPr id="11" name="Tableau 10"/>
          <p:cNvGraphicFramePr>
            <a:graphicFrameLocks noGrp="1"/>
          </p:cNvGraphicFramePr>
          <p:nvPr/>
        </p:nvGraphicFramePr>
        <p:xfrm>
          <a:off x="1907704" y="3219027"/>
          <a:ext cx="6768749" cy="3095410"/>
        </p:xfrm>
        <a:graphic>
          <a:graphicData uri="http://schemas.openxmlformats.org/drawingml/2006/table">
            <a:tbl>
              <a:tblPr/>
              <a:tblGrid>
                <a:gridCol w="1470765"/>
                <a:gridCol w="712703"/>
                <a:gridCol w="197075"/>
                <a:gridCol w="385183"/>
                <a:gridCol w="809013"/>
                <a:gridCol w="3194010"/>
              </a:tblGrid>
              <a:tr h="165942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latin typeface="Arial"/>
                          <a:ea typeface="Times New Roman"/>
                          <a:cs typeface="Times New Roman"/>
                        </a:rPr>
                        <a:t>Document Name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 err="1" smtClean="0">
                          <a:latin typeface="+mn-lt"/>
                          <a:ea typeface="Times New Roman"/>
                          <a:cs typeface="Times New Roman"/>
                        </a:rPr>
                        <a:t>FOR_All</a:t>
                      </a:r>
                      <a:r>
                        <a:rPr lang="fr-FR" sz="1000" dirty="0" smtClean="0"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fr-FR" sz="1000" dirty="0" err="1" smtClean="0">
                          <a:latin typeface="+mn-lt"/>
                          <a:ea typeface="Times New Roman"/>
                          <a:cs typeface="Times New Roman"/>
                        </a:rPr>
                        <a:t>Brands_Website_ContentManagement_CMSComponent_en</a:t>
                      </a:r>
                      <a:endParaRPr lang="fr-FR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96939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Author Name: </a:t>
                      </a:r>
                      <a:r>
                        <a:rPr lang="en-US" sz="800" b="1" i="1" dirty="0">
                          <a:latin typeface="Arial"/>
                          <a:ea typeface="Times New Roman"/>
                          <a:cs typeface="Times New Roman"/>
                        </a:rPr>
                        <a:t>in charge of the redaction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i="1" dirty="0" smtClean="0">
                          <a:solidFill>
                            <a:srgbClr val="C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Nicolas CORDIER</a:t>
                      </a:r>
                      <a:endParaRPr lang="fr-FR" sz="800" i="1" dirty="0">
                        <a:solidFill>
                          <a:srgbClr val="C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48511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Creation Date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latin typeface="Arial"/>
                          <a:ea typeface="Times New Roman"/>
                          <a:cs typeface="Arial"/>
                        </a:rPr>
                        <a:t>12/03/2015</a:t>
                      </a:r>
                      <a:endParaRPr lang="en-US" sz="10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48511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b="1" dirty="0" err="1" smtClean="0">
                          <a:latin typeface="Arial"/>
                          <a:ea typeface="Times New Roman"/>
                          <a:cs typeface="Times New Roman"/>
                        </a:rPr>
                        <a:t>Process</a:t>
                      </a:r>
                      <a:r>
                        <a:rPr lang="fr-FR" sz="1000" b="1" dirty="0" smtClean="0">
                          <a:latin typeface="Arial"/>
                          <a:ea typeface="Times New Roman"/>
                          <a:cs typeface="Times New Roman"/>
                        </a:rPr>
                        <a:t> &amp; </a:t>
                      </a:r>
                      <a:r>
                        <a:rPr lang="fr-FR" sz="1000" b="1" dirty="0" err="1" smtClean="0">
                          <a:latin typeface="Arial"/>
                          <a:ea typeface="Times New Roman"/>
                          <a:cs typeface="Times New Roman"/>
                        </a:rPr>
                        <a:t>activities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smtClean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&lt;Brand Website Content </a:t>
                      </a:r>
                      <a:r>
                        <a:rPr lang="en-US" sz="800" i="1" baseline="0" smtClean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M</a:t>
                      </a:r>
                      <a:r>
                        <a:rPr lang="en-US" sz="800" i="1" smtClean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anagement</a:t>
                      </a:r>
                      <a:r>
                        <a:rPr lang="en-US" sz="800" i="1" baseline="0" smtClean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&gt;</a:t>
                      </a:r>
                      <a:endParaRPr lang="fr-FR" sz="800" i="1" dirty="0" smtClean="0">
                        <a:solidFill>
                          <a:srgbClr val="C0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13351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b="1" dirty="0" smtClean="0">
                          <a:latin typeface="Arial"/>
                          <a:ea typeface="Times New Roman"/>
                          <a:cs typeface="Times New Roman"/>
                        </a:rPr>
                        <a:t>Application </a:t>
                      </a:r>
                      <a:r>
                        <a:rPr lang="fr-FR" sz="1000" b="1" dirty="0" err="1" smtClean="0">
                          <a:latin typeface="Arial"/>
                          <a:ea typeface="Times New Roman"/>
                          <a:cs typeface="Times New Roman"/>
                        </a:rPr>
                        <a:t>landscape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dirty="0" smtClean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&lt;insert the application landscape </a:t>
                      </a:r>
                      <a:r>
                        <a:rPr lang="en-US" sz="800" i="1" baseline="0" dirty="0" smtClean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involved in this UTC document&gt;</a:t>
                      </a:r>
                      <a:endParaRPr lang="fr-FR" sz="800" i="1" dirty="0" smtClean="0">
                        <a:solidFill>
                          <a:srgbClr val="C0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13351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Business requirement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i="1" dirty="0">
                          <a:solidFill>
                            <a:srgbClr val="C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&lt;insert name of the generating event </a:t>
                      </a:r>
                      <a:r>
                        <a:rPr lang="en-US" sz="800" i="1" dirty="0" smtClean="0">
                          <a:solidFill>
                            <a:srgbClr val="C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 project</a:t>
                      </a:r>
                      <a:r>
                        <a:rPr lang="en-US" sz="800" i="1" dirty="0">
                          <a:solidFill>
                            <a:srgbClr val="C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…&gt;</a:t>
                      </a:r>
                      <a:endParaRPr lang="fr-FR" sz="800" i="1" dirty="0">
                        <a:solidFill>
                          <a:srgbClr val="C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04270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48511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Upper Level Reference documents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80528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i="1" dirty="0" err="1" smtClean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FOR_All-Brands_Website_ContentManagement_CMSPages_en</a:t>
                      </a:r>
                      <a:endParaRPr lang="fr-FR" sz="800" i="1" dirty="0">
                        <a:solidFill>
                          <a:srgbClr val="C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87204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Changes  and Validations : </a:t>
                      </a:r>
                      <a:r>
                        <a:rPr lang="en-US" sz="800" b="1" i="1" dirty="0">
                          <a:latin typeface="Arial"/>
                          <a:ea typeface="Times New Roman"/>
                          <a:cs typeface="Times New Roman"/>
                        </a:rPr>
                        <a:t>Only the </a:t>
                      </a:r>
                      <a:r>
                        <a:rPr lang="en-US" sz="800" b="1" i="1" dirty="0" smtClean="0">
                          <a:latin typeface="Arial"/>
                          <a:ea typeface="Times New Roman"/>
                          <a:cs typeface="Times New Roman"/>
                        </a:rPr>
                        <a:t>latest </a:t>
                      </a:r>
                      <a:r>
                        <a:rPr lang="en-US" sz="800" b="1" i="1" dirty="0">
                          <a:latin typeface="Arial"/>
                          <a:ea typeface="Times New Roman"/>
                          <a:cs typeface="Times New Roman"/>
                        </a:rPr>
                        <a:t>change must be drawn inside the document and be easily identifiable, previous changes are "validated", that is to say, included in the document.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200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Date</a:t>
                      </a:r>
                      <a:endParaRPr lang="fr-FR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i="1">
                          <a:latin typeface="Arial"/>
                          <a:ea typeface="Times New Roman"/>
                          <a:cs typeface="Times New Roman"/>
                        </a:rPr>
                        <a:t>Author</a:t>
                      </a:r>
                      <a:endParaRPr lang="fr-FR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Generating Event</a:t>
                      </a:r>
                      <a:endParaRPr lang="fr-FR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Change/Validation Description</a:t>
                      </a:r>
                      <a:endParaRPr lang="fr-FR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BEB9"/>
                    </a:solidFill>
                  </a:tcPr>
                </a:tc>
              </a:tr>
              <a:tr h="2379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i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12/03/2015</a:t>
                      </a:r>
                      <a:endParaRPr lang="en-US" sz="800" i="1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NCO</a:t>
                      </a:r>
                      <a:endParaRPr lang="fr-FR" sz="8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i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V1</a:t>
                      </a:r>
                      <a:endParaRPr lang="fr-FR" sz="800" i="1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800" i="1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Initial</a:t>
                      </a:r>
                      <a:r>
                        <a:rPr lang="fr-FR" sz="800" i="1" baseline="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document</a:t>
                      </a:r>
                      <a:endParaRPr lang="fr-FR" sz="800" i="1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3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02/07/2015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NCO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800" i="1" kern="120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V2</a:t>
                      </a:r>
                      <a:endParaRPr lang="fr-FR" sz="800" i="1" kern="12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1" kern="1200" noProof="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Update to include release 14.4, 15.2, 15.3 &amp; 15.4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fr-FR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800" dirty="0"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fr-FR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4159" y="2298838"/>
            <a:ext cx="7536233" cy="3785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ZoneTexte 31"/>
          <p:cNvSpPr txBox="1"/>
          <p:nvPr/>
        </p:nvSpPr>
        <p:spPr>
          <a:xfrm>
            <a:off x="2051720" y="1786870"/>
            <a:ext cx="64087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en-US" sz="1100" b="1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live edit perspective </a:t>
            </a:r>
            <a:r>
              <a:rPr lang="en-US" sz="110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offers a dynamic preview of the website. </a:t>
            </a:r>
          </a:p>
          <a:p>
            <a:pPr marL="342900" indent="-342900" algn="l"/>
            <a:r>
              <a:rPr lang="en-US" sz="110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Browse the website until reaching the page you want to modify.</a:t>
            </a:r>
            <a:endParaRPr lang="en-US" sz="1100" b="1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39" name="Ellipse 38"/>
          <p:cNvSpPr/>
          <p:nvPr/>
        </p:nvSpPr>
        <p:spPr bwMode="auto">
          <a:xfrm>
            <a:off x="1403648" y="2555716"/>
            <a:ext cx="360040" cy="216024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7398060" y="2296259"/>
            <a:ext cx="648072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8135888" y="2555716"/>
            <a:ext cx="1008112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en-US" sz="110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You can</a:t>
            </a:r>
          </a:p>
          <a:p>
            <a:pPr marL="342900" indent="-342900" algn="l"/>
            <a:r>
              <a:rPr lang="en-US" sz="110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easily switch</a:t>
            </a:r>
          </a:p>
          <a:p>
            <a:pPr marL="342900" indent="-342900" algn="l"/>
            <a:r>
              <a:rPr lang="en-US" sz="110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to WCMS</a:t>
            </a:r>
          </a:p>
          <a:p>
            <a:pPr marL="342900" indent="-342900" algn="l"/>
            <a:r>
              <a:rPr lang="en-US" sz="110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page view</a:t>
            </a:r>
          </a:p>
          <a:p>
            <a:pPr marL="342900" indent="-342900" algn="l"/>
            <a:r>
              <a:rPr lang="en-US" sz="110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perspective </a:t>
            </a:r>
          </a:p>
          <a:p>
            <a:pPr marL="342900" indent="-342900" algn="l"/>
            <a:r>
              <a:rPr lang="en-US" sz="110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by clicking</a:t>
            </a:r>
          </a:p>
          <a:p>
            <a:pPr marL="342900" indent="-342900" algn="l"/>
            <a:r>
              <a:rPr lang="en-US" sz="110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on ‘Go to</a:t>
            </a:r>
          </a:p>
          <a:p>
            <a:pPr marL="342900" indent="-342900" algn="l"/>
            <a:r>
              <a:rPr lang="en-US" sz="110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page edit’</a:t>
            </a:r>
          </a:p>
          <a:p>
            <a:pPr marL="342900" indent="-342900" algn="l"/>
            <a:r>
              <a:rPr lang="en-US" sz="110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button</a:t>
            </a:r>
            <a:endParaRPr lang="en-US" sz="1100" b="1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cxnSp>
        <p:nvCxnSpPr>
          <p:cNvPr id="12" name="Forme 25"/>
          <p:cNvCxnSpPr>
            <a:endCxn id="10" idx="2"/>
          </p:cNvCxnSpPr>
          <p:nvPr/>
        </p:nvCxnSpPr>
        <p:spPr bwMode="auto">
          <a:xfrm rot="10800000">
            <a:off x="7722096" y="2440276"/>
            <a:ext cx="522312" cy="259459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smtClean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20" name="Image 1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400" baseline="0" smtClean="0">
                <a:solidFill>
                  <a:srgbClr val="FFFFFF"/>
                </a:solidFill>
              </a:rPr>
              <a:t>Search </a:t>
            </a:r>
            <a:r>
              <a:rPr lang="en-US" sz="1400" baseline="0">
                <a:solidFill>
                  <a:srgbClr val="FFFFFF"/>
                </a:solidFill>
              </a:rPr>
              <a:t>for the page to modify : using Live edit</a:t>
            </a:r>
          </a:p>
        </p:txBody>
      </p:sp>
      <p:sp>
        <p:nvSpPr>
          <p:cNvPr id="17" name="Ellipse 16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en-US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5</a:t>
            </a:r>
            <a:endParaRPr lang="en-US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1556792"/>
            <a:ext cx="8831406" cy="460707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7092280" y="1628800"/>
            <a:ext cx="504056" cy="144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72000" y="2708920"/>
            <a:ext cx="8928000" cy="3672408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164288" y="1916832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2483768" y="643852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Recipe home page </a:t>
            </a:r>
            <a:endParaRPr lang="en-US" sz="900" baseline="0" dirty="0"/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Cookboards list CMS component</a:t>
            </a:r>
          </a:p>
        </p:txBody>
      </p:sp>
      <p:pic>
        <p:nvPicPr>
          <p:cNvPr id="13" name="Image 1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33243" y="1340768"/>
            <a:ext cx="2290885" cy="333091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Cookboards list CMS component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2771800" y="4653136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44" name="Ellipse 43"/>
          <p:cNvSpPr/>
          <p:nvPr/>
        </p:nvSpPr>
        <p:spPr>
          <a:xfrm>
            <a:off x="3212848" y="227687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7" name="Ellipse 46"/>
          <p:cNvSpPr/>
          <p:nvPr/>
        </p:nvSpPr>
        <p:spPr>
          <a:xfrm>
            <a:off x="3212848" y="2672936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3212848" y="292494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52" name="Ellipse 51"/>
          <p:cNvSpPr/>
          <p:nvPr/>
        </p:nvSpPr>
        <p:spPr>
          <a:xfrm>
            <a:off x="3212848" y="3176952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 bwMode="auto">
          <a:xfrm>
            <a:off x="35496" y="4896000"/>
            <a:ext cx="9036496" cy="1916832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35496" y="4878116"/>
            <a:ext cx="91085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ctr"/>
            <a:endParaRPr lang="en-US" sz="1200" b="1" baseline="0" dirty="0" smtClean="0">
              <a:solidFill>
                <a:srgbClr val="FF0000"/>
              </a:solidFill>
            </a:endParaRPr>
          </a:p>
          <a:p>
            <a:pPr algn="ctr"/>
            <a:r>
              <a:rPr lang="en-US" sz="1200" b="1" baseline="0" dirty="0" smtClean="0">
                <a:solidFill>
                  <a:srgbClr val="FF0000"/>
                </a:solidFill>
              </a:rPr>
              <a:t>Note : the creation of this component , is not applicable as it is meant to appear only once and will not be duplicated</a:t>
            </a:r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38" name="ZoneTexte 37"/>
          <p:cNvSpPr txBox="1"/>
          <p:nvPr/>
        </p:nvSpPr>
        <p:spPr>
          <a:xfrm>
            <a:off x="2771800" y="4653136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41" name="Ellipse 40"/>
          <p:cNvSpPr/>
          <p:nvPr/>
        </p:nvSpPr>
        <p:spPr>
          <a:xfrm>
            <a:off x="314340" y="5130116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683568" y="515561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not visible (no) in the front end.</a:t>
            </a:r>
          </a:p>
        </p:txBody>
      </p:sp>
      <p:sp>
        <p:nvSpPr>
          <p:cNvPr id="45" name="Ellipse 44"/>
          <p:cNvSpPr/>
          <p:nvPr/>
        </p:nvSpPr>
        <p:spPr>
          <a:xfrm>
            <a:off x="314340" y="5472116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2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46" name="ZoneTexte 45"/>
          <p:cNvSpPr txBox="1"/>
          <p:nvPr/>
        </p:nvSpPr>
        <p:spPr>
          <a:xfrm>
            <a:off x="683568" y="549761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Titre: localized (See globe icon) label displayed in the front end</a:t>
            </a:r>
          </a:p>
        </p:txBody>
      </p:sp>
      <p:sp>
        <p:nvSpPr>
          <p:cNvPr id="53" name="Ellipse 52"/>
          <p:cNvSpPr/>
          <p:nvPr/>
        </p:nvSpPr>
        <p:spPr>
          <a:xfrm>
            <a:off x="314340" y="5814116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3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6" name="ZoneTexte 55"/>
          <p:cNvSpPr txBox="1"/>
          <p:nvPr/>
        </p:nvSpPr>
        <p:spPr>
          <a:xfrm>
            <a:off x="683568" y="583961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Background : localized (See globe icon) background displayed in the front end</a:t>
            </a:r>
          </a:p>
        </p:txBody>
      </p:sp>
      <p:sp>
        <p:nvSpPr>
          <p:cNvPr id="60" name="Ellipse 59"/>
          <p:cNvSpPr/>
          <p:nvPr/>
        </p:nvSpPr>
        <p:spPr>
          <a:xfrm>
            <a:off x="314340" y="6156116"/>
            <a:ext cx="297220" cy="29722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4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61" name="ZoneTexte 60"/>
          <p:cNvSpPr txBox="1"/>
          <p:nvPr/>
        </p:nvSpPr>
        <p:spPr>
          <a:xfrm>
            <a:off x="683568" y="6181616"/>
            <a:ext cx="84604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Cook boards : list selection to define the Cookboard(s) to display in the front end, created via :</a:t>
            </a:r>
          </a:p>
        </p:txBody>
      </p:sp>
      <p:sp>
        <p:nvSpPr>
          <p:cNvPr id="66" name="Rectangl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263952" y="6111296"/>
            <a:ext cx="2556000" cy="28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b="1" baseline="0" dirty="0" smtClean="0">
                <a:solidFill>
                  <a:srgbClr val="FFFFFF"/>
                </a:solidFill>
              </a:rPr>
              <a:t>Cookboards CMS component</a:t>
            </a:r>
          </a:p>
        </p:txBody>
      </p:sp>
      <p:sp>
        <p:nvSpPr>
          <p:cNvPr id="67" name="Ellipse 66"/>
          <p:cNvSpPr/>
          <p:nvPr/>
        </p:nvSpPr>
        <p:spPr>
          <a:xfrm>
            <a:off x="6084168" y="6093296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144000" rIns="0" bIns="0" anchor="ctr" anchorCtr="1"/>
          <a:lstStyle/>
          <a:p>
            <a:r>
              <a:rPr lang="fr-FR" b="1" dirty="0" smtClean="0">
                <a:solidFill>
                  <a:schemeClr val="bg1"/>
                </a:solidFill>
              </a:rPr>
              <a:t>16</a:t>
            </a:r>
            <a:endParaRPr lang="fr-FR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849" y="2564904"/>
            <a:ext cx="2520280" cy="366445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7336" y="1849388"/>
            <a:ext cx="5638800" cy="5715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107504" y="4005064"/>
            <a:ext cx="2520280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Modify the </a:t>
            </a:r>
            <a:r>
              <a:rPr lang="en-US" sz="1050" b="1" baseline="0" dirty="0" smtClean="0">
                <a:solidFill>
                  <a:schemeClr val="tx1"/>
                </a:solidFill>
              </a:rPr>
              <a:t> BACKGROUND IMAGE </a:t>
            </a:r>
            <a:r>
              <a:rPr lang="en-US" sz="1050" baseline="0" dirty="0" smtClean="0">
                <a:solidFill>
                  <a:schemeClr val="tx1"/>
                </a:solidFill>
              </a:rPr>
              <a:t>by :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selecting an existing image (type ahead feature or “…”)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adding a new image (“…”)</a:t>
            </a:r>
          </a:p>
          <a:p>
            <a:pPr algn="ctr"/>
            <a:endParaRPr lang="en-US" sz="1050" b="1" baseline="0" dirty="0" smtClean="0">
              <a:solidFill>
                <a:srgbClr val="C00000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rgbClr val="C00000"/>
                </a:solidFill>
              </a:rPr>
              <a:t>Note : </a:t>
            </a:r>
          </a:p>
          <a:p>
            <a:pPr algn="ctr"/>
            <a:r>
              <a:rPr lang="en-US" sz="1050" b="1" baseline="0" dirty="0" smtClean="0">
                <a:solidFill>
                  <a:srgbClr val="C00000"/>
                </a:solidFill>
              </a:rPr>
              <a:t>-</a:t>
            </a:r>
            <a:r>
              <a:rPr lang="en-US" sz="1050" baseline="0" dirty="0" smtClean="0">
                <a:solidFill>
                  <a:srgbClr val="C00000"/>
                </a:solidFill>
              </a:rPr>
              <a:t>must be of the </a:t>
            </a:r>
            <a:r>
              <a:rPr lang="en-US" sz="1050" u="sng" baseline="0" dirty="0" smtClean="0">
                <a:solidFill>
                  <a:srgbClr val="C00000"/>
                </a:solidFill>
              </a:rPr>
              <a:t>same catalog version</a:t>
            </a:r>
            <a:r>
              <a:rPr lang="en-US" sz="1050" baseline="0" dirty="0" smtClean="0">
                <a:solidFill>
                  <a:srgbClr val="C00000"/>
                </a:solidFill>
              </a:rPr>
              <a:t> of the currently updated page</a:t>
            </a:r>
          </a:p>
          <a:p>
            <a:pPr algn="ctr"/>
            <a:r>
              <a:rPr lang="en-US" sz="1050" baseline="0" dirty="0" smtClean="0">
                <a:solidFill>
                  <a:srgbClr val="C00000"/>
                </a:solidFill>
              </a:rPr>
              <a:t>- If you uploaded a new image you need to synchronize the catalog (Stage to Online) 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2402572" y="56520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55" name="Connecteur en angle 54"/>
          <p:cNvCxnSpPr>
            <a:stCxn id="53" idx="3"/>
            <a:endCxn id="30" idx="1"/>
          </p:cNvCxnSpPr>
          <p:nvPr/>
        </p:nvCxnSpPr>
        <p:spPr bwMode="auto">
          <a:xfrm flipV="1">
            <a:off x="2627784" y="4397132"/>
            <a:ext cx="576065" cy="5080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5" name="Rectangle 64"/>
          <p:cNvSpPr/>
          <p:nvPr/>
        </p:nvSpPr>
        <p:spPr bwMode="auto">
          <a:xfrm>
            <a:off x="6516216" y="2204864"/>
            <a:ext cx="244827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Modify the </a:t>
            </a:r>
            <a:r>
              <a:rPr lang="en-US" sz="1050" b="1" baseline="0" dirty="0" smtClean="0">
                <a:solidFill>
                  <a:schemeClr val="tx1"/>
                </a:solidFill>
              </a:rPr>
              <a:t>TITRE </a:t>
            </a:r>
            <a:r>
              <a:rPr lang="en-US" sz="1050" baseline="0" dirty="0" smtClean="0">
                <a:solidFill>
                  <a:schemeClr val="tx1"/>
                </a:solidFill>
              </a:rPr>
              <a:t>by :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-selecting the desired language (globe icon)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Editing the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titre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66" name="Ellipse 65"/>
          <p:cNvSpPr/>
          <p:nvPr/>
        </p:nvSpPr>
        <p:spPr>
          <a:xfrm>
            <a:off x="8702764" y="198884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73" name="Connecteur en angle 72"/>
          <p:cNvCxnSpPr>
            <a:stCxn id="65" idx="2"/>
          </p:cNvCxnSpPr>
          <p:nvPr/>
        </p:nvCxnSpPr>
        <p:spPr bwMode="auto">
          <a:xfrm rot="5400000">
            <a:off x="6300192" y="2708920"/>
            <a:ext cx="936104" cy="194421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200" baseline="0" dirty="0" smtClean="0">
                <a:solidFill>
                  <a:srgbClr val="FFFFFF"/>
                </a:solidFill>
              </a:rPr>
              <a:t> </a:t>
            </a:r>
            <a:r>
              <a:rPr lang="en-US" sz="1100" baseline="0" dirty="0">
                <a:solidFill>
                  <a:srgbClr val="FFFFFF"/>
                </a:solidFill>
              </a:rPr>
              <a:t>3</a:t>
            </a:r>
            <a:r>
              <a:rPr lang="en-US" sz="1100" baseline="0" dirty="0" smtClean="0">
                <a:solidFill>
                  <a:srgbClr val="FFFFFF"/>
                </a:solidFill>
              </a:rPr>
              <a:t>.1 Modify the component using WCMS page view perspective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395536" y="263691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46" name="Ellipse 45"/>
          <p:cNvSpPr/>
          <p:nvPr/>
        </p:nvSpPr>
        <p:spPr>
          <a:xfrm>
            <a:off x="170324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7" name="Connecteur en angle 46"/>
          <p:cNvCxnSpPr>
            <a:stCxn id="44" idx="3"/>
          </p:cNvCxnSpPr>
          <p:nvPr/>
        </p:nvCxnSpPr>
        <p:spPr bwMode="auto">
          <a:xfrm flipV="1">
            <a:off x="2016224" y="2348880"/>
            <a:ext cx="323528" cy="64807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7" name="Rectangle 86"/>
          <p:cNvSpPr/>
          <p:nvPr/>
        </p:nvSpPr>
        <p:spPr bwMode="auto">
          <a:xfrm>
            <a:off x="6012160" y="4437112"/>
            <a:ext cx="3060024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Define the list of </a:t>
            </a:r>
            <a:r>
              <a:rPr lang="en-US" sz="1050" b="1" cap="all" baseline="0" dirty="0" smtClean="0">
                <a:solidFill>
                  <a:schemeClr val="tx1"/>
                </a:solidFill>
              </a:rPr>
              <a:t>COOKBOARDS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to be displayed by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modifying an existing one using the pencil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selecting an existing one using the search functionality (type ahead feature or “…”)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or creating a new one (“…”)</a:t>
            </a:r>
          </a:p>
          <a:p>
            <a:pPr algn="ctr">
              <a:buFontTx/>
              <a:buChar char="-"/>
            </a:pPr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The component attributes (modify or create) are defined in :</a:t>
            </a:r>
          </a:p>
        </p:txBody>
      </p:sp>
      <p:sp>
        <p:nvSpPr>
          <p:cNvPr id="97" name="Ellipse 96"/>
          <p:cNvSpPr/>
          <p:nvPr/>
        </p:nvSpPr>
        <p:spPr>
          <a:xfrm>
            <a:off x="5796136" y="422108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98" name="Connecteur en angle 97"/>
          <p:cNvCxnSpPr>
            <a:stCxn id="87" idx="2"/>
            <a:endCxn id="30" idx="2"/>
          </p:cNvCxnSpPr>
          <p:nvPr/>
        </p:nvCxnSpPr>
        <p:spPr bwMode="auto">
          <a:xfrm rot="5400000" flipH="1">
            <a:off x="5819085" y="4874265"/>
            <a:ext cx="367992" cy="3078183"/>
          </a:xfrm>
          <a:prstGeom prst="bentConnector3">
            <a:avLst>
              <a:gd name="adj1" fmla="val -34512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Ellipse 2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Cookboards list CMS component</a:t>
            </a:r>
          </a:p>
        </p:txBody>
      </p:sp>
      <p:pic>
        <p:nvPicPr>
          <p:cNvPr id="22" name="Image 2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grpSp>
        <p:nvGrpSpPr>
          <p:cNvPr id="56" name="Groupe 55"/>
          <p:cNvGrpSpPr/>
          <p:nvPr/>
        </p:nvGrpSpPr>
        <p:grpSpPr>
          <a:xfrm>
            <a:off x="6228704" y="6237312"/>
            <a:ext cx="2735784" cy="324000"/>
            <a:chOff x="6300216" y="5085184"/>
            <a:chExt cx="2735784" cy="324000"/>
          </a:xfrm>
        </p:grpSpPr>
        <p:sp>
          <p:nvSpPr>
            <p:cNvPr id="57" name="Rectangle 7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480000" y="5103184"/>
              <a:ext cx="2556000" cy="288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1200" bIns="60960" numCol="1" spcCol="1270" anchor="ctr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 sz="1200" b="1" baseline="0" dirty="0" smtClean="0">
                  <a:solidFill>
                    <a:srgbClr val="FFFFFF"/>
                  </a:solidFill>
                </a:rPr>
                <a:t>Cookboards CMS component</a:t>
              </a:r>
            </a:p>
          </p:txBody>
        </p:sp>
        <p:sp>
          <p:nvSpPr>
            <p:cNvPr id="58" name="Ellipse 57"/>
            <p:cNvSpPr/>
            <p:nvPr/>
          </p:nvSpPr>
          <p:spPr>
            <a:xfrm>
              <a:off x="6300216" y="5085184"/>
              <a:ext cx="324000" cy="324000"/>
            </a:xfrm>
            <a:prstGeom prst="ellipse">
              <a:avLst/>
            </a:prstGeom>
            <a:solidFill>
              <a:srgbClr val="00B050"/>
            </a:solidFill>
            <a:ln w="19050">
              <a:solidFill>
                <a:srgbClr val="92D050"/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144000" rIns="0" bIns="0" anchor="ctr" anchorCtr="1"/>
            <a:lstStyle/>
            <a:p>
              <a:r>
                <a:rPr lang="fr-FR" b="1" dirty="0" smtClean="0">
                  <a:solidFill>
                    <a:schemeClr val="bg1"/>
                  </a:solidFill>
                </a:rPr>
                <a:t>16</a:t>
              </a:r>
              <a:endParaRPr lang="fr-FR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848" y="2564904"/>
            <a:ext cx="2921945" cy="424847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7336" y="1849388"/>
            <a:ext cx="5638800" cy="5715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6" name="Ellipse 1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6074980" y="4653136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display = “yes”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9" name="Forme 28"/>
          <p:cNvCxnSpPr>
            <a:stCxn id="28" idx="0"/>
          </p:cNvCxnSpPr>
          <p:nvPr/>
        </p:nvCxnSpPr>
        <p:spPr bwMode="auto">
          <a:xfrm rot="16200000" flipV="1">
            <a:off x="6169584" y="3487600"/>
            <a:ext cx="864096" cy="146697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Ellipse 29"/>
          <p:cNvSpPr/>
          <p:nvPr/>
        </p:nvSpPr>
        <p:spPr>
          <a:xfrm>
            <a:off x="8379236" y="52200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</a:rPr>
              <a:t> 3.3 HIDE the component using WCMS page view perspective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395536" y="263691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32" name="Ellipse 31"/>
          <p:cNvSpPr/>
          <p:nvPr/>
        </p:nvSpPr>
        <p:spPr>
          <a:xfrm>
            <a:off x="170324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3" name="Connecteur en angle 46"/>
          <p:cNvCxnSpPr/>
          <p:nvPr/>
        </p:nvCxnSpPr>
        <p:spPr bwMode="auto">
          <a:xfrm flipV="1">
            <a:off x="2016224" y="2339692"/>
            <a:ext cx="107504" cy="6572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Ellipse 1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Cookboards list CMS component</a:t>
            </a:r>
          </a:p>
        </p:txBody>
      </p:sp>
      <p:pic>
        <p:nvPicPr>
          <p:cNvPr id="23" name="Image 2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504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07704" y="1844824"/>
            <a:ext cx="6120680" cy="403244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 - In home page if define as Cookboard of the moment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</a:rPr>
              <a:t>Cookboards CMS component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 bwMode="auto">
          <a:xfrm>
            <a:off x="5580112" y="3284984"/>
            <a:ext cx="1584176" cy="288032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2411760" y="6309320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Home page</a:t>
            </a:r>
            <a:endParaRPr lang="en-US" sz="900" baseline="0" dirty="0"/>
          </a:p>
        </p:txBody>
      </p:sp>
      <p:sp>
        <p:nvSpPr>
          <p:cNvPr id="22" name="Rectangle 21"/>
          <p:cNvSpPr/>
          <p:nvPr/>
        </p:nvSpPr>
        <p:spPr bwMode="auto">
          <a:xfrm>
            <a:off x="5580112" y="3861048"/>
            <a:ext cx="1584176" cy="288032"/>
          </a:xfrm>
          <a:prstGeom prst="rect">
            <a:avLst/>
          </a:prstGeom>
          <a:noFill/>
          <a:ln w="254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smtClean="0">
              <a:ea typeface="ＭＳ Ｐゴシック" pitchFamily="34" charset="-128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5580112" y="4221088"/>
            <a:ext cx="1584176" cy="504056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1835696" y="2348880"/>
            <a:ext cx="6120680" cy="3672408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 smtClean="0">
              <a:ea typeface="ＭＳ Ｐゴシック" pitchFamily="34" charset="-128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1907704" y="2924944"/>
            <a:ext cx="3024336" cy="2952328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 smtClean="0">
              <a:ea typeface="ＭＳ Ｐゴシック" pitchFamily="34" charset="-128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5004048" y="2924944"/>
            <a:ext cx="2736304" cy="2952328"/>
          </a:xfrm>
          <a:prstGeom prst="rect">
            <a:avLst/>
          </a:prstGeom>
          <a:noFill/>
          <a:ln w="254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 smtClean="0">
              <a:ea typeface="ＭＳ Ｐゴシック" pitchFamily="34" charset="-128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6228184" y="3573016"/>
            <a:ext cx="288032" cy="288032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5868144" y="4725144"/>
            <a:ext cx="1008112" cy="288032"/>
          </a:xfrm>
          <a:prstGeom prst="rect">
            <a:avLst/>
          </a:prstGeom>
          <a:noFill/>
          <a:ln w="25400" cap="flat" cmpd="sng" algn="ctr">
            <a:solidFill>
              <a:srgbClr val="B00E0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323528" y="2420888"/>
            <a:ext cx="1306348" cy="360040"/>
          </a:xfrm>
          <a:prstGeom prst="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Background</a:t>
            </a:r>
          </a:p>
        </p:txBody>
      </p:sp>
      <p:cxnSp>
        <p:nvCxnSpPr>
          <p:cNvPr id="38" name="Connecteur en angle 46"/>
          <p:cNvCxnSpPr>
            <a:stCxn id="36" idx="2"/>
            <a:endCxn id="27" idx="1"/>
          </p:cNvCxnSpPr>
          <p:nvPr/>
        </p:nvCxnSpPr>
        <p:spPr bwMode="auto">
          <a:xfrm rot="16200000" flipH="1">
            <a:off x="704121" y="3053509"/>
            <a:ext cx="1404156" cy="858994"/>
          </a:xfrm>
          <a:prstGeom prst="bentConnector2">
            <a:avLst/>
          </a:prstGeom>
          <a:solidFill>
            <a:schemeClr val="bg1"/>
          </a:solidFill>
          <a:ln>
            <a:solidFill>
              <a:srgbClr val="FFFF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3" name="Rectangle 42"/>
          <p:cNvSpPr/>
          <p:nvPr/>
        </p:nvSpPr>
        <p:spPr bwMode="auto">
          <a:xfrm>
            <a:off x="323528" y="4365104"/>
            <a:ext cx="1306348" cy="36004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Gallery</a:t>
            </a:r>
          </a:p>
        </p:txBody>
      </p:sp>
      <p:cxnSp>
        <p:nvCxnSpPr>
          <p:cNvPr id="44" name="Connecteur en angle 46"/>
          <p:cNvCxnSpPr>
            <a:stCxn id="43" idx="2"/>
            <a:endCxn id="28" idx="1"/>
          </p:cNvCxnSpPr>
          <p:nvPr/>
        </p:nvCxnSpPr>
        <p:spPr bwMode="auto">
          <a:xfrm rot="5400000" flipH="1" flipV="1">
            <a:off x="1280185" y="4097625"/>
            <a:ext cx="324036" cy="931002"/>
          </a:xfrm>
          <a:prstGeom prst="bentConnector4">
            <a:avLst>
              <a:gd name="adj1" fmla="val -70548"/>
              <a:gd name="adj2" fmla="val 85079"/>
            </a:avLst>
          </a:prstGeom>
          <a:solidFill>
            <a:schemeClr val="bg1"/>
          </a:solidFill>
          <a:ln>
            <a:solidFill>
              <a:srgbClr val="00B0F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6" name="Rectangle 45"/>
          <p:cNvSpPr/>
          <p:nvPr/>
        </p:nvSpPr>
        <p:spPr bwMode="auto">
          <a:xfrm>
            <a:off x="179512" y="5517232"/>
            <a:ext cx="1306348" cy="36004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Colour</a:t>
            </a:r>
          </a:p>
        </p:txBody>
      </p:sp>
      <p:cxnSp>
        <p:nvCxnSpPr>
          <p:cNvPr id="47" name="Connecteur en angle 46"/>
          <p:cNvCxnSpPr>
            <a:stCxn id="46" idx="2"/>
            <a:endCxn id="30" idx="2"/>
          </p:cNvCxnSpPr>
          <p:nvPr/>
        </p:nvCxnSpPr>
        <p:spPr bwMode="auto">
          <a:xfrm rot="16200000" flipH="1">
            <a:off x="3602443" y="3107515"/>
            <a:ext cx="12700" cy="5539514"/>
          </a:xfrm>
          <a:prstGeom prst="bentConnector3">
            <a:avLst>
              <a:gd name="adj1" fmla="val 1800000"/>
            </a:avLst>
          </a:prstGeom>
          <a:solidFill>
            <a:schemeClr val="bg1"/>
          </a:solidFill>
          <a:ln>
            <a:solidFill>
              <a:srgbClr val="7030A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1" name="Rectangle 50"/>
          <p:cNvSpPr/>
          <p:nvPr/>
        </p:nvSpPr>
        <p:spPr bwMode="auto">
          <a:xfrm>
            <a:off x="3635896" y="1412776"/>
            <a:ext cx="1306348" cy="360040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Cookboardname</a:t>
            </a:r>
          </a:p>
        </p:txBody>
      </p:sp>
      <p:cxnSp>
        <p:nvCxnSpPr>
          <p:cNvPr id="52" name="Connecteur en angle 46"/>
          <p:cNvCxnSpPr>
            <a:stCxn id="51" idx="3"/>
            <a:endCxn id="13" idx="0"/>
          </p:cNvCxnSpPr>
          <p:nvPr/>
        </p:nvCxnSpPr>
        <p:spPr bwMode="auto">
          <a:xfrm>
            <a:off x="4942244" y="1592796"/>
            <a:ext cx="1429956" cy="1692188"/>
          </a:xfrm>
          <a:prstGeom prst="bentConnector2">
            <a:avLst/>
          </a:prstGeom>
          <a:solidFill>
            <a:schemeClr val="bg1"/>
          </a:solidFill>
          <a:ln>
            <a:solidFill>
              <a:srgbClr val="FFC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Rectangle 54"/>
          <p:cNvSpPr/>
          <p:nvPr/>
        </p:nvSpPr>
        <p:spPr bwMode="auto">
          <a:xfrm>
            <a:off x="6479704" y="1448780"/>
            <a:ext cx="1306348" cy="36004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Icon</a:t>
            </a:r>
          </a:p>
        </p:txBody>
      </p:sp>
      <p:cxnSp>
        <p:nvCxnSpPr>
          <p:cNvPr id="56" name="Connecteur en angle 46"/>
          <p:cNvCxnSpPr>
            <a:stCxn id="55" idx="3"/>
            <a:endCxn id="34" idx="3"/>
          </p:cNvCxnSpPr>
          <p:nvPr/>
        </p:nvCxnSpPr>
        <p:spPr bwMode="auto">
          <a:xfrm flipH="1">
            <a:off x="6516216" y="1628800"/>
            <a:ext cx="1269836" cy="2088232"/>
          </a:xfrm>
          <a:prstGeom prst="bentConnector3">
            <a:avLst>
              <a:gd name="adj1" fmla="val -18002"/>
            </a:avLst>
          </a:prstGeom>
          <a:solidFill>
            <a:schemeClr val="bg1"/>
          </a:solidFill>
          <a:ln>
            <a:solidFill>
              <a:srgbClr val="92D05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9" name="Rectangle 58"/>
          <p:cNvSpPr/>
          <p:nvPr/>
        </p:nvSpPr>
        <p:spPr bwMode="auto">
          <a:xfrm>
            <a:off x="8100392" y="2348880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Title</a:t>
            </a:r>
          </a:p>
        </p:txBody>
      </p:sp>
      <p:cxnSp>
        <p:nvCxnSpPr>
          <p:cNvPr id="60" name="Connecteur en angle 46"/>
          <p:cNvCxnSpPr>
            <a:stCxn id="59" idx="2"/>
            <a:endCxn id="22" idx="3"/>
          </p:cNvCxnSpPr>
          <p:nvPr/>
        </p:nvCxnSpPr>
        <p:spPr bwMode="auto">
          <a:xfrm rot="5400000">
            <a:off x="7254298" y="2690918"/>
            <a:ext cx="1224136" cy="140415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Rectangle 62"/>
          <p:cNvSpPr/>
          <p:nvPr/>
        </p:nvSpPr>
        <p:spPr bwMode="auto">
          <a:xfrm>
            <a:off x="8028384" y="4365104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Description</a:t>
            </a:r>
          </a:p>
        </p:txBody>
      </p:sp>
      <p:cxnSp>
        <p:nvCxnSpPr>
          <p:cNvPr id="65" name="Connecteur en angle 46"/>
          <p:cNvCxnSpPr>
            <a:stCxn id="63" idx="1"/>
            <a:endCxn id="24" idx="3"/>
          </p:cNvCxnSpPr>
          <p:nvPr/>
        </p:nvCxnSpPr>
        <p:spPr bwMode="auto">
          <a:xfrm rot="10800000">
            <a:off x="7164288" y="4473116"/>
            <a:ext cx="864096" cy="10801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rgbClr val="00B0F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Rectangle 67"/>
          <p:cNvSpPr/>
          <p:nvPr/>
        </p:nvSpPr>
        <p:spPr bwMode="auto">
          <a:xfrm>
            <a:off x="8028384" y="5589240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rgbClr val="B00E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Link</a:t>
            </a:r>
          </a:p>
        </p:txBody>
      </p:sp>
      <p:cxnSp>
        <p:nvCxnSpPr>
          <p:cNvPr id="69" name="Connecteur en angle 46"/>
          <p:cNvCxnSpPr>
            <a:stCxn id="68" idx="1"/>
            <a:endCxn id="35" idx="3"/>
          </p:cNvCxnSpPr>
          <p:nvPr/>
        </p:nvCxnSpPr>
        <p:spPr bwMode="auto">
          <a:xfrm rot="10800000">
            <a:off x="6876256" y="4869160"/>
            <a:ext cx="1152128" cy="9361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rgbClr val="B00E0E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5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1720" y="2216660"/>
            <a:ext cx="5744319" cy="363478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 - In recipe home page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</a:rPr>
              <a:t>Cookboards CMS component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2411760" y="6309320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Recipe Home page</a:t>
            </a:r>
            <a:endParaRPr lang="en-US" sz="900" baseline="0" dirty="0"/>
          </a:p>
        </p:txBody>
      </p:sp>
      <p:sp>
        <p:nvSpPr>
          <p:cNvPr id="27" name="Rectangle 26"/>
          <p:cNvSpPr/>
          <p:nvPr/>
        </p:nvSpPr>
        <p:spPr bwMode="auto">
          <a:xfrm>
            <a:off x="1835696" y="2348880"/>
            <a:ext cx="6120680" cy="3672408"/>
          </a:xfrm>
          <a:prstGeom prst="rect">
            <a:avLst/>
          </a:prstGeom>
          <a:noFill/>
          <a:ln w="3175">
            <a:solidFill>
              <a:schemeClr val="bg2">
                <a:lumMod val="60000"/>
                <a:lumOff val="4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 smtClean="0">
              <a:ea typeface="ＭＳ Ｐゴシック" pitchFamily="34" charset="-128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2267744" y="3140968"/>
            <a:ext cx="1368152" cy="1296144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 smtClean="0">
              <a:ea typeface="ＭＳ Ｐゴシック" pitchFamily="34" charset="-128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4932040" y="3140968"/>
            <a:ext cx="2664296" cy="2664296"/>
          </a:xfrm>
          <a:prstGeom prst="rect">
            <a:avLst/>
          </a:prstGeom>
          <a:noFill/>
          <a:ln w="25400" cap="flat" cmpd="sng" algn="ctr">
            <a:solidFill>
              <a:srgbClr val="B00E0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 smtClean="0">
              <a:ea typeface="ＭＳ Ｐゴシック" pitchFamily="34" charset="-128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323528" y="2420888"/>
            <a:ext cx="1306348" cy="360040"/>
          </a:xfrm>
          <a:prstGeom prst="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Background</a:t>
            </a:r>
          </a:p>
        </p:txBody>
      </p:sp>
      <p:cxnSp>
        <p:nvCxnSpPr>
          <p:cNvPr id="38" name="Connecteur en angle 46"/>
          <p:cNvCxnSpPr>
            <a:stCxn id="36" idx="2"/>
            <a:endCxn id="62" idx="1"/>
          </p:cNvCxnSpPr>
          <p:nvPr/>
        </p:nvCxnSpPr>
        <p:spPr bwMode="auto">
          <a:xfrm rot="16200000" flipH="1">
            <a:off x="794131" y="2963499"/>
            <a:ext cx="1440160" cy="1075018"/>
          </a:xfrm>
          <a:prstGeom prst="bentConnector2">
            <a:avLst/>
          </a:prstGeom>
          <a:solidFill>
            <a:schemeClr val="bg1"/>
          </a:solidFill>
          <a:ln>
            <a:solidFill>
              <a:srgbClr val="FFFF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3" name="Rectangle 42"/>
          <p:cNvSpPr/>
          <p:nvPr/>
        </p:nvSpPr>
        <p:spPr bwMode="auto">
          <a:xfrm>
            <a:off x="323528" y="4365104"/>
            <a:ext cx="1306348" cy="36004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Thumbnail</a:t>
            </a:r>
          </a:p>
        </p:txBody>
      </p:sp>
      <p:cxnSp>
        <p:nvCxnSpPr>
          <p:cNvPr id="44" name="Connecteur en angle 46"/>
          <p:cNvCxnSpPr>
            <a:stCxn id="43" idx="2"/>
            <a:endCxn id="28" idx="1"/>
          </p:cNvCxnSpPr>
          <p:nvPr/>
        </p:nvCxnSpPr>
        <p:spPr bwMode="auto">
          <a:xfrm rot="5400000" flipH="1" flipV="1">
            <a:off x="1154171" y="3611571"/>
            <a:ext cx="936104" cy="1291042"/>
          </a:xfrm>
          <a:prstGeom prst="bentConnector4">
            <a:avLst>
              <a:gd name="adj1" fmla="val -24420"/>
              <a:gd name="adj2" fmla="val 75296"/>
            </a:avLst>
          </a:prstGeom>
          <a:solidFill>
            <a:schemeClr val="bg1"/>
          </a:solidFill>
          <a:ln>
            <a:solidFill>
              <a:srgbClr val="00B0F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Rectangle 41"/>
          <p:cNvSpPr/>
          <p:nvPr/>
        </p:nvSpPr>
        <p:spPr bwMode="auto">
          <a:xfrm>
            <a:off x="2267744" y="4437112"/>
            <a:ext cx="1368152" cy="1368152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 smtClean="0">
              <a:ea typeface="ＭＳ Ｐゴシック" pitchFamily="34" charset="-128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3635896" y="3140968"/>
            <a:ext cx="1296144" cy="1296144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 smtClean="0">
              <a:ea typeface="ＭＳ Ｐゴシック" pitchFamily="34" charset="-128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3635896" y="4437112"/>
            <a:ext cx="1296144" cy="1368152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 smtClean="0">
              <a:ea typeface="ＭＳ Ｐゴシック" pitchFamily="34" charset="-128"/>
            </a:endParaRPr>
          </a:p>
        </p:txBody>
      </p:sp>
      <p:cxnSp>
        <p:nvCxnSpPr>
          <p:cNvPr id="49" name="Connecteur en angle 46"/>
          <p:cNvCxnSpPr>
            <a:stCxn id="43" idx="2"/>
            <a:endCxn id="42" idx="1"/>
          </p:cNvCxnSpPr>
          <p:nvPr/>
        </p:nvCxnSpPr>
        <p:spPr bwMode="auto">
          <a:xfrm rot="16200000" flipH="1">
            <a:off x="1424201" y="4277645"/>
            <a:ext cx="396044" cy="1291042"/>
          </a:xfrm>
          <a:prstGeom prst="bentConnector2">
            <a:avLst/>
          </a:prstGeom>
          <a:solidFill>
            <a:schemeClr val="bg1"/>
          </a:solidFill>
          <a:ln>
            <a:solidFill>
              <a:srgbClr val="00B0F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2" name="Rectangle 61"/>
          <p:cNvSpPr/>
          <p:nvPr/>
        </p:nvSpPr>
        <p:spPr bwMode="auto">
          <a:xfrm>
            <a:off x="2051720" y="2564904"/>
            <a:ext cx="5760640" cy="3312368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 smtClean="0">
              <a:ea typeface="ＭＳ Ｐゴシック" pitchFamily="34" charset="-128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8028384" y="4941168"/>
            <a:ext cx="936104" cy="1080120"/>
          </a:xfrm>
          <a:prstGeom prst="rect">
            <a:avLst/>
          </a:prstGeom>
          <a:solidFill>
            <a:schemeClr val="bg1"/>
          </a:solidFill>
          <a:ln>
            <a:solidFill>
              <a:srgbClr val="B00E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Name banner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+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Main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+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Link</a:t>
            </a:r>
          </a:p>
        </p:txBody>
      </p:sp>
      <p:cxnSp>
        <p:nvCxnSpPr>
          <p:cNvPr id="69" name="Connecteur en angle 46"/>
          <p:cNvCxnSpPr>
            <a:stCxn id="68" idx="1"/>
            <a:endCxn id="30" idx="3"/>
          </p:cNvCxnSpPr>
          <p:nvPr/>
        </p:nvCxnSpPr>
        <p:spPr bwMode="auto">
          <a:xfrm rot="10800000">
            <a:off x="7596336" y="4473116"/>
            <a:ext cx="432048" cy="100811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rgbClr val="B00E0E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7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4221088"/>
            <a:ext cx="3110905" cy="201622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3347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560" y="1412776"/>
            <a:ext cx="3122583" cy="272455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Ellipse 55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6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</a:rPr>
              <a:t>Cookboards CMS component</a:t>
            </a:r>
          </a:p>
        </p:txBody>
      </p:sp>
      <p:pic>
        <p:nvPicPr>
          <p:cNvPr id="46" name="Image 4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53" name="Rectangle 52"/>
          <p:cNvSpPr/>
          <p:nvPr/>
        </p:nvSpPr>
        <p:spPr bwMode="auto">
          <a:xfrm>
            <a:off x="3995936" y="1268760"/>
            <a:ext cx="5076056" cy="5472064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6" name="ZoneTexte 65"/>
          <p:cNvSpPr txBox="1"/>
          <p:nvPr/>
        </p:nvSpPr>
        <p:spPr>
          <a:xfrm>
            <a:off x="3995936" y="1295182"/>
            <a:ext cx="5148064" cy="5886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component has the following attributes :</a:t>
            </a:r>
            <a:endParaRPr lang="en-US" sz="1100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/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Name : Name of the component used in</a:t>
            </a:r>
            <a:r>
              <a:rPr lang="en-US" sz="1100" baseline="0" dirty="0" smtClean="0"/>
              <a:t> the list of </a:t>
            </a:r>
            <a:r>
              <a:rPr lang="en-US" sz="1100" b="1" cap="all" baseline="0" dirty="0" smtClean="0"/>
              <a:t>COOKBOARDS </a:t>
            </a: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(See 15 - Cookboards list CMS component)</a:t>
            </a:r>
          </a:p>
          <a:p>
            <a:pPr algn="l"/>
            <a:endParaRPr lang="en-US" sz="1100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If the component is </a:t>
            </a:r>
            <a:r>
              <a:rPr lang="en-US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defined</a:t>
            </a: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as “Cookboard of the moment” </a:t>
            </a:r>
            <a:r>
              <a:rPr lang="en-US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(Of the moment  = yes)      </a:t>
            </a: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: the following attributes will be used : </a:t>
            </a:r>
          </a:p>
          <a:p>
            <a:pPr algn="l"/>
            <a:endParaRPr lang="en-US" sz="1100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>
              <a:lnSpc>
                <a:spcPct val="150000"/>
              </a:lnSpc>
            </a:pP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Background  (Managed via 10 - CMS Image Component)</a:t>
            </a:r>
          </a:p>
          <a:p>
            <a:pPr lvl="1" algn="l">
              <a:lnSpc>
                <a:spcPct val="150000"/>
              </a:lnSpc>
            </a:pP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Link (Managed via 3- CMS Link Component)</a:t>
            </a:r>
          </a:p>
          <a:p>
            <a:pPr lvl="1" algn="l">
              <a:lnSpc>
                <a:spcPct val="150000"/>
              </a:lnSpc>
            </a:pP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 : Localized (see globe icon) label</a:t>
            </a:r>
          </a:p>
          <a:p>
            <a:pPr lvl="1" algn="l">
              <a:lnSpc>
                <a:spcPct val="150000"/>
              </a:lnSpc>
            </a:pP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Cookboardname : Localized (see globe icon) label</a:t>
            </a:r>
          </a:p>
          <a:p>
            <a:pPr lvl="1" algn="l">
              <a:lnSpc>
                <a:spcPct val="150000"/>
              </a:lnSpc>
            </a:pP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Title : Localized (see globe icon) label</a:t>
            </a:r>
          </a:p>
          <a:p>
            <a:pPr lvl="1" algn="l">
              <a:lnSpc>
                <a:spcPct val="150000"/>
              </a:lnSpc>
            </a:pP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Icon : Localized (see globe icon) media</a:t>
            </a:r>
          </a:p>
          <a:p>
            <a:pPr lvl="1" algn="l">
              <a:lnSpc>
                <a:spcPct val="150000"/>
              </a:lnSpc>
            </a:pP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Colour : Color code</a:t>
            </a:r>
          </a:p>
          <a:p>
            <a:pPr lvl="1" algn="l">
              <a:lnSpc>
                <a:spcPct val="150000"/>
              </a:lnSpc>
            </a:pP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Gallery : Localized (see globe icon) medias</a:t>
            </a:r>
          </a:p>
          <a:p>
            <a:pPr lvl="1" algn="l"/>
            <a:endParaRPr lang="en-US" sz="1100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If the component is </a:t>
            </a:r>
            <a:r>
              <a:rPr lang="en-US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NOT defined </a:t>
            </a: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as “Cookboard of the moment” </a:t>
            </a:r>
            <a:r>
              <a:rPr lang="en-US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(Of the moment  = yes)     </a:t>
            </a: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: the following attributes will be used : </a:t>
            </a:r>
          </a:p>
          <a:p>
            <a:pPr algn="l"/>
            <a:endParaRPr lang="en-US" sz="1100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>
              <a:lnSpc>
                <a:spcPct val="150000"/>
              </a:lnSpc>
            </a:pP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Background  (Managed via 10 - CMS Image Component)</a:t>
            </a:r>
          </a:p>
          <a:p>
            <a:pPr lvl="1" algn="l">
              <a:lnSpc>
                <a:spcPct val="150000"/>
              </a:lnSpc>
            </a:pP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Link (Managed via 3- CMS Link Component) to a Cookboard detail page</a:t>
            </a:r>
          </a:p>
          <a:p>
            <a:pPr lvl="1" algn="l">
              <a:lnSpc>
                <a:spcPct val="150000"/>
              </a:lnSpc>
            </a:pP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Main : Localized (see globe icon) media</a:t>
            </a:r>
          </a:p>
          <a:p>
            <a:pPr lvl="1" algn="l">
              <a:lnSpc>
                <a:spcPct val="150000"/>
              </a:lnSpc>
            </a:pP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Thumbnail: Localized (see globe icon) media</a:t>
            </a:r>
          </a:p>
          <a:p>
            <a:pPr lvl="1" algn="l">
              <a:lnSpc>
                <a:spcPct val="150000"/>
              </a:lnSpc>
            </a:pP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Name banner (Manage via 11- Cookboard Name banner component)</a:t>
            </a:r>
          </a:p>
          <a:p>
            <a:pPr algn="ctr">
              <a:lnSpc>
                <a:spcPct val="150000"/>
              </a:lnSpc>
            </a:pPr>
            <a:r>
              <a:rPr lang="en-US" sz="1000" b="1" baseline="0" dirty="0" smtClean="0">
                <a:solidFill>
                  <a:srgbClr val="FF0000"/>
                </a:solidFill>
              </a:rPr>
              <a:t>Note : the creation of this component , is not applicable</a:t>
            </a:r>
            <a:endParaRPr lang="en-US" sz="1000" b="1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 algn="l">
              <a:lnSpc>
                <a:spcPct val="150000"/>
              </a:lnSpc>
            </a:pPr>
            <a:endParaRPr lang="en-US" sz="10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68" name="ZoneTexte 67"/>
          <p:cNvSpPr txBox="1"/>
          <p:nvPr/>
        </p:nvSpPr>
        <p:spPr>
          <a:xfrm>
            <a:off x="539552" y="6381328"/>
            <a:ext cx="32403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Editing the component using WCMS page view</a:t>
            </a:r>
            <a:endParaRPr lang="en-US" sz="900" baseline="0" dirty="0"/>
          </a:p>
        </p:txBody>
      </p:sp>
      <p:sp>
        <p:nvSpPr>
          <p:cNvPr id="69" name="Ellipse 68"/>
          <p:cNvSpPr/>
          <p:nvPr/>
        </p:nvSpPr>
        <p:spPr>
          <a:xfrm>
            <a:off x="359552" y="198884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1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sp>
        <p:nvSpPr>
          <p:cNvPr id="70" name="Ellipse 69"/>
          <p:cNvSpPr/>
          <p:nvPr/>
        </p:nvSpPr>
        <p:spPr>
          <a:xfrm>
            <a:off x="359552" y="241200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2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sp>
        <p:nvSpPr>
          <p:cNvPr id="74" name="Ellipse 73"/>
          <p:cNvSpPr/>
          <p:nvPr/>
        </p:nvSpPr>
        <p:spPr>
          <a:xfrm>
            <a:off x="359552" y="2716211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3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sp>
        <p:nvSpPr>
          <p:cNvPr id="75" name="Ellipse 74"/>
          <p:cNvSpPr/>
          <p:nvPr/>
        </p:nvSpPr>
        <p:spPr>
          <a:xfrm>
            <a:off x="359552" y="3020422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95" name="Ellipse 94"/>
          <p:cNvSpPr/>
          <p:nvPr/>
        </p:nvSpPr>
        <p:spPr>
          <a:xfrm>
            <a:off x="359552" y="3324633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99" name="Ellipse 98"/>
          <p:cNvSpPr/>
          <p:nvPr/>
        </p:nvSpPr>
        <p:spPr>
          <a:xfrm>
            <a:off x="359552" y="3628844"/>
            <a:ext cx="180000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03" name="Ellipse 102"/>
          <p:cNvSpPr/>
          <p:nvPr/>
        </p:nvSpPr>
        <p:spPr>
          <a:xfrm>
            <a:off x="359552" y="3933056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104" name="Ellipse 103"/>
          <p:cNvSpPr/>
          <p:nvPr/>
        </p:nvSpPr>
        <p:spPr>
          <a:xfrm>
            <a:off x="359552" y="4293096"/>
            <a:ext cx="180000" cy="1800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ctr"/>
          <a:lstStyle/>
          <a:p>
            <a:pPr algn="ctr"/>
            <a:r>
              <a:rPr lang="en-US" sz="900" b="1" kern="400" baseline="0" dirty="0" smtClean="0">
                <a:solidFill>
                  <a:schemeClr val="bg1"/>
                </a:solidFill>
              </a:rPr>
              <a:t>8</a:t>
            </a:r>
            <a:endParaRPr lang="en-US" sz="900" b="1" kern="400" baseline="0" dirty="0">
              <a:solidFill>
                <a:schemeClr val="bg1"/>
              </a:solidFill>
            </a:endParaRPr>
          </a:p>
        </p:txBody>
      </p:sp>
      <p:sp>
        <p:nvSpPr>
          <p:cNvPr id="105" name="Ellipse 104"/>
          <p:cNvSpPr/>
          <p:nvPr/>
        </p:nvSpPr>
        <p:spPr>
          <a:xfrm>
            <a:off x="359552" y="4581128"/>
            <a:ext cx="180000" cy="180000"/>
          </a:xfrm>
          <a:prstGeom prst="ellipse">
            <a:avLst/>
          </a:prstGeom>
          <a:solidFill>
            <a:srgbClr val="F7A707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ctr"/>
          <a:lstStyle/>
          <a:p>
            <a:pPr algn="ctr"/>
            <a:r>
              <a:rPr lang="en-US" sz="900" b="1" kern="400" baseline="0" dirty="0" smtClean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06" name="Ellipse 105"/>
          <p:cNvSpPr/>
          <p:nvPr/>
        </p:nvSpPr>
        <p:spPr>
          <a:xfrm>
            <a:off x="359552" y="4869160"/>
            <a:ext cx="180000" cy="18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rgbClr val="8D7D74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ctr"/>
          <a:lstStyle/>
          <a:p>
            <a:pPr algn="ctr"/>
            <a:r>
              <a:rPr lang="en-US" sz="900" b="1" kern="400" baseline="0" dirty="0" smtClean="0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107" name="Ellipse 106"/>
          <p:cNvSpPr/>
          <p:nvPr/>
        </p:nvSpPr>
        <p:spPr>
          <a:xfrm>
            <a:off x="359552" y="5157192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ctr"/>
          <a:lstStyle/>
          <a:p>
            <a:pPr algn="ctr"/>
            <a:r>
              <a:rPr lang="en-US" sz="900" b="1" kern="400" baseline="0" dirty="0" smtClean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08" name="Ellipse 107"/>
          <p:cNvSpPr/>
          <p:nvPr/>
        </p:nvSpPr>
        <p:spPr>
          <a:xfrm>
            <a:off x="359552" y="5445224"/>
            <a:ext cx="180000" cy="180000"/>
          </a:xfrm>
          <a:prstGeom prst="ellipse">
            <a:avLst/>
          </a:prstGeom>
          <a:solidFill>
            <a:srgbClr val="FFFFFF"/>
          </a:solidFill>
          <a:ln w="3175">
            <a:solidFill>
              <a:schemeClr val="tx1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ctr"/>
          <a:lstStyle/>
          <a:p>
            <a:pPr algn="ctr"/>
            <a:r>
              <a:rPr lang="en-US" sz="900" b="1" kern="400" baseline="0" dirty="0" smtClean="0">
                <a:solidFill>
                  <a:schemeClr val="bg1"/>
                </a:solidFill>
              </a:rPr>
              <a:t>12</a:t>
            </a:r>
          </a:p>
        </p:txBody>
      </p:sp>
      <p:sp>
        <p:nvSpPr>
          <p:cNvPr id="109" name="Ellipse 108"/>
          <p:cNvSpPr/>
          <p:nvPr/>
        </p:nvSpPr>
        <p:spPr>
          <a:xfrm>
            <a:off x="359552" y="5733256"/>
            <a:ext cx="180000" cy="180000"/>
          </a:xfrm>
          <a:prstGeom prst="ellipse">
            <a:avLst/>
          </a:prstGeom>
          <a:solidFill>
            <a:srgbClr val="B00E0E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ctr"/>
          <a:lstStyle/>
          <a:p>
            <a:pPr algn="ctr"/>
            <a:r>
              <a:rPr lang="en-US" sz="900" b="1" kern="400" baseline="0" dirty="0" smtClean="0">
                <a:solidFill>
                  <a:schemeClr val="bg1"/>
                </a:solidFill>
              </a:rPr>
              <a:t>13</a:t>
            </a:r>
          </a:p>
        </p:txBody>
      </p:sp>
      <p:sp>
        <p:nvSpPr>
          <p:cNvPr id="151" name="Ellipse 150"/>
          <p:cNvSpPr/>
          <p:nvPr/>
        </p:nvSpPr>
        <p:spPr>
          <a:xfrm>
            <a:off x="4211980" y="1520808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1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sp>
        <p:nvSpPr>
          <p:cNvPr id="152" name="Ellipse 151"/>
          <p:cNvSpPr/>
          <p:nvPr/>
        </p:nvSpPr>
        <p:spPr>
          <a:xfrm>
            <a:off x="4211980" y="256490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2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sp>
        <p:nvSpPr>
          <p:cNvPr id="153" name="Ellipse 152"/>
          <p:cNvSpPr/>
          <p:nvPr/>
        </p:nvSpPr>
        <p:spPr>
          <a:xfrm>
            <a:off x="4211980" y="2816929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t"/>
          <a:lstStyle/>
          <a:p>
            <a:pPr algn="ctr"/>
            <a:r>
              <a:rPr lang="en-US" sz="900" b="1" kern="400" baseline="0" dirty="0" smtClean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54" name="Ellipse 153"/>
          <p:cNvSpPr/>
          <p:nvPr/>
        </p:nvSpPr>
        <p:spPr>
          <a:xfrm>
            <a:off x="4392000" y="2168840"/>
            <a:ext cx="180000" cy="180000"/>
          </a:xfrm>
          <a:prstGeom prst="ellipse">
            <a:avLst/>
          </a:prstGeom>
          <a:solidFill>
            <a:srgbClr val="FFFFFF"/>
          </a:solidFill>
          <a:ln w="3175">
            <a:solidFill>
              <a:schemeClr val="tx1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t"/>
          <a:lstStyle/>
          <a:p>
            <a:pPr algn="ctr"/>
            <a:r>
              <a:rPr lang="en-US" sz="900" b="1" kern="400" baseline="0" dirty="0" smtClean="0">
                <a:solidFill>
                  <a:schemeClr val="bg1"/>
                </a:solidFill>
              </a:rPr>
              <a:t>12</a:t>
            </a:r>
          </a:p>
        </p:txBody>
      </p:sp>
      <p:sp>
        <p:nvSpPr>
          <p:cNvPr id="155" name="Ellipse 154"/>
          <p:cNvSpPr/>
          <p:nvPr/>
        </p:nvSpPr>
        <p:spPr>
          <a:xfrm>
            <a:off x="5112080" y="4833136"/>
            <a:ext cx="180000" cy="180000"/>
          </a:xfrm>
          <a:prstGeom prst="ellipse">
            <a:avLst/>
          </a:prstGeom>
          <a:solidFill>
            <a:srgbClr val="FFFFFF"/>
          </a:solidFill>
          <a:ln w="3175">
            <a:solidFill>
              <a:schemeClr val="tx1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t"/>
          <a:lstStyle/>
          <a:p>
            <a:pPr algn="ctr"/>
            <a:r>
              <a:rPr lang="en-US" sz="900" b="1" kern="400" baseline="0" dirty="0" smtClean="0">
                <a:solidFill>
                  <a:schemeClr val="bg1"/>
                </a:solidFill>
              </a:rPr>
              <a:t>12</a:t>
            </a:r>
          </a:p>
        </p:txBody>
      </p:sp>
      <p:sp>
        <p:nvSpPr>
          <p:cNvPr id="156" name="Ellipse 155"/>
          <p:cNvSpPr/>
          <p:nvPr/>
        </p:nvSpPr>
        <p:spPr>
          <a:xfrm>
            <a:off x="4211980" y="3068954"/>
            <a:ext cx="180000" cy="18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rgbClr val="8D7D74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t"/>
          <a:lstStyle/>
          <a:p>
            <a:pPr algn="ctr"/>
            <a:r>
              <a:rPr lang="en-US" sz="900" b="1" kern="400" baseline="0" dirty="0" smtClean="0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157" name="Ellipse 156"/>
          <p:cNvSpPr/>
          <p:nvPr/>
        </p:nvSpPr>
        <p:spPr>
          <a:xfrm>
            <a:off x="4211980" y="522920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2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sp>
        <p:nvSpPr>
          <p:cNvPr id="158" name="Ellipse 157"/>
          <p:cNvSpPr/>
          <p:nvPr/>
        </p:nvSpPr>
        <p:spPr>
          <a:xfrm>
            <a:off x="4211980" y="5481228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t"/>
          <a:lstStyle/>
          <a:p>
            <a:pPr algn="ctr"/>
            <a:r>
              <a:rPr lang="en-US" sz="900" b="1" kern="400" baseline="0" dirty="0" smtClean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59" name="Ellipse 158"/>
          <p:cNvSpPr/>
          <p:nvPr/>
        </p:nvSpPr>
        <p:spPr>
          <a:xfrm>
            <a:off x="4211980" y="573325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3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sp>
        <p:nvSpPr>
          <p:cNvPr id="160" name="Ellipse 159"/>
          <p:cNvSpPr/>
          <p:nvPr/>
        </p:nvSpPr>
        <p:spPr>
          <a:xfrm>
            <a:off x="4211980" y="4329080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61" name="Ellipse 160"/>
          <p:cNvSpPr/>
          <p:nvPr/>
        </p:nvSpPr>
        <p:spPr>
          <a:xfrm>
            <a:off x="4211980" y="5985284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62" name="Ellipse 161"/>
          <p:cNvSpPr/>
          <p:nvPr/>
        </p:nvSpPr>
        <p:spPr>
          <a:xfrm>
            <a:off x="4211980" y="4077054"/>
            <a:ext cx="180000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63" name="Ellipse 162"/>
          <p:cNvSpPr/>
          <p:nvPr/>
        </p:nvSpPr>
        <p:spPr>
          <a:xfrm>
            <a:off x="4211980" y="6237312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164" name="Ellipse 163"/>
          <p:cNvSpPr/>
          <p:nvPr/>
        </p:nvSpPr>
        <p:spPr>
          <a:xfrm>
            <a:off x="4211980" y="3573004"/>
            <a:ext cx="180000" cy="1800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t"/>
          <a:lstStyle/>
          <a:p>
            <a:pPr algn="ctr"/>
            <a:r>
              <a:rPr lang="en-US" sz="900" b="1" kern="400" baseline="0" dirty="0" smtClean="0">
                <a:solidFill>
                  <a:schemeClr val="bg1"/>
                </a:solidFill>
              </a:rPr>
              <a:t>8</a:t>
            </a:r>
            <a:endParaRPr lang="en-US" sz="900" b="1" kern="400" baseline="0" dirty="0">
              <a:solidFill>
                <a:schemeClr val="bg1"/>
              </a:solidFill>
            </a:endParaRPr>
          </a:p>
        </p:txBody>
      </p:sp>
      <p:sp>
        <p:nvSpPr>
          <p:cNvPr id="165" name="Ellipse 164"/>
          <p:cNvSpPr/>
          <p:nvPr/>
        </p:nvSpPr>
        <p:spPr>
          <a:xfrm>
            <a:off x="4211980" y="3825029"/>
            <a:ext cx="180000" cy="180000"/>
          </a:xfrm>
          <a:prstGeom prst="ellipse">
            <a:avLst/>
          </a:prstGeom>
          <a:solidFill>
            <a:srgbClr val="F7A707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t"/>
          <a:lstStyle/>
          <a:p>
            <a:pPr algn="ctr"/>
            <a:r>
              <a:rPr lang="en-US" sz="900" b="1" kern="400" baseline="0" dirty="0" smtClean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66" name="Ellipse 165"/>
          <p:cNvSpPr/>
          <p:nvPr/>
        </p:nvSpPr>
        <p:spPr>
          <a:xfrm>
            <a:off x="4211980" y="3320979"/>
            <a:ext cx="180000" cy="180000"/>
          </a:xfrm>
          <a:prstGeom prst="ellipse">
            <a:avLst/>
          </a:prstGeom>
          <a:solidFill>
            <a:srgbClr val="B00E0E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t"/>
          <a:lstStyle/>
          <a:p>
            <a:pPr algn="ctr"/>
            <a:r>
              <a:rPr lang="en-US" sz="900" b="1" kern="400" baseline="0" dirty="0" smtClean="0">
                <a:solidFill>
                  <a:schemeClr val="bg1"/>
                </a:solidFill>
              </a:rPr>
              <a:t>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Create / </a:t>
            </a:r>
            <a:r>
              <a:rPr lang="en-US" sz="1100" baseline="0" dirty="0" smtClean="0">
                <a:solidFill>
                  <a:srgbClr val="FFFFFF"/>
                </a:solidFill>
              </a:rPr>
              <a:t>Modify / select an existing component using WCMS page view perspective </a:t>
            </a:r>
            <a:endParaRPr lang="en-US" sz="1100" b="1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31" name="Ellipse 3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</a:rPr>
              <a:t>Cookboards CMS component</a:t>
            </a:r>
          </a:p>
        </p:txBody>
      </p:sp>
      <p:pic>
        <p:nvPicPr>
          <p:cNvPr id="12" name="Image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 bwMode="auto">
          <a:xfrm>
            <a:off x="3995936" y="2492896"/>
            <a:ext cx="424847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The component can be directly Created, Modified or selected when managing the 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See  3.1 Modify the component using WCMS page view perspective</a:t>
            </a:r>
          </a:p>
        </p:txBody>
      </p:sp>
      <p:sp>
        <p:nvSpPr>
          <p:cNvPr id="15" name="Rectangl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860032" y="3068960"/>
            <a:ext cx="2880000" cy="28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b="1" baseline="0" dirty="0" smtClean="0">
                <a:solidFill>
                  <a:srgbClr val="FFFFFF"/>
                </a:solidFill>
              </a:rPr>
              <a:t>Cookboards List CMS component</a:t>
            </a:r>
          </a:p>
        </p:txBody>
      </p:sp>
      <p:sp>
        <p:nvSpPr>
          <p:cNvPr id="16" name="Ellipse 15"/>
          <p:cNvSpPr/>
          <p:nvPr/>
        </p:nvSpPr>
        <p:spPr>
          <a:xfrm>
            <a:off x="4679760" y="3050960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144000" rIns="0" bIns="0" anchor="ctr" anchorCtr="1"/>
          <a:lstStyle/>
          <a:p>
            <a:r>
              <a:rPr lang="fr-FR" b="1" dirty="0" smtClean="0">
                <a:solidFill>
                  <a:schemeClr val="bg1"/>
                </a:solidFill>
              </a:rPr>
              <a:t>15</a:t>
            </a:r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18" name="Picture 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552" y="2060848"/>
            <a:ext cx="2520280" cy="366445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cxnSp>
        <p:nvCxnSpPr>
          <p:cNvPr id="19" name="Connecteur en angle 18"/>
          <p:cNvCxnSpPr>
            <a:stCxn id="13" idx="2"/>
            <a:endCxn id="18" idx="2"/>
          </p:cNvCxnSpPr>
          <p:nvPr/>
        </p:nvCxnSpPr>
        <p:spPr bwMode="auto">
          <a:xfrm rot="5400000">
            <a:off x="2991800" y="2596932"/>
            <a:ext cx="1936264" cy="4320480"/>
          </a:xfrm>
          <a:prstGeom prst="bentConnector3">
            <a:avLst>
              <a:gd name="adj1" fmla="val 111806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1916831"/>
            <a:ext cx="2736304" cy="160093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Modify the component </a:t>
            </a:r>
            <a:r>
              <a:rPr lang="en-US" sz="1100" baseline="0" dirty="0" smtClean="0">
                <a:solidFill>
                  <a:srgbClr val="FFFFFF"/>
                </a:solidFill>
              </a:rPr>
              <a:t>using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WCMS Live Edit perspective 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Ellipse 2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</a:rPr>
              <a:t>Cookboards CMS component</a:t>
            </a:r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29062" y="3284984"/>
            <a:ext cx="4190737" cy="297084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6" name="Rectangle 35"/>
          <p:cNvSpPr/>
          <p:nvPr/>
        </p:nvSpPr>
        <p:spPr bwMode="auto">
          <a:xfrm>
            <a:off x="1691680" y="4499932"/>
            <a:ext cx="295232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For each label you want to modify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Select the label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 the desired language (globe icon)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Update the label</a:t>
            </a:r>
          </a:p>
        </p:txBody>
      </p:sp>
      <p:cxnSp>
        <p:nvCxnSpPr>
          <p:cNvPr id="37" name="Connecteur en angle 76"/>
          <p:cNvCxnSpPr>
            <a:stCxn id="36" idx="0"/>
            <a:endCxn id="38" idx="1"/>
          </p:cNvCxnSpPr>
          <p:nvPr/>
        </p:nvCxnSpPr>
        <p:spPr bwMode="auto">
          <a:xfrm rot="5400000" flipH="1" flipV="1">
            <a:off x="3435679" y="3543443"/>
            <a:ext cx="688655" cy="122432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Accolade ouvrante 37"/>
          <p:cNvSpPr/>
          <p:nvPr/>
        </p:nvSpPr>
        <p:spPr bwMode="auto">
          <a:xfrm>
            <a:off x="4392168" y="3446932"/>
            <a:ext cx="323848" cy="702148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2" name="Ellipse 51"/>
          <p:cNvSpPr/>
          <p:nvPr/>
        </p:nvSpPr>
        <p:spPr>
          <a:xfrm>
            <a:off x="4418796" y="529202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5724128" y="5949280"/>
            <a:ext cx="1115616" cy="4046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aseline="0" dirty="0" smtClean="0">
                <a:solidFill>
                  <a:schemeClr val="tx1"/>
                </a:solidFill>
              </a:rPr>
              <a:t>Click on ‘Done’</a:t>
            </a:r>
          </a:p>
        </p:txBody>
      </p:sp>
      <p:sp>
        <p:nvSpPr>
          <p:cNvPr id="54" name="Ellipse 53"/>
          <p:cNvSpPr/>
          <p:nvPr/>
        </p:nvSpPr>
        <p:spPr>
          <a:xfrm>
            <a:off x="6651044" y="61561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55" name="Forme 75"/>
          <p:cNvCxnSpPr>
            <a:stCxn id="53" idx="0"/>
          </p:cNvCxnSpPr>
          <p:nvPr/>
        </p:nvCxnSpPr>
        <p:spPr bwMode="auto">
          <a:xfrm rot="16200000" flipH="1">
            <a:off x="7371184" y="4860032"/>
            <a:ext cx="216024" cy="2394520"/>
          </a:xfrm>
          <a:prstGeom prst="bentConnector4">
            <a:avLst>
              <a:gd name="adj1" fmla="val -105822"/>
              <a:gd name="adj2" fmla="val 61648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Rectangle 19"/>
          <p:cNvSpPr/>
          <p:nvPr/>
        </p:nvSpPr>
        <p:spPr bwMode="auto">
          <a:xfrm>
            <a:off x="206836" y="3726220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component to modify</a:t>
            </a:r>
          </a:p>
        </p:txBody>
      </p:sp>
      <p:sp>
        <p:nvSpPr>
          <p:cNvPr id="22" name="Ellipse 21"/>
          <p:cNvSpPr/>
          <p:nvPr/>
        </p:nvSpPr>
        <p:spPr>
          <a:xfrm>
            <a:off x="2114540" y="35730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3" name="Connecteur en angle 76"/>
          <p:cNvCxnSpPr>
            <a:stCxn id="20" idx="0"/>
          </p:cNvCxnSpPr>
          <p:nvPr/>
        </p:nvCxnSpPr>
        <p:spPr bwMode="auto">
          <a:xfrm rot="5400000" flipH="1" flipV="1">
            <a:off x="1322708" y="3213230"/>
            <a:ext cx="441234" cy="58474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23928" y="2132856"/>
            <a:ext cx="2484512" cy="79446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cxnSp>
        <p:nvCxnSpPr>
          <p:cNvPr id="35" name="Forme 41"/>
          <p:cNvCxnSpPr>
            <a:stCxn id="39" idx="2"/>
            <a:endCxn id="34" idx="0"/>
          </p:cNvCxnSpPr>
          <p:nvPr/>
        </p:nvCxnSpPr>
        <p:spPr bwMode="auto">
          <a:xfrm rot="5400000" flipH="1">
            <a:off x="6237244" y="1061796"/>
            <a:ext cx="432048" cy="2574168"/>
          </a:xfrm>
          <a:prstGeom prst="bentConnector5">
            <a:avLst>
              <a:gd name="adj1" fmla="val -52911"/>
              <a:gd name="adj2" fmla="val 44053"/>
              <a:gd name="adj3" fmla="val 152911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38"/>
          <p:cNvSpPr/>
          <p:nvPr/>
        </p:nvSpPr>
        <p:spPr bwMode="auto">
          <a:xfrm>
            <a:off x="6804248" y="1916832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‘OK ‘to unlock the component  and edit it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40" name="Ellipse 39"/>
          <p:cNvSpPr/>
          <p:nvPr/>
        </p:nvSpPr>
        <p:spPr>
          <a:xfrm>
            <a:off x="8451244" y="23396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25" name="Image 2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2132856"/>
            <a:ext cx="8239125" cy="13144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.3 Manage the display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436096" y="4221088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Drag the component to its position or use the positioning arrow</a:t>
            </a:r>
          </a:p>
        </p:txBody>
      </p:sp>
      <p:cxnSp>
        <p:nvCxnSpPr>
          <p:cNvPr id="16" name="Connecteur en angle 58"/>
          <p:cNvCxnSpPr>
            <a:stCxn id="15" idx="0"/>
          </p:cNvCxnSpPr>
          <p:nvPr/>
        </p:nvCxnSpPr>
        <p:spPr bwMode="auto">
          <a:xfrm rot="16200000" flipV="1">
            <a:off x="4175956" y="1952836"/>
            <a:ext cx="1368152" cy="316835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2" name="Ellipse 2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</a:rPr>
              <a:t>Cookboards CMS component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oneTexte 18"/>
          <p:cNvSpPr txBox="1"/>
          <p:nvPr/>
        </p:nvSpPr>
        <p:spPr>
          <a:xfrm>
            <a:off x="1979712" y="1849016"/>
            <a:ext cx="41764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Once the page to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modify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is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found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:</a:t>
            </a:r>
          </a:p>
          <a:p>
            <a:pPr marL="342900" indent="-342900" algn="l">
              <a:buFontTx/>
              <a:buChar char="-"/>
            </a:pP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Double click on the page to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the content of the page</a:t>
            </a:r>
          </a:p>
          <a:p>
            <a:pPr marL="342900" indent="-342900" algn="l">
              <a:buFontTx/>
              <a:buChar char="-"/>
            </a:pP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Click on the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pencil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icon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to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the page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properties</a:t>
            </a:r>
            <a:endParaRPr lang="fr-FR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9046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248" y="1849017"/>
            <a:ext cx="792088" cy="1032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27"/>
          <p:cNvSpPr/>
          <p:nvPr/>
        </p:nvSpPr>
        <p:spPr bwMode="auto">
          <a:xfrm>
            <a:off x="7020272" y="1849016"/>
            <a:ext cx="144016" cy="21602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2915816" y="2439938"/>
            <a:ext cx="33843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main area displays the page content slots and</a:t>
            </a:r>
          </a:p>
          <a:p>
            <a:pPr marL="342900" indent="-342900" algn="l"/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components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contained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in the slot.</a:t>
            </a:r>
            <a:endParaRPr lang="fr-FR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03648" y="2943994"/>
            <a:ext cx="6949553" cy="324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/>
          <p:cNvSpPr/>
          <p:nvPr/>
        </p:nvSpPr>
        <p:spPr bwMode="auto">
          <a:xfrm>
            <a:off x="4139952" y="3702174"/>
            <a:ext cx="144016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2987824" y="2943994"/>
            <a:ext cx="3384376" cy="324036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6516216" y="2943994"/>
            <a:ext cx="1800200" cy="324036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4716016" y="3232026"/>
            <a:ext cx="10896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baseline="0" smtClean="0">
                <a:solidFill>
                  <a:srgbClr val="C00000"/>
                </a:solidFill>
              </a:rPr>
              <a:t>Page content</a:t>
            </a:r>
            <a:endParaRPr lang="fr-FR" sz="1000" b="1" baseline="0">
              <a:solidFill>
                <a:srgbClr val="C00000"/>
              </a:solidFill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6391250" y="3198118"/>
            <a:ext cx="19442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baseline="0" smtClean="0">
                <a:solidFill>
                  <a:srgbClr val="C00000"/>
                </a:solidFill>
              </a:rPr>
              <a:t>Page properties</a:t>
            </a:r>
            <a:endParaRPr lang="fr-FR" sz="1000" b="1" baseline="0">
              <a:solidFill>
                <a:srgbClr val="C00000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2987824" y="3520058"/>
            <a:ext cx="2880320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2987824" y="3697982"/>
            <a:ext cx="2880320" cy="16306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smtClean="0">
                <a:ln>
                  <a:noFill/>
                </a:ln>
                <a:solidFill>
                  <a:srgbClr val="92D050"/>
                </a:solidFill>
                <a:effectLst/>
                <a:latin typeface="Arial" charset="0"/>
                <a:ea typeface="ＭＳ Ｐゴシック" pitchFamily="34" charset="-128"/>
              </a:rPr>
              <a:t>Component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2987824" y="3933056"/>
            <a:ext cx="2880320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2987824" y="4086597"/>
            <a:ext cx="2880320" cy="16306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smtClean="0">
                <a:ln>
                  <a:noFill/>
                </a:ln>
                <a:solidFill>
                  <a:srgbClr val="92D050"/>
                </a:solidFill>
                <a:effectLst/>
                <a:latin typeface="Arial" charset="0"/>
                <a:ea typeface="ＭＳ Ｐゴシック" pitchFamily="34" charset="-128"/>
              </a:rPr>
              <a:t>Component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2997349" y="4258047"/>
            <a:ext cx="2880320" cy="16306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smtClean="0">
                <a:ln>
                  <a:noFill/>
                </a:ln>
                <a:solidFill>
                  <a:srgbClr val="92D050"/>
                </a:solidFill>
                <a:effectLst/>
                <a:latin typeface="Arial" charset="0"/>
                <a:ea typeface="ＭＳ Ｐゴシック" pitchFamily="34" charset="-128"/>
              </a:rPr>
              <a:t>Component</a:t>
            </a:r>
          </a:p>
        </p:txBody>
      </p:sp>
      <p:sp>
        <p:nvSpPr>
          <p:cNvPr id="39" name="Rectangle 38"/>
          <p:cNvSpPr/>
          <p:nvPr/>
        </p:nvSpPr>
        <p:spPr bwMode="auto">
          <a:xfrm>
            <a:off x="2997349" y="4448547"/>
            <a:ext cx="2880320" cy="16306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smtClean="0">
                <a:ln>
                  <a:noFill/>
                </a:ln>
                <a:solidFill>
                  <a:srgbClr val="92D050"/>
                </a:solidFill>
                <a:effectLst/>
                <a:latin typeface="Arial" charset="0"/>
                <a:ea typeface="ＭＳ Ｐゴシック" pitchFamily="34" charset="-128"/>
              </a:rPr>
              <a:t>Component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3008015" y="4643611"/>
            <a:ext cx="2880320" cy="16306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smtClean="0">
                <a:ln>
                  <a:noFill/>
                </a:ln>
                <a:solidFill>
                  <a:srgbClr val="92D050"/>
                </a:solidFill>
                <a:effectLst/>
                <a:latin typeface="Arial" charset="0"/>
                <a:ea typeface="ＭＳ Ｐゴシック" pitchFamily="34" charset="-128"/>
              </a:rPr>
              <a:t>Component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3006874" y="4844777"/>
            <a:ext cx="2880320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3027065" y="5032226"/>
            <a:ext cx="2880320" cy="16306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smtClean="0">
                <a:ln>
                  <a:noFill/>
                </a:ln>
                <a:solidFill>
                  <a:srgbClr val="92D050"/>
                </a:solidFill>
                <a:effectLst/>
                <a:latin typeface="Arial" charset="0"/>
                <a:ea typeface="ＭＳ Ｐゴシック" pitchFamily="34" charset="-128"/>
              </a:rPr>
              <a:t>Component</a:t>
            </a:r>
          </a:p>
        </p:txBody>
      </p:sp>
      <p:sp>
        <p:nvSpPr>
          <p:cNvPr id="45" name="Rectangle 44"/>
          <p:cNvSpPr/>
          <p:nvPr/>
        </p:nvSpPr>
        <p:spPr bwMode="auto">
          <a:xfrm>
            <a:off x="2997349" y="5267300"/>
            <a:ext cx="2880320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46" name="Rectangle 45"/>
          <p:cNvSpPr/>
          <p:nvPr/>
        </p:nvSpPr>
        <p:spPr bwMode="auto">
          <a:xfrm>
            <a:off x="3017540" y="5454749"/>
            <a:ext cx="2880320" cy="16306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smtClean="0">
                <a:ln>
                  <a:noFill/>
                </a:ln>
                <a:solidFill>
                  <a:srgbClr val="92D050"/>
                </a:solidFill>
                <a:effectLst/>
                <a:latin typeface="Arial" charset="0"/>
                <a:ea typeface="ＭＳ Ｐゴシック" pitchFamily="34" charset="-128"/>
              </a:rPr>
              <a:t>Component</a:t>
            </a:r>
          </a:p>
        </p:txBody>
      </p:sp>
      <p:sp>
        <p:nvSpPr>
          <p:cNvPr id="47" name="Rectangle 46"/>
          <p:cNvSpPr/>
          <p:nvPr/>
        </p:nvSpPr>
        <p:spPr bwMode="auto">
          <a:xfrm>
            <a:off x="2997349" y="5636865"/>
            <a:ext cx="2880320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48" name="Rectangle 47"/>
          <p:cNvSpPr/>
          <p:nvPr/>
        </p:nvSpPr>
        <p:spPr bwMode="auto">
          <a:xfrm>
            <a:off x="3006874" y="5824314"/>
            <a:ext cx="2880320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49" name="Rectangle 48"/>
          <p:cNvSpPr/>
          <p:nvPr/>
        </p:nvSpPr>
        <p:spPr bwMode="auto">
          <a:xfrm>
            <a:off x="3016399" y="5987380"/>
            <a:ext cx="2880320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3600" rIns="91440" bIns="360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900" b="1" i="0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cxnSp>
        <p:nvCxnSpPr>
          <p:cNvPr id="32" name="Connecteur en arc 31"/>
          <p:cNvCxnSpPr>
            <a:stCxn id="28" idx="3"/>
          </p:cNvCxnSpPr>
          <p:nvPr/>
        </p:nvCxnSpPr>
        <p:spPr bwMode="auto">
          <a:xfrm>
            <a:off x="7164288" y="1957028"/>
            <a:ext cx="864096" cy="1332148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1" name="Connecteur en arc 31"/>
          <p:cNvCxnSpPr>
            <a:endCxn id="22" idx="3"/>
          </p:cNvCxnSpPr>
          <p:nvPr/>
        </p:nvCxnSpPr>
        <p:spPr bwMode="auto">
          <a:xfrm rot="16200000" flipV="1">
            <a:off x="3424635" y="4633516"/>
            <a:ext cx="2510755" cy="792088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5" name="ZoneTexte 54"/>
          <p:cNvSpPr txBox="1"/>
          <p:nvPr/>
        </p:nvSpPr>
        <p:spPr>
          <a:xfrm>
            <a:off x="2123728" y="6285220"/>
            <a:ext cx="70202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Select an existing content component you wish to change.</a:t>
            </a:r>
            <a:endParaRPr lang="fr-FR" sz="1100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>
              <a:buFontTx/>
              <a:buChar char="-"/>
            </a:pP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Double click on the component to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the content of the component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at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the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bottom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of the main area</a:t>
            </a:r>
          </a:p>
          <a:p>
            <a:pPr marL="342900" indent="-342900" algn="l">
              <a:buFontTx/>
              <a:buChar char="-"/>
            </a:pP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Click on the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pencil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icon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to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once component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properties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(right) and component content (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bottom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fr-FR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 smtClean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50" name="Image 4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400" baseline="0" dirty="0" smtClean="0">
                <a:solidFill>
                  <a:srgbClr val="FFFFFF"/>
                </a:solidFill>
              </a:rPr>
              <a:t>Edit </a:t>
            </a:r>
            <a:r>
              <a:rPr lang="en-US" sz="1400" baseline="0" dirty="0">
                <a:solidFill>
                  <a:srgbClr val="FFFFFF"/>
                </a:solidFill>
              </a:rPr>
              <a:t>the page and the section to modify : using WCMS page </a:t>
            </a:r>
            <a:r>
              <a:rPr lang="en-US" sz="1400" baseline="0" dirty="0" smtClean="0">
                <a:solidFill>
                  <a:srgbClr val="FFFFFF"/>
                </a:solidFill>
              </a:rPr>
              <a:t>view</a:t>
            </a:r>
            <a:endParaRPr lang="en-US" sz="1400" baseline="0" dirty="0">
              <a:solidFill>
                <a:srgbClr val="FFFFFF"/>
              </a:solidFill>
            </a:endParaRPr>
          </a:p>
        </p:txBody>
      </p:sp>
      <p:sp>
        <p:nvSpPr>
          <p:cNvPr id="37" name="Ellipse 36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95882" y="3429000"/>
            <a:ext cx="2744567" cy="324036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552" y="1970534"/>
            <a:ext cx="8239125" cy="13144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.4 Hide a component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using WCMS page view perspective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2" name="Ellipse 2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</a:rPr>
              <a:t>Cookboards CMS component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6074980" y="5157192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display = “yes”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12" name="Forme 11"/>
          <p:cNvCxnSpPr>
            <a:stCxn id="11" idx="0"/>
          </p:cNvCxnSpPr>
          <p:nvPr/>
        </p:nvCxnSpPr>
        <p:spPr bwMode="auto">
          <a:xfrm rot="16200000" flipV="1">
            <a:off x="6421612" y="4243684"/>
            <a:ext cx="432048" cy="139496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Ellipse 12"/>
          <p:cNvSpPr/>
          <p:nvPr/>
        </p:nvSpPr>
        <p:spPr>
          <a:xfrm>
            <a:off x="8379236" y="572406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980788" y="3645024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24" name="Ellipse 23"/>
          <p:cNvSpPr/>
          <p:nvPr/>
        </p:nvSpPr>
        <p:spPr>
          <a:xfrm>
            <a:off x="755576" y="34198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5" name="Connecteur en angle 46"/>
          <p:cNvCxnSpPr/>
          <p:nvPr/>
        </p:nvCxnSpPr>
        <p:spPr bwMode="auto">
          <a:xfrm flipV="1">
            <a:off x="2601476" y="3347804"/>
            <a:ext cx="107504" cy="6572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6" name="Image 1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772816"/>
            <a:ext cx="8661784" cy="230425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7452320" y="1520800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95536" y="2348880"/>
            <a:ext cx="8352928" cy="180020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164288" y="1916832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2267744" y="429309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Home page </a:t>
            </a:r>
            <a:endParaRPr lang="en-US" sz="900" baseline="0" dirty="0"/>
          </a:p>
        </p:txBody>
      </p:sp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17</a:t>
            </a: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Mood search component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87624" y="1412776"/>
            <a:ext cx="2448272" cy="289054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683568" y="43651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44" name="Ellipse 43"/>
          <p:cNvSpPr/>
          <p:nvPr/>
        </p:nvSpPr>
        <p:spPr>
          <a:xfrm>
            <a:off x="899592" y="245691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7" name="Ellipse 46"/>
          <p:cNvSpPr/>
          <p:nvPr/>
        </p:nvSpPr>
        <p:spPr>
          <a:xfrm>
            <a:off x="899592" y="2942966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899592" y="3226493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8" name="ZoneTexte 37"/>
          <p:cNvSpPr txBox="1"/>
          <p:nvPr/>
        </p:nvSpPr>
        <p:spPr>
          <a:xfrm>
            <a:off x="4427984" y="435029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Editing the component using WCMS Live Edit perspective</a:t>
            </a:r>
            <a:endParaRPr lang="en-US" sz="900" baseline="0" dirty="0"/>
          </a:p>
        </p:txBody>
      </p:sp>
      <p:sp>
        <p:nvSpPr>
          <p:cNvPr id="41" name="Ellipse 40"/>
          <p:cNvSpPr/>
          <p:nvPr/>
        </p:nvSpPr>
        <p:spPr>
          <a:xfrm>
            <a:off x="4464000" y="1566000"/>
            <a:ext cx="108000" cy="108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2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sp>
        <p:nvSpPr>
          <p:cNvPr id="42" name="Ellipse 41"/>
          <p:cNvSpPr/>
          <p:nvPr/>
        </p:nvSpPr>
        <p:spPr>
          <a:xfrm>
            <a:off x="4464000" y="1689712"/>
            <a:ext cx="108000" cy="10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3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899592" y="3510020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Ellipse 32"/>
          <p:cNvSpPr/>
          <p:nvPr/>
        </p:nvSpPr>
        <p:spPr>
          <a:xfrm>
            <a:off x="5652120" y="2348880"/>
            <a:ext cx="108000" cy="108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pPr algn="ctr"/>
            <a:r>
              <a:rPr lang="en-US" sz="1050" b="1" dirty="0" smtClean="0">
                <a:solidFill>
                  <a:schemeClr val="bg1"/>
                </a:solidFill>
              </a:rPr>
              <a:t>4</a:t>
            </a:r>
            <a:endParaRPr lang="en-US" sz="1050" b="1" dirty="0">
              <a:solidFill>
                <a:schemeClr val="bg1"/>
              </a:solidFill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899592" y="3793547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48" name="Ellipse 47"/>
          <p:cNvSpPr/>
          <p:nvPr/>
        </p:nvSpPr>
        <p:spPr>
          <a:xfrm>
            <a:off x="4464000" y="1937136"/>
            <a:ext cx="108000" cy="108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56" name="Ellipse 55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17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6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Mood search component</a:t>
            </a:r>
          </a:p>
        </p:txBody>
      </p:sp>
      <p:sp>
        <p:nvSpPr>
          <p:cNvPr id="61" name="Ellipse 60"/>
          <p:cNvSpPr/>
          <p:nvPr/>
        </p:nvSpPr>
        <p:spPr>
          <a:xfrm>
            <a:off x="4464000" y="2060848"/>
            <a:ext cx="108000" cy="108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62" name="Ellipse 61"/>
          <p:cNvSpPr/>
          <p:nvPr/>
        </p:nvSpPr>
        <p:spPr>
          <a:xfrm>
            <a:off x="899592" y="4077072"/>
            <a:ext cx="180000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35496" y="4581128"/>
            <a:ext cx="9036496" cy="2276872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35496" y="4581128"/>
            <a:ext cx="910850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rgbClr val="FF0000"/>
              </a:solidFill>
            </a:endParaRPr>
          </a:p>
          <a:p>
            <a:pPr algn="l"/>
            <a:r>
              <a:rPr lang="en-US" sz="1200" b="1" baseline="0" dirty="0" smtClean="0">
                <a:solidFill>
                  <a:srgbClr val="FF0000"/>
                </a:solidFill>
              </a:rPr>
              <a:t>Note : the creation of this component , is not applicable as it is meant to appear only once and will not be duplicated</a:t>
            </a:r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grpSp>
        <p:nvGrpSpPr>
          <p:cNvPr id="40" name="Groupe 39"/>
          <p:cNvGrpSpPr/>
          <p:nvPr/>
        </p:nvGrpSpPr>
        <p:grpSpPr>
          <a:xfrm>
            <a:off x="314339" y="4809902"/>
            <a:ext cx="7389228" cy="246221"/>
            <a:chOff x="314339" y="4809902"/>
            <a:chExt cx="7389228" cy="246221"/>
          </a:xfrm>
        </p:grpSpPr>
        <p:sp>
          <p:nvSpPr>
            <p:cNvPr id="49" name="Ellipse 48"/>
            <p:cNvSpPr/>
            <p:nvPr/>
          </p:nvSpPr>
          <p:spPr>
            <a:xfrm>
              <a:off x="314339" y="4843012"/>
              <a:ext cx="180000" cy="18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100" b="1" baseline="0" dirty="0" smtClean="0">
                  <a:solidFill>
                    <a:schemeClr val="bg1"/>
                  </a:solidFill>
                </a:rPr>
                <a:t>1</a:t>
              </a:r>
              <a:endParaRPr lang="fr-FR" sz="11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683567" y="4809902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Visible : attributes to define if the component is visible (yes) or not visible (no) in the front end.</a:t>
              </a:r>
            </a:p>
          </p:txBody>
        </p:sp>
      </p:grpSp>
      <p:grpSp>
        <p:nvGrpSpPr>
          <p:cNvPr id="53" name="Groupe 52"/>
          <p:cNvGrpSpPr/>
          <p:nvPr/>
        </p:nvGrpSpPr>
        <p:grpSpPr>
          <a:xfrm>
            <a:off x="314339" y="5095384"/>
            <a:ext cx="7389228" cy="246221"/>
            <a:chOff x="314339" y="5157384"/>
            <a:chExt cx="7389228" cy="246221"/>
          </a:xfrm>
        </p:grpSpPr>
        <p:sp>
          <p:nvSpPr>
            <p:cNvPr id="54" name="Ellipse 53"/>
            <p:cNvSpPr/>
            <p:nvPr/>
          </p:nvSpPr>
          <p:spPr>
            <a:xfrm>
              <a:off x="314339" y="5190494"/>
              <a:ext cx="180000" cy="180000"/>
            </a:xfrm>
            <a:prstGeom prst="ellipse">
              <a:avLst/>
            </a:prstGeom>
            <a:solidFill>
              <a:srgbClr val="F6740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100" b="1" baseline="0" dirty="0" smtClean="0">
                  <a:solidFill>
                    <a:schemeClr val="bg1"/>
                  </a:solidFill>
                </a:rPr>
                <a:t>2</a:t>
              </a:r>
              <a:endParaRPr lang="fr-FR" sz="11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55" name="ZoneTexte 54"/>
            <p:cNvSpPr txBox="1"/>
            <p:nvPr/>
          </p:nvSpPr>
          <p:spPr>
            <a:xfrm>
              <a:off x="683567" y="5157384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Label 1 : localized (See globe icon) label displayed in the front end</a:t>
              </a:r>
              <a:endParaRPr lang="en-US" sz="10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6" name="Groupe 65"/>
          <p:cNvGrpSpPr/>
          <p:nvPr/>
        </p:nvGrpSpPr>
        <p:grpSpPr>
          <a:xfrm>
            <a:off x="314339" y="5380866"/>
            <a:ext cx="8722157" cy="246221"/>
            <a:chOff x="314339" y="5504866"/>
            <a:chExt cx="8722157" cy="246221"/>
          </a:xfrm>
        </p:grpSpPr>
        <p:sp>
          <p:nvSpPr>
            <p:cNvPr id="57" name="Ellipse 56"/>
            <p:cNvSpPr/>
            <p:nvPr/>
          </p:nvSpPr>
          <p:spPr>
            <a:xfrm>
              <a:off x="314339" y="5537976"/>
              <a:ext cx="180000" cy="180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100" b="1" baseline="0" dirty="0" smtClean="0">
                  <a:solidFill>
                    <a:schemeClr val="bg1"/>
                  </a:solidFill>
                </a:rPr>
                <a:t>3</a:t>
              </a:r>
              <a:endParaRPr lang="fr-FR" sz="11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683568" y="5504866"/>
              <a:ext cx="83529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Label 2 : localized (See globe icon) label displayed in the front end</a:t>
              </a:r>
              <a:endParaRPr lang="en-US" sz="10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8" name="Groupe 67"/>
          <p:cNvGrpSpPr/>
          <p:nvPr/>
        </p:nvGrpSpPr>
        <p:grpSpPr>
          <a:xfrm>
            <a:off x="314339" y="5666348"/>
            <a:ext cx="7389228" cy="246221"/>
            <a:chOff x="314339" y="5843128"/>
            <a:chExt cx="7389228" cy="246221"/>
          </a:xfrm>
        </p:grpSpPr>
        <p:sp>
          <p:nvSpPr>
            <p:cNvPr id="29" name="Ellipse 28"/>
            <p:cNvSpPr/>
            <p:nvPr/>
          </p:nvSpPr>
          <p:spPr>
            <a:xfrm>
              <a:off x="314339" y="5876238"/>
              <a:ext cx="180000" cy="180000"/>
            </a:xfrm>
            <a:prstGeom prst="ellipse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100" b="1" baseline="0" dirty="0" smtClean="0">
                  <a:solidFill>
                    <a:schemeClr val="bg1"/>
                  </a:solidFill>
                </a:rPr>
                <a:t>4</a:t>
              </a:r>
              <a:endParaRPr lang="fr-FR" sz="11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30" name="ZoneTexte 29"/>
            <p:cNvSpPr txBox="1"/>
            <p:nvPr/>
          </p:nvSpPr>
          <p:spPr>
            <a:xfrm>
              <a:off x="683567" y="5843128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Label 3 : localized (See globe icon) label displayed in the front end</a:t>
              </a:r>
              <a:endParaRPr lang="en-US" sz="10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9" name="Groupe 68"/>
          <p:cNvGrpSpPr/>
          <p:nvPr/>
        </p:nvGrpSpPr>
        <p:grpSpPr>
          <a:xfrm>
            <a:off x="314339" y="5951830"/>
            <a:ext cx="7389228" cy="246221"/>
            <a:chOff x="314339" y="6190610"/>
            <a:chExt cx="7389228" cy="246221"/>
          </a:xfrm>
        </p:grpSpPr>
        <p:sp>
          <p:nvSpPr>
            <p:cNvPr id="43" name="Ellipse 42"/>
            <p:cNvSpPr/>
            <p:nvPr/>
          </p:nvSpPr>
          <p:spPr>
            <a:xfrm>
              <a:off x="314339" y="6223720"/>
              <a:ext cx="180000" cy="180000"/>
            </a:xfrm>
            <a:prstGeom prst="ellipse">
              <a:avLst/>
            </a:prstGeom>
            <a:solidFill>
              <a:srgbClr val="E4251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100" b="1" baseline="0" dirty="0" smtClean="0">
                  <a:solidFill>
                    <a:schemeClr val="bg1"/>
                  </a:solidFill>
                </a:rPr>
                <a:t>5</a:t>
              </a:r>
              <a:endParaRPr lang="fr-FR" sz="11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45" name="ZoneTexte 44"/>
            <p:cNvSpPr txBox="1"/>
            <p:nvPr/>
          </p:nvSpPr>
          <p:spPr>
            <a:xfrm>
              <a:off x="683567" y="6190610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Label 4 : localized (See globe icon) label displayed in the front end</a:t>
              </a:r>
              <a:endParaRPr lang="en-US" sz="10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0" name="Groupe 69"/>
          <p:cNvGrpSpPr/>
          <p:nvPr/>
        </p:nvGrpSpPr>
        <p:grpSpPr>
          <a:xfrm>
            <a:off x="314339" y="6237312"/>
            <a:ext cx="8829660" cy="246221"/>
            <a:chOff x="314339" y="6538094"/>
            <a:chExt cx="8829660" cy="246221"/>
          </a:xfrm>
        </p:grpSpPr>
        <p:sp>
          <p:nvSpPr>
            <p:cNvPr id="63" name="Ellipse 62"/>
            <p:cNvSpPr/>
            <p:nvPr/>
          </p:nvSpPr>
          <p:spPr>
            <a:xfrm>
              <a:off x="314339" y="6571204"/>
              <a:ext cx="180000" cy="180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100" b="1" baseline="0" dirty="0" smtClean="0">
                  <a:solidFill>
                    <a:schemeClr val="bg1"/>
                  </a:solidFill>
                </a:rPr>
                <a:t>6</a:t>
              </a:r>
              <a:endParaRPr lang="fr-FR" sz="11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65" name="ZoneTexte 64"/>
            <p:cNvSpPr txBox="1"/>
            <p:nvPr/>
          </p:nvSpPr>
          <p:spPr>
            <a:xfrm>
              <a:off x="683567" y="6538094"/>
              <a:ext cx="84604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Submit : localized (See globe icon) label displayed in the front end</a:t>
              </a:r>
              <a:endParaRPr lang="en-US" sz="10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4008" y="1383413"/>
            <a:ext cx="4176464" cy="296073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7" name="Ellipse 66"/>
          <p:cNvSpPr/>
          <p:nvPr/>
        </p:nvSpPr>
        <p:spPr>
          <a:xfrm>
            <a:off x="4464000" y="1813424"/>
            <a:ext cx="108000" cy="108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46" name="Image 4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Modify the component using WCMS page view perspective </a:t>
            </a:r>
            <a:endParaRPr lang="en-US" sz="1100" b="1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251520" y="2564904"/>
            <a:ext cx="316835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For each label you want to modify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Select the label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 the desired language (globe icon)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Update the label</a:t>
            </a:r>
          </a:p>
        </p:txBody>
      </p:sp>
      <p:cxnSp>
        <p:nvCxnSpPr>
          <p:cNvPr id="77" name="Connecteur en angle 76"/>
          <p:cNvCxnSpPr>
            <a:stCxn id="74" idx="2"/>
          </p:cNvCxnSpPr>
          <p:nvPr/>
        </p:nvCxnSpPr>
        <p:spPr bwMode="auto">
          <a:xfrm rot="16200000" flipH="1">
            <a:off x="2699792" y="2708920"/>
            <a:ext cx="1368152" cy="309634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Mood search component</a:t>
            </a: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43911" y="2276872"/>
            <a:ext cx="2988529" cy="352839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3" name="Accolade ouvrante 42"/>
          <p:cNvSpPr/>
          <p:nvPr/>
        </p:nvSpPr>
        <p:spPr bwMode="auto">
          <a:xfrm>
            <a:off x="5220072" y="4149080"/>
            <a:ext cx="216024" cy="1584176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12" name="Imag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3" name="Ellipse 12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1916831"/>
            <a:ext cx="2736304" cy="160093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Modify the component </a:t>
            </a:r>
            <a:r>
              <a:rPr lang="en-US" sz="1100" baseline="0" dirty="0" smtClean="0">
                <a:solidFill>
                  <a:srgbClr val="FFFFFF"/>
                </a:solidFill>
              </a:rPr>
              <a:t>using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WCMS Live Edit perspective 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Ellipse 2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17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Mood search component</a:t>
            </a:r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29062" y="3284984"/>
            <a:ext cx="4190737" cy="297084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6" name="Rectangle 35"/>
          <p:cNvSpPr/>
          <p:nvPr/>
        </p:nvSpPr>
        <p:spPr bwMode="auto">
          <a:xfrm>
            <a:off x="1691680" y="4499932"/>
            <a:ext cx="295232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For each label you want to modify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Select the label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 the desired language (globe icon)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Update the label</a:t>
            </a:r>
          </a:p>
        </p:txBody>
      </p:sp>
      <p:cxnSp>
        <p:nvCxnSpPr>
          <p:cNvPr id="37" name="Connecteur en angle 76"/>
          <p:cNvCxnSpPr>
            <a:stCxn id="36" idx="0"/>
            <a:endCxn id="38" idx="1"/>
          </p:cNvCxnSpPr>
          <p:nvPr/>
        </p:nvCxnSpPr>
        <p:spPr bwMode="auto">
          <a:xfrm rot="5400000" flipH="1" flipV="1">
            <a:off x="3435679" y="3543443"/>
            <a:ext cx="688655" cy="122432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Accolade ouvrante 37"/>
          <p:cNvSpPr/>
          <p:nvPr/>
        </p:nvSpPr>
        <p:spPr bwMode="auto">
          <a:xfrm>
            <a:off x="4392168" y="3446932"/>
            <a:ext cx="323848" cy="702148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2" name="Ellipse 51"/>
          <p:cNvSpPr/>
          <p:nvPr/>
        </p:nvSpPr>
        <p:spPr>
          <a:xfrm>
            <a:off x="4418796" y="529202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5724128" y="5949280"/>
            <a:ext cx="1115616" cy="4046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aseline="0" dirty="0" smtClean="0">
                <a:solidFill>
                  <a:schemeClr val="tx1"/>
                </a:solidFill>
              </a:rPr>
              <a:t>Click on ‘Done’</a:t>
            </a:r>
          </a:p>
        </p:txBody>
      </p:sp>
      <p:sp>
        <p:nvSpPr>
          <p:cNvPr id="54" name="Ellipse 53"/>
          <p:cNvSpPr/>
          <p:nvPr/>
        </p:nvSpPr>
        <p:spPr>
          <a:xfrm>
            <a:off x="6651044" y="61561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55" name="Forme 75"/>
          <p:cNvCxnSpPr>
            <a:stCxn id="53" idx="0"/>
          </p:cNvCxnSpPr>
          <p:nvPr/>
        </p:nvCxnSpPr>
        <p:spPr bwMode="auto">
          <a:xfrm rot="16200000" flipH="1">
            <a:off x="7371184" y="4860032"/>
            <a:ext cx="216024" cy="2394520"/>
          </a:xfrm>
          <a:prstGeom prst="bentConnector4">
            <a:avLst>
              <a:gd name="adj1" fmla="val -105822"/>
              <a:gd name="adj2" fmla="val 61648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Rectangle 19"/>
          <p:cNvSpPr/>
          <p:nvPr/>
        </p:nvSpPr>
        <p:spPr bwMode="auto">
          <a:xfrm>
            <a:off x="206836" y="3726220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component to modify</a:t>
            </a:r>
          </a:p>
        </p:txBody>
      </p:sp>
      <p:sp>
        <p:nvSpPr>
          <p:cNvPr id="22" name="Ellipse 21"/>
          <p:cNvSpPr/>
          <p:nvPr/>
        </p:nvSpPr>
        <p:spPr>
          <a:xfrm>
            <a:off x="2114540" y="35730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3" name="Connecteur en angle 76"/>
          <p:cNvCxnSpPr>
            <a:stCxn id="20" idx="0"/>
          </p:cNvCxnSpPr>
          <p:nvPr/>
        </p:nvCxnSpPr>
        <p:spPr bwMode="auto">
          <a:xfrm rot="5400000" flipH="1" flipV="1">
            <a:off x="1322708" y="3213230"/>
            <a:ext cx="441234" cy="58474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23928" y="2132856"/>
            <a:ext cx="2484512" cy="79446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cxnSp>
        <p:nvCxnSpPr>
          <p:cNvPr id="35" name="Forme 41"/>
          <p:cNvCxnSpPr>
            <a:stCxn id="39" idx="2"/>
            <a:endCxn id="34" idx="0"/>
          </p:cNvCxnSpPr>
          <p:nvPr/>
        </p:nvCxnSpPr>
        <p:spPr bwMode="auto">
          <a:xfrm rot="5400000" flipH="1">
            <a:off x="6237244" y="1061796"/>
            <a:ext cx="432048" cy="2574168"/>
          </a:xfrm>
          <a:prstGeom prst="bentConnector5">
            <a:avLst>
              <a:gd name="adj1" fmla="val -52911"/>
              <a:gd name="adj2" fmla="val 44053"/>
              <a:gd name="adj3" fmla="val 152911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38"/>
          <p:cNvSpPr/>
          <p:nvPr/>
        </p:nvSpPr>
        <p:spPr bwMode="auto">
          <a:xfrm>
            <a:off x="6804248" y="1916832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‘OK ‘to unlock the component  and edit it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40" name="Ellipse 39"/>
          <p:cNvSpPr/>
          <p:nvPr/>
        </p:nvSpPr>
        <p:spPr>
          <a:xfrm>
            <a:off x="8451244" y="23396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25" name="Image 2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95882" y="3429000"/>
            <a:ext cx="2744567" cy="324036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.3 Hide a component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using WCMS page view perspective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Mood search component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6074980" y="5157192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display = “yes”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12" name="Forme 11"/>
          <p:cNvCxnSpPr>
            <a:stCxn id="11" idx="0"/>
          </p:cNvCxnSpPr>
          <p:nvPr/>
        </p:nvCxnSpPr>
        <p:spPr bwMode="auto">
          <a:xfrm rot="16200000" flipV="1">
            <a:off x="6421612" y="4243684"/>
            <a:ext cx="432048" cy="139496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Ellipse 12"/>
          <p:cNvSpPr/>
          <p:nvPr/>
        </p:nvSpPr>
        <p:spPr>
          <a:xfrm>
            <a:off x="8379236" y="572406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980788" y="3645024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24" name="Ellipse 23"/>
          <p:cNvSpPr/>
          <p:nvPr/>
        </p:nvSpPr>
        <p:spPr>
          <a:xfrm>
            <a:off x="755576" y="34198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5" name="Connecteur en angle 46"/>
          <p:cNvCxnSpPr>
            <a:stCxn id="14" idx="3"/>
          </p:cNvCxnSpPr>
          <p:nvPr/>
        </p:nvCxnSpPr>
        <p:spPr bwMode="auto">
          <a:xfrm flipV="1">
            <a:off x="2601476" y="3068960"/>
            <a:ext cx="458356" cy="93610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6" name="Image 1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17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27584" y="2348880"/>
            <a:ext cx="5676900" cy="6858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1844824"/>
            <a:ext cx="8514179" cy="360424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7452320" y="1520800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1547664" y="2924944"/>
            <a:ext cx="6048672" cy="2664296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dirty="0" smtClean="0">
              <a:ea typeface="ＭＳ Ｐゴシック" pitchFamily="34" charset="-128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164288" y="1916832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2411760" y="566124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News list page </a:t>
            </a:r>
            <a:endParaRPr lang="en-US" sz="900" baseline="0" dirty="0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News list + News component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395536" y="6237312"/>
            <a:ext cx="2448272" cy="432048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1" baseline="0" dirty="0" smtClean="0">
                <a:latin typeface="+mn-lt"/>
                <a:ea typeface="+mn-ea"/>
              </a:rPr>
              <a:t>News component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395536" y="5805264"/>
            <a:ext cx="2448272" cy="36004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1" baseline="0" dirty="0" smtClean="0">
                <a:ea typeface="ＭＳ Ｐゴシック" pitchFamily="34" charset="-128"/>
              </a:rPr>
              <a:t>News list 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1619672" y="2996952"/>
            <a:ext cx="5904656" cy="1152128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800" b="1" baseline="0" dirty="0" smtClean="0">
              <a:latin typeface="+mn-lt"/>
              <a:ea typeface="+mn-ea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1619672" y="4221088"/>
            <a:ext cx="5904656" cy="1152128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800" b="1" baseline="0" dirty="0" smtClean="0">
              <a:latin typeface="+mn-lt"/>
              <a:ea typeface="+mn-ea"/>
            </a:endParaRPr>
          </a:p>
        </p:txBody>
      </p:sp>
      <p:pic>
        <p:nvPicPr>
          <p:cNvPr id="17" name="Image 1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1" name="Ellipse 2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18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9830" y="1700808"/>
            <a:ext cx="2751773" cy="199739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35896" y="1628800"/>
            <a:ext cx="5040560" cy="218109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35496" y="4437112"/>
            <a:ext cx="9036496" cy="2376048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35496" y="4437112"/>
            <a:ext cx="910850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r>
              <a:rPr lang="en-US" sz="1200" b="1" baseline="0" dirty="0" smtClean="0">
                <a:solidFill>
                  <a:srgbClr val="FF0000"/>
                </a:solidFill>
              </a:rPr>
              <a:t>Note : the creation of this component , is not applicable as it is meant to appear only once and will not be duplicated</a:t>
            </a:r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323528" y="378904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Editing the  </a:t>
            </a:r>
            <a:r>
              <a:rPr lang="en-US" sz="900" b="1" baseline="0" dirty="0" smtClean="0"/>
              <a:t>News List component </a:t>
            </a:r>
          </a:p>
          <a:p>
            <a:pPr algn="ctr"/>
            <a:r>
              <a:rPr lang="en-US" sz="900" baseline="0" dirty="0" smtClean="0"/>
              <a:t>using WCMS page view mode</a:t>
            </a:r>
            <a:endParaRPr lang="en-US" sz="900" baseline="0" dirty="0"/>
          </a:p>
        </p:txBody>
      </p:sp>
      <p:grpSp>
        <p:nvGrpSpPr>
          <p:cNvPr id="32" name="Groupe 31"/>
          <p:cNvGrpSpPr/>
          <p:nvPr/>
        </p:nvGrpSpPr>
        <p:grpSpPr>
          <a:xfrm>
            <a:off x="314340" y="4763394"/>
            <a:ext cx="7389228" cy="246221"/>
            <a:chOff x="314340" y="4763394"/>
            <a:chExt cx="7389228" cy="246221"/>
          </a:xfrm>
        </p:grpSpPr>
        <p:sp>
          <p:nvSpPr>
            <p:cNvPr id="49" name="Ellipse 48"/>
            <p:cNvSpPr/>
            <p:nvPr/>
          </p:nvSpPr>
          <p:spPr>
            <a:xfrm>
              <a:off x="314340" y="4796504"/>
              <a:ext cx="180000" cy="180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200" b="1" baseline="0" dirty="0" smtClean="0">
                  <a:solidFill>
                    <a:schemeClr val="bg1"/>
                  </a:solidFill>
                </a:rPr>
                <a:t>1</a:t>
              </a:r>
              <a:endParaRPr lang="fr-FR" sz="12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683568" y="4763394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="1" baseline="0" dirty="0" smtClean="0"/>
                <a:t>News List component 	</a:t>
              </a:r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News list : list selection to define the News Component to display in the front end</a:t>
              </a:r>
            </a:p>
          </p:txBody>
        </p:sp>
      </p:grpSp>
      <p:grpSp>
        <p:nvGrpSpPr>
          <p:cNvPr id="46" name="Groupe 45"/>
          <p:cNvGrpSpPr/>
          <p:nvPr/>
        </p:nvGrpSpPr>
        <p:grpSpPr>
          <a:xfrm>
            <a:off x="314340" y="5043776"/>
            <a:ext cx="7389228" cy="246221"/>
            <a:chOff x="314340" y="5102095"/>
            <a:chExt cx="7389228" cy="246221"/>
          </a:xfrm>
        </p:grpSpPr>
        <p:sp>
          <p:nvSpPr>
            <p:cNvPr id="54" name="Ellipse 53"/>
            <p:cNvSpPr/>
            <p:nvPr/>
          </p:nvSpPr>
          <p:spPr>
            <a:xfrm>
              <a:off x="314340" y="5135205"/>
              <a:ext cx="180000" cy="180000"/>
            </a:xfrm>
            <a:prstGeom prst="ellipse">
              <a:avLst/>
            </a:prstGeom>
            <a:solidFill>
              <a:srgbClr val="F6740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200" b="1" baseline="0" dirty="0" smtClean="0">
                  <a:solidFill>
                    <a:schemeClr val="bg1"/>
                  </a:solidFill>
                </a:rPr>
                <a:t>2</a:t>
              </a:r>
              <a:endParaRPr lang="fr-FR" sz="12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55" name="ZoneTexte 54"/>
            <p:cNvSpPr txBox="1"/>
            <p:nvPr/>
          </p:nvSpPr>
          <p:spPr>
            <a:xfrm>
              <a:off x="683568" y="5102095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="1" baseline="0" dirty="0" smtClean="0"/>
                <a:t>News component 	</a:t>
              </a:r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Date : date of the News Component to display in the front end</a:t>
              </a:r>
            </a:p>
          </p:txBody>
        </p:sp>
      </p:grpSp>
      <p:grpSp>
        <p:nvGrpSpPr>
          <p:cNvPr id="47" name="Groupe 46"/>
          <p:cNvGrpSpPr/>
          <p:nvPr/>
        </p:nvGrpSpPr>
        <p:grpSpPr>
          <a:xfrm>
            <a:off x="314340" y="5324158"/>
            <a:ext cx="7389228" cy="246221"/>
            <a:chOff x="314340" y="5440796"/>
            <a:chExt cx="7389228" cy="246221"/>
          </a:xfrm>
        </p:grpSpPr>
        <p:sp>
          <p:nvSpPr>
            <p:cNvPr id="57" name="Ellipse 56"/>
            <p:cNvSpPr/>
            <p:nvPr/>
          </p:nvSpPr>
          <p:spPr>
            <a:xfrm>
              <a:off x="314340" y="5473906"/>
              <a:ext cx="180000" cy="180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200" b="1" baseline="0" dirty="0" smtClean="0">
                  <a:solidFill>
                    <a:schemeClr val="bg1"/>
                  </a:solidFill>
                </a:rPr>
                <a:t>3</a:t>
              </a:r>
              <a:endParaRPr lang="fr-FR" sz="12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683568" y="5440796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="1" baseline="0" dirty="0" smtClean="0"/>
                <a:t>News component 	</a:t>
              </a:r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Title : localized (See globe icon) title displayed in the front end</a:t>
              </a:r>
              <a:endParaRPr lang="en-US" sz="10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8" name="Groupe 47"/>
          <p:cNvGrpSpPr/>
          <p:nvPr/>
        </p:nvGrpSpPr>
        <p:grpSpPr>
          <a:xfrm>
            <a:off x="314340" y="5604540"/>
            <a:ext cx="8829660" cy="246221"/>
            <a:chOff x="314340" y="5779497"/>
            <a:chExt cx="8829660" cy="246221"/>
          </a:xfrm>
        </p:grpSpPr>
        <p:sp>
          <p:nvSpPr>
            <p:cNvPr id="62" name="Ellipse 61"/>
            <p:cNvSpPr/>
            <p:nvPr/>
          </p:nvSpPr>
          <p:spPr>
            <a:xfrm>
              <a:off x="314340" y="5812607"/>
              <a:ext cx="180000" cy="180000"/>
            </a:xfrm>
            <a:prstGeom prst="ellipse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200" b="1" baseline="0" dirty="0" smtClean="0">
                  <a:solidFill>
                    <a:schemeClr val="bg1"/>
                  </a:solidFill>
                </a:rPr>
                <a:t>4</a:t>
              </a:r>
              <a:endParaRPr lang="fr-FR" sz="12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63" name="ZoneTexte 62"/>
            <p:cNvSpPr txBox="1"/>
            <p:nvPr/>
          </p:nvSpPr>
          <p:spPr>
            <a:xfrm>
              <a:off x="683568" y="5779497"/>
              <a:ext cx="84604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="1" baseline="0" dirty="0" smtClean="0"/>
                <a:t>News component 	</a:t>
              </a:r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Description : localized (See globe icon) description displayed in the front end</a:t>
              </a:r>
              <a:endParaRPr lang="en-US" sz="10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1" name="Groupe 50"/>
          <p:cNvGrpSpPr/>
          <p:nvPr/>
        </p:nvGrpSpPr>
        <p:grpSpPr>
          <a:xfrm>
            <a:off x="314340" y="5884922"/>
            <a:ext cx="8829660" cy="246221"/>
            <a:chOff x="314340" y="6118198"/>
            <a:chExt cx="8829660" cy="246221"/>
          </a:xfrm>
        </p:grpSpPr>
        <p:sp>
          <p:nvSpPr>
            <p:cNvPr id="67" name="Ellipse 66"/>
            <p:cNvSpPr/>
            <p:nvPr/>
          </p:nvSpPr>
          <p:spPr>
            <a:xfrm>
              <a:off x="314340" y="6151308"/>
              <a:ext cx="180000" cy="180000"/>
            </a:xfrm>
            <a:prstGeom prst="ellipse">
              <a:avLst/>
            </a:prstGeom>
            <a:solidFill>
              <a:srgbClr val="E4251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200" b="1" baseline="0" dirty="0" smtClean="0">
                  <a:solidFill>
                    <a:schemeClr val="bg1"/>
                  </a:solidFill>
                </a:rPr>
                <a:t>5</a:t>
              </a:r>
              <a:endParaRPr lang="fr-FR" sz="12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68" name="ZoneTexte 67"/>
            <p:cNvSpPr txBox="1"/>
            <p:nvPr/>
          </p:nvSpPr>
          <p:spPr>
            <a:xfrm>
              <a:off x="683568" y="6118198"/>
              <a:ext cx="84604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="1" baseline="0" dirty="0" smtClean="0"/>
                <a:t>News component 	</a:t>
              </a:r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Media : localized (See globe icon) media displayed in the front end</a:t>
              </a:r>
              <a:endParaRPr lang="en-US" sz="10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News list + News component</a:t>
            </a:r>
          </a:p>
        </p:txBody>
      </p:sp>
      <p:sp>
        <p:nvSpPr>
          <p:cNvPr id="33" name="ZoneTexte 32"/>
          <p:cNvSpPr txBox="1"/>
          <p:nvPr/>
        </p:nvSpPr>
        <p:spPr>
          <a:xfrm>
            <a:off x="3635896" y="3933056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Editing the  </a:t>
            </a:r>
            <a:r>
              <a:rPr lang="en-US" sz="900" b="1" baseline="0" dirty="0" smtClean="0"/>
              <a:t>News component </a:t>
            </a:r>
          </a:p>
          <a:p>
            <a:pPr algn="ctr"/>
            <a:r>
              <a:rPr lang="en-US" sz="900" baseline="0" dirty="0" smtClean="0"/>
              <a:t>using WCMS page view mode</a:t>
            </a:r>
            <a:endParaRPr lang="en-US" sz="900" baseline="0" dirty="0"/>
          </a:p>
        </p:txBody>
      </p:sp>
      <p:sp>
        <p:nvSpPr>
          <p:cNvPr id="34" name="Ellipse 33"/>
          <p:cNvSpPr/>
          <p:nvPr/>
        </p:nvSpPr>
        <p:spPr>
          <a:xfrm>
            <a:off x="107504" y="281695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 smtClean="0">
                <a:solidFill>
                  <a:schemeClr val="bg1"/>
                </a:solidFill>
              </a:rPr>
              <a:t>1</a:t>
            </a:r>
            <a:endParaRPr lang="fr-FR" sz="1100" b="1" baseline="0" dirty="0">
              <a:solidFill>
                <a:schemeClr val="bg1"/>
              </a:solidFill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4445996" y="2276872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 smtClean="0">
                <a:solidFill>
                  <a:schemeClr val="bg1"/>
                </a:solidFill>
              </a:rPr>
              <a:t>2</a:t>
            </a:r>
            <a:endParaRPr lang="fr-FR" sz="1100" b="1" baseline="0" dirty="0">
              <a:solidFill>
                <a:schemeClr val="bg1"/>
              </a:solidFill>
            </a:endParaRPr>
          </a:p>
        </p:txBody>
      </p:sp>
      <p:sp>
        <p:nvSpPr>
          <p:cNvPr id="38" name="Ellipse 37"/>
          <p:cNvSpPr/>
          <p:nvPr/>
        </p:nvSpPr>
        <p:spPr>
          <a:xfrm>
            <a:off x="4445996" y="2591912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 smtClean="0">
                <a:solidFill>
                  <a:schemeClr val="bg1"/>
                </a:solidFill>
              </a:rPr>
              <a:t>3</a:t>
            </a:r>
            <a:endParaRPr lang="fr-FR" sz="1100" b="1" baseline="0" dirty="0">
              <a:solidFill>
                <a:schemeClr val="bg1"/>
              </a:solidFill>
            </a:endParaRPr>
          </a:p>
        </p:txBody>
      </p:sp>
      <p:sp>
        <p:nvSpPr>
          <p:cNvPr id="40" name="Ellipse 39"/>
          <p:cNvSpPr/>
          <p:nvPr/>
        </p:nvSpPr>
        <p:spPr>
          <a:xfrm>
            <a:off x="4445996" y="2906952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 smtClean="0">
                <a:solidFill>
                  <a:schemeClr val="bg1"/>
                </a:solidFill>
              </a:rPr>
              <a:t>4</a:t>
            </a:r>
            <a:endParaRPr lang="fr-FR" sz="1100" b="1" baseline="0" dirty="0">
              <a:solidFill>
                <a:schemeClr val="bg1"/>
              </a:solidFill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4445996" y="3221992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 smtClean="0">
                <a:solidFill>
                  <a:schemeClr val="bg1"/>
                </a:solidFill>
              </a:rPr>
              <a:t>5</a:t>
            </a:r>
            <a:endParaRPr lang="fr-FR" sz="1100" b="1" baseline="0" dirty="0">
              <a:solidFill>
                <a:schemeClr val="bg1"/>
              </a:solidFill>
            </a:endParaRPr>
          </a:p>
        </p:txBody>
      </p:sp>
      <p:grpSp>
        <p:nvGrpSpPr>
          <p:cNvPr id="52" name="Groupe 51"/>
          <p:cNvGrpSpPr/>
          <p:nvPr/>
        </p:nvGrpSpPr>
        <p:grpSpPr>
          <a:xfrm>
            <a:off x="314340" y="6165304"/>
            <a:ext cx="8829660" cy="246221"/>
            <a:chOff x="314340" y="6456898"/>
            <a:chExt cx="8829660" cy="246221"/>
          </a:xfrm>
        </p:grpSpPr>
        <p:sp>
          <p:nvSpPr>
            <p:cNvPr id="43" name="Ellipse 42"/>
            <p:cNvSpPr/>
            <p:nvPr/>
          </p:nvSpPr>
          <p:spPr>
            <a:xfrm>
              <a:off x="314340" y="6490008"/>
              <a:ext cx="180000" cy="180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200" b="1" baseline="0" dirty="0" smtClean="0">
                  <a:solidFill>
                    <a:schemeClr val="bg1"/>
                  </a:solidFill>
                </a:rPr>
                <a:t>6</a:t>
              </a:r>
              <a:endParaRPr lang="fr-FR" sz="12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45" name="ZoneTexte 44"/>
            <p:cNvSpPr txBox="1"/>
            <p:nvPr/>
          </p:nvSpPr>
          <p:spPr>
            <a:xfrm>
              <a:off x="683568" y="6456898"/>
              <a:ext cx="84604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="1" baseline="0" dirty="0" smtClean="0"/>
                <a:t>News component 	</a:t>
              </a:r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CMS Link : CMS Link pointing to the news details page</a:t>
              </a:r>
              <a:endParaRPr lang="en-US" sz="10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3" name="Ellipse 52"/>
          <p:cNvSpPr/>
          <p:nvPr/>
        </p:nvSpPr>
        <p:spPr>
          <a:xfrm>
            <a:off x="4445996" y="3537032"/>
            <a:ext cx="180000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100" b="1" baseline="0" dirty="0" smtClean="0">
                <a:solidFill>
                  <a:schemeClr val="bg1"/>
                </a:solidFill>
              </a:rPr>
              <a:t>6</a:t>
            </a:r>
            <a:endParaRPr lang="fr-FR" sz="1100" b="1" baseline="0" dirty="0">
              <a:solidFill>
                <a:schemeClr val="bg1"/>
              </a:solidFill>
            </a:endParaRPr>
          </a:p>
        </p:txBody>
      </p:sp>
      <p:sp>
        <p:nvSpPr>
          <p:cNvPr id="60" name="Accolade ouvrante 59"/>
          <p:cNvSpPr/>
          <p:nvPr/>
        </p:nvSpPr>
        <p:spPr bwMode="auto">
          <a:xfrm>
            <a:off x="395536" y="2276872"/>
            <a:ext cx="144016" cy="1296144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42" name="Image 4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4" name="Ellipse 4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18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91680" y="3789040"/>
            <a:ext cx="3057525" cy="22193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1811288"/>
            <a:ext cx="5648325" cy="6096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200" baseline="0" dirty="0" smtClean="0">
                <a:solidFill>
                  <a:srgbClr val="FFFFFF"/>
                </a:solidFill>
              </a:rPr>
              <a:t> </a:t>
            </a:r>
            <a:r>
              <a:rPr lang="en-US" sz="1100" baseline="0" dirty="0">
                <a:solidFill>
                  <a:srgbClr val="FFFFFF"/>
                </a:solidFill>
              </a:rPr>
              <a:t>3</a:t>
            </a:r>
            <a:r>
              <a:rPr lang="en-US" sz="1100" baseline="0" dirty="0" smtClean="0">
                <a:solidFill>
                  <a:srgbClr val="FFFFFF"/>
                </a:solidFill>
              </a:rPr>
              <a:t>.1 Modify the </a:t>
            </a:r>
            <a:r>
              <a:rPr lang="en-US" sz="1100" b="1" baseline="0" dirty="0" smtClean="0">
                <a:solidFill>
                  <a:srgbClr val="FFFFFF"/>
                </a:solidFill>
              </a:rPr>
              <a:t>NEWS LIST </a:t>
            </a:r>
            <a:r>
              <a:rPr lang="en-US" sz="1100" baseline="0" dirty="0" smtClean="0">
                <a:solidFill>
                  <a:srgbClr val="FFFFFF"/>
                </a:solidFill>
              </a:rPr>
              <a:t>component using WCMS page view perspective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395536" y="263691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46" name="Ellipse 45"/>
          <p:cNvSpPr/>
          <p:nvPr/>
        </p:nvSpPr>
        <p:spPr>
          <a:xfrm>
            <a:off x="170324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7" name="Connecteur en angle 46"/>
          <p:cNvCxnSpPr>
            <a:stCxn id="44" idx="3"/>
          </p:cNvCxnSpPr>
          <p:nvPr/>
        </p:nvCxnSpPr>
        <p:spPr bwMode="auto">
          <a:xfrm flipV="1">
            <a:off x="2016224" y="2420888"/>
            <a:ext cx="539552" cy="57606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7" name="Rectangle 86"/>
          <p:cNvSpPr/>
          <p:nvPr/>
        </p:nvSpPr>
        <p:spPr bwMode="auto">
          <a:xfrm>
            <a:off x="6263680" y="2636912"/>
            <a:ext cx="2556792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Define the list of </a:t>
            </a:r>
          </a:p>
          <a:p>
            <a:pPr algn="ctr"/>
            <a:r>
              <a:rPr lang="en-US" sz="1050" b="1" cap="all" baseline="0" dirty="0" smtClean="0">
                <a:solidFill>
                  <a:schemeClr val="tx1"/>
                </a:solidFill>
              </a:rPr>
              <a:t>NEWS COMPONENT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to be displayed with the possibility to: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Delete one (using the </a:t>
            </a:r>
            <a:r>
              <a:rPr lang="en-US" sz="1050" b="1" baseline="0" dirty="0" smtClean="0">
                <a:solidFill>
                  <a:schemeClr val="tx1"/>
                </a:solidFill>
              </a:rPr>
              <a:t>x</a:t>
            </a:r>
            <a:r>
              <a:rPr lang="en-US" sz="1050" baseline="0" dirty="0" smtClean="0">
                <a:solidFill>
                  <a:schemeClr val="tx1"/>
                </a:solidFill>
              </a:rPr>
              <a:t>)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Modify one (using the </a:t>
            </a:r>
            <a:r>
              <a:rPr lang="en-US" sz="1050" b="1" baseline="0" dirty="0" smtClean="0">
                <a:solidFill>
                  <a:schemeClr val="tx1"/>
                </a:solidFill>
              </a:rPr>
              <a:t>pencil</a:t>
            </a:r>
            <a:r>
              <a:rPr lang="en-US" sz="1050" baseline="0" dirty="0" smtClean="0">
                <a:solidFill>
                  <a:schemeClr val="tx1"/>
                </a:solidFill>
              </a:rPr>
              <a:t>) </a:t>
            </a:r>
            <a:r>
              <a:rPr lang="en-US" sz="1050" b="1" baseline="0" dirty="0" smtClean="0">
                <a:solidFill>
                  <a:srgbClr val="C00000"/>
                </a:solidFill>
              </a:rPr>
              <a:t>(*)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Re order one (using </a:t>
            </a:r>
            <a:r>
              <a:rPr lang="en-US" sz="1050" b="1" baseline="0" dirty="0" smtClean="0">
                <a:solidFill>
                  <a:schemeClr val="tx1"/>
                </a:solidFill>
              </a:rPr>
              <a:t>drag and drop)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Add one (t</a:t>
            </a:r>
            <a:r>
              <a:rPr lang="en-US" sz="1050" b="1" baseline="0" dirty="0" smtClean="0">
                <a:solidFill>
                  <a:schemeClr val="tx1"/>
                </a:solidFill>
              </a:rPr>
              <a:t>ype ahead feature</a:t>
            </a:r>
            <a:r>
              <a:rPr lang="en-US" sz="1050" baseline="0" dirty="0" smtClean="0">
                <a:solidFill>
                  <a:schemeClr val="tx1"/>
                </a:solidFill>
              </a:rPr>
              <a:t> in the corresponding field or  </a:t>
            </a:r>
            <a:r>
              <a:rPr lang="en-US" sz="1050" b="1" baseline="0" dirty="0" smtClean="0">
                <a:solidFill>
                  <a:schemeClr val="tx1"/>
                </a:solidFill>
              </a:rPr>
              <a:t>“…”</a:t>
            </a:r>
            <a:r>
              <a:rPr lang="en-US" sz="1050" baseline="0" dirty="0" smtClean="0">
                <a:solidFill>
                  <a:schemeClr val="tx1"/>
                </a:solidFill>
              </a:rPr>
              <a:t>)</a:t>
            </a:r>
          </a:p>
          <a:p>
            <a:pPr algn="ctr">
              <a:buFontTx/>
              <a:buChar char="-"/>
            </a:pPr>
            <a:endParaRPr lang="en-US" sz="1050" b="1" baseline="0" dirty="0" smtClean="0">
              <a:solidFill>
                <a:srgbClr val="C00000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rgbClr val="C00000"/>
                </a:solidFill>
              </a:rPr>
              <a:t>(*)</a:t>
            </a:r>
          </a:p>
          <a:p>
            <a:pPr algn="ctr"/>
            <a:r>
              <a:rPr lang="en-US" sz="1050" b="1" baseline="0" dirty="0" smtClean="0">
                <a:solidFill>
                  <a:srgbClr val="C00000"/>
                </a:solidFill>
              </a:rPr>
              <a:t>NEWS COMPONENT</a:t>
            </a:r>
          </a:p>
          <a:p>
            <a:pPr algn="ctr"/>
            <a:r>
              <a:rPr lang="en-US" sz="1050" b="1" baseline="0" dirty="0" smtClean="0">
                <a:solidFill>
                  <a:srgbClr val="C00000"/>
                </a:solidFill>
              </a:rPr>
              <a:t>is define in the next page</a:t>
            </a:r>
          </a:p>
        </p:txBody>
      </p:sp>
      <p:sp>
        <p:nvSpPr>
          <p:cNvPr id="97" name="Ellipse 96"/>
          <p:cNvSpPr/>
          <p:nvPr/>
        </p:nvSpPr>
        <p:spPr>
          <a:xfrm>
            <a:off x="8604448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98" name="Connecteur en angle 97"/>
          <p:cNvCxnSpPr>
            <a:stCxn id="87" idx="1"/>
            <a:endCxn id="27" idx="3"/>
          </p:cNvCxnSpPr>
          <p:nvPr/>
        </p:nvCxnSpPr>
        <p:spPr bwMode="auto">
          <a:xfrm rot="10800000" flipV="1">
            <a:off x="4860032" y="3825044"/>
            <a:ext cx="1403648" cy="13321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7" name="Rectangle 26"/>
          <p:cNvSpPr/>
          <p:nvPr/>
        </p:nvSpPr>
        <p:spPr bwMode="auto">
          <a:xfrm>
            <a:off x="1547664" y="4365104"/>
            <a:ext cx="3312368" cy="1584176"/>
          </a:xfrm>
          <a:prstGeom prst="rect">
            <a:avLst/>
          </a:prstGeom>
          <a:noFill/>
          <a:ln w="12700">
            <a:solidFill>
              <a:schemeClr val="accent6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News list + News component</a:t>
            </a:r>
          </a:p>
        </p:txBody>
      </p:sp>
      <p:sp>
        <p:nvSpPr>
          <p:cNvPr id="17" name="Ellipse 16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0" name="Image 1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18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2420888"/>
            <a:ext cx="5581650" cy="23812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200" baseline="0" dirty="0" smtClean="0">
                <a:solidFill>
                  <a:srgbClr val="FFFFFF"/>
                </a:solidFill>
              </a:rPr>
              <a:t> </a:t>
            </a:r>
            <a:r>
              <a:rPr lang="en-US" sz="1100" baseline="0" dirty="0">
                <a:solidFill>
                  <a:srgbClr val="FFFFFF"/>
                </a:solidFill>
              </a:rPr>
              <a:t>3</a:t>
            </a:r>
            <a:r>
              <a:rPr lang="en-US" sz="1100" baseline="0" dirty="0" smtClean="0">
                <a:solidFill>
                  <a:srgbClr val="FFFFFF"/>
                </a:solidFill>
              </a:rPr>
              <a:t>.1 Modify the </a:t>
            </a:r>
            <a:r>
              <a:rPr lang="en-US" sz="1100" b="1" baseline="0" dirty="0" smtClean="0">
                <a:solidFill>
                  <a:srgbClr val="FFFFFF"/>
                </a:solidFill>
              </a:rPr>
              <a:t>NEWS </a:t>
            </a:r>
            <a:r>
              <a:rPr lang="en-US" sz="1100" baseline="0" dirty="0" smtClean="0">
                <a:solidFill>
                  <a:srgbClr val="FFFFFF"/>
                </a:solidFill>
              </a:rPr>
              <a:t>component using WCMS page view perspective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395536" y="1854012"/>
            <a:ext cx="16206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Specify the date/time </a:t>
            </a:r>
          </a:p>
        </p:txBody>
      </p:sp>
      <p:sp>
        <p:nvSpPr>
          <p:cNvPr id="46" name="Ellipse 45"/>
          <p:cNvSpPr/>
          <p:nvPr/>
        </p:nvSpPr>
        <p:spPr>
          <a:xfrm>
            <a:off x="170324" y="16288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7" name="Connecteur en angle 46"/>
          <p:cNvCxnSpPr>
            <a:stCxn id="44" idx="3"/>
          </p:cNvCxnSpPr>
          <p:nvPr/>
        </p:nvCxnSpPr>
        <p:spPr bwMode="auto">
          <a:xfrm>
            <a:off x="2016224" y="2106040"/>
            <a:ext cx="251520" cy="96292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News list + News component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251520" y="4869160"/>
            <a:ext cx="4392488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Specify the media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-Click on 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see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languages. 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-In the desired language, you can :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     + click on </a:t>
            </a:r>
            <a:r>
              <a:rPr lang="en-US" sz="1050" b="1" baseline="0" dirty="0" smtClean="0">
                <a:solidFill>
                  <a:schemeClr val="tx1"/>
                </a:solidFill>
              </a:rPr>
              <a:t>‘…’  </a:t>
            </a:r>
            <a:r>
              <a:rPr lang="en-US" sz="1050" baseline="0" dirty="0" smtClean="0">
                <a:solidFill>
                  <a:schemeClr val="tx1"/>
                </a:solidFill>
              </a:rPr>
              <a:t>-&gt; to change the media (with a new or existing one) </a:t>
            </a:r>
            <a:r>
              <a:rPr lang="en-US" sz="1400" b="1" dirty="0" smtClean="0">
                <a:solidFill>
                  <a:srgbClr val="C00000"/>
                </a:solidFill>
              </a:rPr>
              <a:t>(1) </a:t>
            </a:r>
            <a:endParaRPr lang="en-US" sz="1050" b="1" baseline="0" dirty="0" smtClean="0">
              <a:solidFill>
                <a:schemeClr val="tx1"/>
              </a:solidFill>
            </a:endParaRP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     + click on the </a:t>
            </a:r>
            <a:r>
              <a:rPr lang="en-US" sz="1050" b="1" baseline="0" dirty="0" smtClean="0">
                <a:solidFill>
                  <a:schemeClr val="tx1"/>
                </a:solidFill>
              </a:rPr>
              <a:t>pencil </a:t>
            </a:r>
            <a:r>
              <a:rPr lang="en-US" sz="1050" baseline="0" dirty="0" smtClean="0">
                <a:solidFill>
                  <a:schemeClr val="tx1"/>
                </a:solidFill>
              </a:rPr>
              <a:t>-&gt; to modify the media</a:t>
            </a:r>
          </a:p>
          <a:p>
            <a:pPr algn="l"/>
            <a:endParaRPr lang="en-US" sz="1050" b="1" baseline="0" dirty="0" smtClean="0">
              <a:solidFill>
                <a:schemeClr val="tx1"/>
              </a:solidFill>
            </a:endParaRPr>
          </a:p>
          <a:p>
            <a:pPr marL="228600" indent="-228600" algn="ctr">
              <a:buAutoNum type="arabicParenBoth"/>
            </a:pPr>
            <a:r>
              <a:rPr lang="en-US" sz="1050" b="1" baseline="0" dirty="0" smtClean="0">
                <a:solidFill>
                  <a:srgbClr val="C00000"/>
                </a:solidFill>
              </a:rPr>
              <a:t>When creating a new media a catalog synchronization is needed to send the new media from stage to online version</a:t>
            </a:r>
          </a:p>
          <a:p>
            <a:pPr marL="228600" indent="-228600" algn="ctr"/>
            <a:endParaRPr lang="en-US" sz="1050" b="1" baseline="0" dirty="0" smtClean="0">
              <a:solidFill>
                <a:srgbClr val="C00000"/>
              </a:solidFill>
            </a:endParaRPr>
          </a:p>
          <a:p>
            <a:pPr marL="228600" indent="-228600" algn="ctr"/>
            <a:r>
              <a:rPr lang="en-US" sz="1050" baseline="0" dirty="0" smtClean="0">
                <a:solidFill>
                  <a:schemeClr val="accent6"/>
                </a:solidFill>
              </a:rPr>
              <a:t>See</a:t>
            </a:r>
            <a:r>
              <a:rPr lang="en-US" sz="1050" b="1" baseline="0" dirty="0" smtClean="0">
                <a:solidFill>
                  <a:schemeClr val="accent6"/>
                </a:solidFill>
              </a:rPr>
              <a:t> Site Logo Component  </a:t>
            </a:r>
            <a:r>
              <a:rPr lang="en-US" sz="1050" baseline="0" dirty="0" smtClean="0">
                <a:solidFill>
                  <a:schemeClr val="accent6"/>
                </a:solidFill>
              </a:rPr>
              <a:t>for update media option</a:t>
            </a:r>
            <a:endParaRPr lang="en-US" sz="1050" b="1" baseline="0" dirty="0" smtClean="0">
              <a:solidFill>
                <a:schemeClr val="tx1"/>
              </a:solidFill>
            </a:endParaRPr>
          </a:p>
        </p:txBody>
      </p:sp>
      <p:cxnSp>
        <p:nvCxnSpPr>
          <p:cNvPr id="36" name="Forme 35"/>
          <p:cNvCxnSpPr>
            <a:stCxn id="35" idx="1"/>
          </p:cNvCxnSpPr>
          <p:nvPr/>
        </p:nvCxnSpPr>
        <p:spPr bwMode="auto">
          <a:xfrm rot="10800000" flipH="1">
            <a:off x="251520" y="4293096"/>
            <a:ext cx="720080" cy="1440160"/>
          </a:xfrm>
          <a:prstGeom prst="bentConnector4">
            <a:avLst>
              <a:gd name="adj1" fmla="val -31746"/>
              <a:gd name="adj2" fmla="val 8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Ellipse 36"/>
          <p:cNvSpPr/>
          <p:nvPr/>
        </p:nvSpPr>
        <p:spPr>
          <a:xfrm>
            <a:off x="4418796" y="637214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3" name="Rectangle 62"/>
          <p:cNvSpPr/>
          <p:nvPr/>
        </p:nvSpPr>
        <p:spPr bwMode="auto">
          <a:xfrm>
            <a:off x="2411760" y="1844824"/>
            <a:ext cx="37444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Specify the title/description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-Click on 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see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languages. 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-In the desired language, you can update the title/description</a:t>
            </a:r>
          </a:p>
        </p:txBody>
      </p:sp>
      <p:sp>
        <p:nvSpPr>
          <p:cNvPr id="64" name="Ellipse 63"/>
          <p:cNvSpPr/>
          <p:nvPr/>
        </p:nvSpPr>
        <p:spPr>
          <a:xfrm>
            <a:off x="5940152" y="16196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65" name="Connecteur en angle 64"/>
          <p:cNvCxnSpPr>
            <a:stCxn id="63" idx="3"/>
            <a:endCxn id="75" idx="1"/>
          </p:cNvCxnSpPr>
          <p:nvPr/>
        </p:nvCxnSpPr>
        <p:spPr bwMode="auto">
          <a:xfrm>
            <a:off x="6156176" y="2096852"/>
            <a:ext cx="12700" cy="1665711"/>
          </a:xfrm>
          <a:prstGeom prst="bentConnector3">
            <a:avLst>
              <a:gd name="adj1" fmla="val 180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5" name="Accolade ouvrante 74"/>
          <p:cNvSpPr/>
          <p:nvPr/>
        </p:nvSpPr>
        <p:spPr bwMode="auto">
          <a:xfrm flipH="1">
            <a:off x="6012160" y="3501008"/>
            <a:ext cx="144016" cy="504056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6552728" y="3212976"/>
            <a:ext cx="2339752" cy="33123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Specify the </a:t>
            </a:r>
            <a:r>
              <a:rPr lang="en-US" sz="1050" b="1" baseline="0" dirty="0" smtClean="0">
                <a:solidFill>
                  <a:schemeClr val="tx1"/>
                </a:solidFill>
              </a:rPr>
              <a:t>Cms Link  </a:t>
            </a:r>
            <a:r>
              <a:rPr lang="en-US" sz="1050" baseline="0" dirty="0" smtClean="0">
                <a:solidFill>
                  <a:schemeClr val="tx1"/>
                </a:solidFill>
              </a:rPr>
              <a:t>by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click on </a:t>
            </a:r>
            <a:r>
              <a:rPr lang="en-US" sz="1050" b="1" baseline="0" dirty="0" smtClean="0">
                <a:solidFill>
                  <a:schemeClr val="tx1"/>
                </a:solidFill>
              </a:rPr>
              <a:t>‘…’ </a:t>
            </a:r>
            <a:r>
              <a:rPr lang="en-US" sz="1050" baseline="0" dirty="0" smtClean="0">
                <a:solidFill>
                  <a:schemeClr val="tx1"/>
                </a:solidFill>
              </a:rPr>
              <a:t>to change  it </a:t>
            </a:r>
            <a:r>
              <a:rPr lang="en-US" sz="1400" b="1" dirty="0" smtClean="0">
                <a:solidFill>
                  <a:srgbClr val="C00000"/>
                </a:solidFill>
              </a:rPr>
              <a:t>(2)</a:t>
            </a:r>
            <a:endParaRPr lang="en-US" sz="1400" baseline="0" dirty="0" smtClean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the pencil to modify it</a:t>
            </a:r>
          </a:p>
          <a:p>
            <a:pPr algn="ctr">
              <a:buFontTx/>
              <a:buChar char="-"/>
            </a:pPr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400" b="1" dirty="0" smtClean="0">
                <a:solidFill>
                  <a:srgbClr val="C00000"/>
                </a:solidFill>
              </a:rPr>
              <a:t>(2)  </a:t>
            </a:r>
            <a:r>
              <a:rPr lang="en-US" sz="1050" b="1" baseline="0" dirty="0" smtClean="0">
                <a:solidFill>
                  <a:srgbClr val="C00000"/>
                </a:solidFill>
              </a:rPr>
              <a:t>CMS LINK COMPONENT</a:t>
            </a:r>
          </a:p>
          <a:p>
            <a:pPr algn="ctr"/>
            <a:r>
              <a:rPr lang="en-US" sz="1050" b="1" baseline="0" dirty="0" smtClean="0">
                <a:solidFill>
                  <a:srgbClr val="C00000"/>
                </a:solidFill>
              </a:rPr>
              <a:t>is define in this document</a:t>
            </a:r>
          </a:p>
          <a:p>
            <a:pPr algn="ctr"/>
            <a:endParaRPr lang="en-US" sz="1050" b="1" baseline="0" dirty="0" smtClean="0">
              <a:solidFill>
                <a:srgbClr val="C00000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rgbClr val="C00000"/>
                </a:solidFill>
              </a:rPr>
              <a:t>This link will point to the corresponding news details page.</a:t>
            </a:r>
          </a:p>
          <a:p>
            <a:pPr algn="ctr"/>
            <a:endParaRPr lang="en-US" sz="1050" b="1" baseline="0" dirty="0" smtClean="0">
              <a:solidFill>
                <a:srgbClr val="C00000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rgbClr val="C00000"/>
                </a:solidFill>
              </a:rPr>
              <a:t>The procedure to create a new article is available in  the document below</a:t>
            </a:r>
          </a:p>
          <a:p>
            <a:pPr algn="ctr"/>
            <a:endParaRPr lang="en-US" sz="1050" b="1" baseline="0" dirty="0" smtClean="0">
              <a:solidFill>
                <a:srgbClr val="C00000"/>
              </a:solidFill>
            </a:endParaRPr>
          </a:p>
          <a:p>
            <a:pPr algn="ctr">
              <a:buFontTx/>
              <a:buChar char="-"/>
            </a:pP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79" name="Ellipse 78"/>
          <p:cNvSpPr/>
          <p:nvPr/>
        </p:nvSpPr>
        <p:spPr>
          <a:xfrm>
            <a:off x="8667268" y="42119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80" name="Connecteur en angle 79"/>
          <p:cNvCxnSpPr>
            <a:stCxn id="78" idx="2"/>
          </p:cNvCxnSpPr>
          <p:nvPr/>
        </p:nvCxnSpPr>
        <p:spPr bwMode="auto">
          <a:xfrm rot="5400000" flipH="1">
            <a:off x="5823266" y="4626006"/>
            <a:ext cx="1872208" cy="1926468"/>
          </a:xfrm>
          <a:prstGeom prst="bentConnector4">
            <a:avLst>
              <a:gd name="adj1" fmla="val -12210"/>
              <a:gd name="adj2" fmla="val 8036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7258000" y="5825827"/>
          <a:ext cx="914400" cy="771525"/>
        </p:xfrm>
        <a:graphic>
          <a:graphicData uri="http://schemas.openxmlformats.org/presentationml/2006/ole">
            <p:oleObj spid="_x0000_s3128" name="Acrobat Document" showAsIcon="1" r:id="rId5" imgW="914400" imgH="771525" progId="AcroExch.Document.11">
              <p:embed/>
            </p:oleObj>
          </a:graphicData>
        </a:graphic>
      </p:graphicFrame>
      <p:pic>
        <p:nvPicPr>
          <p:cNvPr id="23" name="Image 2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18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9592" y="1916832"/>
            <a:ext cx="7007027" cy="403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Rectangle 43"/>
          <p:cNvSpPr/>
          <p:nvPr/>
        </p:nvSpPr>
        <p:spPr bwMode="auto">
          <a:xfrm>
            <a:off x="899592" y="4869160"/>
            <a:ext cx="4680520" cy="1080120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5724128" y="1988840"/>
            <a:ext cx="2160240" cy="3888432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6" name="ZoneTexte 45"/>
          <p:cNvSpPr txBox="1"/>
          <p:nvPr/>
        </p:nvSpPr>
        <p:spPr>
          <a:xfrm>
            <a:off x="4355976" y="5157192"/>
            <a:ext cx="10896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baseline="0" smtClean="0">
                <a:solidFill>
                  <a:srgbClr val="C00000"/>
                </a:solidFill>
              </a:rPr>
              <a:t>Selected Component content</a:t>
            </a:r>
            <a:endParaRPr lang="fr-FR" sz="1000" b="1" baseline="0">
              <a:solidFill>
                <a:srgbClr val="C00000"/>
              </a:solidFill>
            </a:endParaRPr>
          </a:p>
        </p:txBody>
      </p:sp>
      <p:sp>
        <p:nvSpPr>
          <p:cNvPr id="47" name="ZoneTexte 46"/>
          <p:cNvSpPr txBox="1"/>
          <p:nvPr/>
        </p:nvSpPr>
        <p:spPr>
          <a:xfrm>
            <a:off x="5599161" y="2174667"/>
            <a:ext cx="23330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baseline="0" smtClean="0">
                <a:solidFill>
                  <a:srgbClr val="C00000"/>
                </a:solidFill>
              </a:rPr>
              <a:t>Selected component properties</a:t>
            </a:r>
            <a:endParaRPr lang="fr-FR" sz="1000" b="1" baseline="0">
              <a:solidFill>
                <a:srgbClr val="C00000"/>
              </a:solidFill>
            </a:endParaRPr>
          </a:p>
        </p:txBody>
      </p:sp>
      <p:sp>
        <p:nvSpPr>
          <p:cNvPr id="48" name="Ellipse 47"/>
          <p:cNvSpPr/>
          <p:nvPr/>
        </p:nvSpPr>
        <p:spPr bwMode="auto">
          <a:xfrm>
            <a:off x="827584" y="2636912"/>
            <a:ext cx="3168352" cy="360040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        Selected component</a:t>
            </a: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 smtClean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20" name="Image 1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400" baseline="0" dirty="0" smtClean="0">
                <a:solidFill>
                  <a:srgbClr val="FFFFFF"/>
                </a:solidFill>
              </a:rPr>
              <a:t>Edit </a:t>
            </a:r>
            <a:r>
              <a:rPr lang="en-US" sz="1400" baseline="0" dirty="0">
                <a:solidFill>
                  <a:srgbClr val="FFFFFF"/>
                </a:solidFill>
              </a:rPr>
              <a:t>the page and the section to modify : using WCMS page </a:t>
            </a:r>
            <a:r>
              <a:rPr lang="en-US" sz="1400" baseline="0" dirty="0" smtClean="0">
                <a:solidFill>
                  <a:srgbClr val="FFFFFF"/>
                </a:solidFill>
              </a:rPr>
              <a:t>view</a:t>
            </a:r>
            <a:endParaRPr lang="en-US" sz="1400" baseline="0" dirty="0">
              <a:solidFill>
                <a:srgbClr val="FFFFFF"/>
              </a:solidFill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7452320" y="1520800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Share component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2411760" y="501317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News detail page</a:t>
            </a:r>
            <a:endParaRPr lang="en-US" sz="900" baseline="0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2060848"/>
            <a:ext cx="8857529" cy="280831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1" name="Rectangle 20"/>
          <p:cNvSpPr/>
          <p:nvPr/>
        </p:nvSpPr>
        <p:spPr bwMode="auto">
          <a:xfrm>
            <a:off x="7380312" y="3212976"/>
            <a:ext cx="432048" cy="1008112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dirty="0" smtClean="0">
              <a:ea typeface="ＭＳ Ｐゴシック" pitchFamily="34" charset="-128"/>
            </a:endParaRPr>
          </a:p>
        </p:txBody>
      </p:sp>
      <p:pic>
        <p:nvPicPr>
          <p:cNvPr id="10" name="Image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19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5856" y="1700808"/>
            <a:ext cx="3057525" cy="20288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en-US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Share component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35496" y="5877272"/>
            <a:ext cx="9036496" cy="648072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35496" y="5868112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3059832" y="3789040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49" name="Ellipse 48"/>
          <p:cNvSpPr/>
          <p:nvPr/>
        </p:nvSpPr>
        <p:spPr>
          <a:xfrm>
            <a:off x="314340" y="6120112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683568" y="6145612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not visible (no) in the front end.</a:t>
            </a:r>
          </a:p>
        </p:txBody>
      </p:sp>
      <p:sp>
        <p:nvSpPr>
          <p:cNvPr id="30" name="Ellipse 29"/>
          <p:cNvSpPr/>
          <p:nvPr/>
        </p:nvSpPr>
        <p:spPr>
          <a:xfrm>
            <a:off x="5436096" y="2924944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400" b="1" baseline="0" dirty="0" smtClean="0">
                <a:solidFill>
                  <a:schemeClr val="bg1"/>
                </a:solidFill>
              </a:rPr>
              <a:t>1</a:t>
            </a:r>
            <a:endParaRPr lang="fr-FR" sz="1400" b="1" baseline="0" dirty="0">
              <a:solidFill>
                <a:schemeClr val="bg1"/>
              </a:solidFill>
            </a:endParaRPr>
          </a:p>
        </p:txBody>
      </p:sp>
      <p:pic>
        <p:nvPicPr>
          <p:cNvPr id="14" name="Image 1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5" name="Ellipse 1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19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848" y="2924944"/>
            <a:ext cx="3057525" cy="20288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536" y="1844824"/>
            <a:ext cx="5667375" cy="6381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6" name="Ellipse 1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6074980" y="5157192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display = “yes”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9" name="Forme 28"/>
          <p:cNvCxnSpPr>
            <a:stCxn id="28" idx="0"/>
          </p:cNvCxnSpPr>
          <p:nvPr/>
        </p:nvCxnSpPr>
        <p:spPr bwMode="auto">
          <a:xfrm rot="16200000" flipV="1">
            <a:off x="6169584" y="3991656"/>
            <a:ext cx="864096" cy="146697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Ellipse 29"/>
          <p:cNvSpPr/>
          <p:nvPr/>
        </p:nvSpPr>
        <p:spPr>
          <a:xfrm>
            <a:off x="8379236" y="572406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</a:rPr>
              <a:t> 3.1 HIDE component using WCMS page view perspective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899592" y="2718108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32" name="Ellipse 31"/>
          <p:cNvSpPr/>
          <p:nvPr/>
        </p:nvSpPr>
        <p:spPr>
          <a:xfrm>
            <a:off x="674380" y="24928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3" name="Connecteur en angle 46"/>
          <p:cNvCxnSpPr/>
          <p:nvPr/>
        </p:nvCxnSpPr>
        <p:spPr bwMode="auto">
          <a:xfrm flipV="1">
            <a:off x="2520280" y="2420888"/>
            <a:ext cx="107504" cy="6572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Share component</a:t>
            </a:r>
          </a:p>
        </p:txBody>
      </p:sp>
      <p:pic>
        <p:nvPicPr>
          <p:cNvPr id="20" name="Image 1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19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1556792"/>
            <a:ext cx="8514953" cy="447154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5796136" y="4077072"/>
            <a:ext cx="2160240" cy="432048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dirty="0" smtClean="0">
              <a:ea typeface="ＭＳ Ｐゴシック" pitchFamily="34" charset="-128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164288" y="1916832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2483768" y="616530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My Moulinex page </a:t>
            </a:r>
            <a:endParaRPr lang="en-US" sz="900" baseline="0" dirty="0"/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Simple Banner Component</a:t>
            </a:r>
          </a:p>
        </p:txBody>
      </p:sp>
      <p:pic>
        <p:nvPicPr>
          <p:cNvPr id="10" name="Image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20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5616" y="1628800"/>
            <a:ext cx="2736304" cy="293837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Simple Banner Component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35496" y="5301208"/>
            <a:ext cx="9036496" cy="1296144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35496" y="5292048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827584" y="4638328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44" name="Ellipse 43"/>
          <p:cNvSpPr/>
          <p:nvPr/>
        </p:nvSpPr>
        <p:spPr>
          <a:xfrm>
            <a:off x="1727704" y="263691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7" name="Ellipse 46"/>
          <p:cNvSpPr/>
          <p:nvPr/>
        </p:nvSpPr>
        <p:spPr>
          <a:xfrm>
            <a:off x="269544" y="337500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9" name="Ellipse 48"/>
          <p:cNvSpPr/>
          <p:nvPr/>
        </p:nvSpPr>
        <p:spPr>
          <a:xfrm>
            <a:off x="314340" y="5544048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683568" y="5569548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not visible (no) in the front end.</a:t>
            </a:r>
          </a:p>
        </p:txBody>
      </p:sp>
      <p:sp>
        <p:nvSpPr>
          <p:cNvPr id="51" name="Ellipse 50"/>
          <p:cNvSpPr/>
          <p:nvPr/>
        </p:nvSpPr>
        <p:spPr>
          <a:xfrm>
            <a:off x="1673720" y="382506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54" name="Ellipse 53"/>
          <p:cNvSpPr/>
          <p:nvPr/>
        </p:nvSpPr>
        <p:spPr>
          <a:xfrm>
            <a:off x="314340" y="5886048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2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5" name="ZoneTexte 54"/>
          <p:cNvSpPr txBox="1"/>
          <p:nvPr/>
        </p:nvSpPr>
        <p:spPr>
          <a:xfrm>
            <a:off x="683568" y="5911548"/>
            <a:ext cx="82809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URL Link &amp; external (yes/no) : the corresponding URL associated to the component</a:t>
            </a:r>
            <a:endParaRPr lang="en-US" sz="1000" b="1" u="sng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Ellipse 56"/>
          <p:cNvSpPr/>
          <p:nvPr/>
        </p:nvSpPr>
        <p:spPr>
          <a:xfrm>
            <a:off x="314340" y="6228048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3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9" name="ZoneTexte 58"/>
          <p:cNvSpPr txBox="1"/>
          <p:nvPr/>
        </p:nvSpPr>
        <p:spPr>
          <a:xfrm>
            <a:off x="683568" y="6253548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Media section : a list of localized (see Globe icon) media associated to the component  </a:t>
            </a:r>
          </a:p>
        </p:txBody>
      </p:sp>
      <p:sp>
        <p:nvSpPr>
          <p:cNvPr id="30" name="Accolade ouvrante 29"/>
          <p:cNvSpPr/>
          <p:nvPr/>
        </p:nvSpPr>
        <p:spPr bwMode="auto">
          <a:xfrm>
            <a:off x="755576" y="3212976"/>
            <a:ext cx="162040" cy="504056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99992" y="1556792"/>
            <a:ext cx="4393386" cy="309634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0" name="ZoneTexte 39"/>
          <p:cNvSpPr txBox="1"/>
          <p:nvPr/>
        </p:nvSpPr>
        <p:spPr>
          <a:xfrm>
            <a:off x="4427984" y="465313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Editing the component using WCMS Live Edit perspective</a:t>
            </a:r>
            <a:endParaRPr lang="en-US" sz="900" baseline="0" dirty="0"/>
          </a:p>
        </p:txBody>
      </p:sp>
      <p:sp>
        <p:nvSpPr>
          <p:cNvPr id="42" name="Ellipse 41"/>
          <p:cNvSpPr/>
          <p:nvPr/>
        </p:nvSpPr>
        <p:spPr>
          <a:xfrm>
            <a:off x="4031960" y="2330888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3" name="Accolade ouvrante 42"/>
          <p:cNvSpPr/>
          <p:nvPr/>
        </p:nvSpPr>
        <p:spPr bwMode="auto">
          <a:xfrm>
            <a:off x="4283968" y="2204864"/>
            <a:ext cx="144016" cy="432048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5" name="Ellipse 44"/>
          <p:cNvSpPr/>
          <p:nvPr/>
        </p:nvSpPr>
        <p:spPr>
          <a:xfrm>
            <a:off x="6300192" y="1916832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27" name="Image 2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9" name="Ellipse 2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20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3446514"/>
            <a:ext cx="2808312" cy="293481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79884" y="1916832"/>
            <a:ext cx="7048500" cy="13239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" name="Rectangle 38"/>
          <p:cNvSpPr/>
          <p:nvPr/>
        </p:nvSpPr>
        <p:spPr bwMode="auto">
          <a:xfrm>
            <a:off x="3230079" y="5127241"/>
            <a:ext cx="302433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 smtClean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 smtClean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2 in the next pages)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4255740" y="2276872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+ to open the banner creation wizard</a:t>
            </a:r>
          </a:p>
        </p:txBody>
      </p:sp>
      <p:sp>
        <p:nvSpPr>
          <p:cNvPr id="35" name="Ellipse 34"/>
          <p:cNvSpPr/>
          <p:nvPr/>
        </p:nvSpPr>
        <p:spPr>
          <a:xfrm>
            <a:off x="6559996" y="20608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Add a SIMPLE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BANNER 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48264" y="4725144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6038391" y="4911217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2195736" y="3717032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Among the component list, click on ‘Simple banner component’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1187624" y="4185084"/>
            <a:ext cx="1008112" cy="118813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3554700" y="35010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3"/>
          </p:cNvCxnSpPr>
          <p:nvPr/>
        </p:nvCxnSpPr>
        <p:spPr bwMode="auto">
          <a:xfrm flipV="1">
            <a:off x="6776020" y="2060848"/>
            <a:ext cx="612576" cy="576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 flipV="1">
            <a:off x="6254415" y="5250229"/>
            <a:ext cx="693849" cy="5610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Simple Banner Component</a:t>
            </a:r>
          </a:p>
        </p:txBody>
      </p:sp>
      <p:pic>
        <p:nvPicPr>
          <p:cNvPr id="21" name="Image 2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3" name="Ellipse 22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20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2204864"/>
            <a:ext cx="3923988" cy="402810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344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SIMPLE BANNER using WCMS page view perspective :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 smtClean="0">
                <a:solidFill>
                  <a:srgbClr val="FFFFFF"/>
                </a:solidFill>
              </a:rPr>
              <a:t>)</a:t>
            </a:r>
            <a:r>
              <a:rPr lang="en-US" sz="1100" b="1" baseline="0" dirty="0" smtClean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932040" y="2060848"/>
            <a:ext cx="259228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Enter </a:t>
            </a:r>
            <a:r>
              <a:rPr lang="en-US" sz="1050" b="1" baseline="0" dirty="0" smtClean="0">
                <a:solidFill>
                  <a:schemeClr val="tx1"/>
                </a:solidFill>
              </a:rPr>
              <a:t>ID </a:t>
            </a:r>
            <a:r>
              <a:rPr lang="en-US" sz="1050" baseline="0" dirty="0" smtClean="0">
                <a:solidFill>
                  <a:schemeClr val="tx1"/>
                </a:solidFill>
              </a:rPr>
              <a:t>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name</a:t>
            </a:r>
            <a:r>
              <a:rPr lang="en-US" sz="1050" baseline="0" dirty="0" smtClean="0">
                <a:solidFill>
                  <a:schemeClr val="tx1"/>
                </a:solidFill>
              </a:rPr>
              <a:t> 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catalog version</a:t>
            </a: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</a:t>
            </a:r>
            <a:r>
              <a:rPr lang="en-US" sz="1050" baseline="0" dirty="0" smtClean="0">
                <a:solidFill>
                  <a:schemeClr val="accent6"/>
                </a:solidFill>
              </a:rPr>
              <a:t> : the selected item must be of the same catalog version of the currently updated page</a:t>
            </a:r>
            <a:endParaRPr lang="en-US" sz="1050" b="1" baseline="0" dirty="0" smtClean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3203848" y="2564904"/>
            <a:ext cx="1728192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308304" y="28437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932040" y="357301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7308304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>
            <a:off x="4139952" y="3212976"/>
            <a:ext cx="792088" cy="576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4932040" y="429309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 flipV="1">
            <a:off x="4067944" y="4509120"/>
            <a:ext cx="864096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7308304" y="40770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5220072" y="5517232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</a:t>
            </a:r>
            <a:r>
              <a:rPr lang="en-US" sz="1050" baseline="0" dirty="0" smtClean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7812360" y="53012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</p:cNvCxnSpPr>
          <p:nvPr/>
        </p:nvCxnSpPr>
        <p:spPr bwMode="auto">
          <a:xfrm rot="10800000" flipV="1">
            <a:off x="4211960" y="5985284"/>
            <a:ext cx="1008112" cy="1065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Simple Banner Component</a:t>
            </a:r>
          </a:p>
        </p:txBody>
      </p:sp>
      <p:pic>
        <p:nvPicPr>
          <p:cNvPr id="21" name="Image 2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2" name="Ellipse 2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20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55776" y="2276872"/>
            <a:ext cx="3550394" cy="37433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SIMPLE BANNER 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 smtClean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076056" y="2060848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an ID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(useful to search for the item)</a:t>
            </a:r>
          </a:p>
        </p:txBody>
      </p:sp>
      <p:sp>
        <p:nvSpPr>
          <p:cNvPr id="44" name="Ellipse 43"/>
          <p:cNvSpPr/>
          <p:nvPr/>
        </p:nvSpPr>
        <p:spPr>
          <a:xfrm>
            <a:off x="7083092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5076056" y="2708920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The catalog version must be the same as the catalog version of the page you are currently updating</a:t>
            </a:r>
          </a:p>
        </p:txBody>
      </p:sp>
      <p:sp>
        <p:nvSpPr>
          <p:cNvPr id="46" name="Ellipse 45"/>
          <p:cNvSpPr/>
          <p:nvPr/>
        </p:nvSpPr>
        <p:spPr>
          <a:xfrm>
            <a:off x="7875180" y="24928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47" name="Connecteur en angle 46"/>
          <p:cNvCxnSpPr>
            <a:stCxn id="42" idx="1"/>
          </p:cNvCxnSpPr>
          <p:nvPr/>
        </p:nvCxnSpPr>
        <p:spPr bwMode="auto">
          <a:xfrm rot="10800000" flipV="1">
            <a:off x="3995936" y="3032956"/>
            <a:ext cx="1080120" cy="46805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Rectangle 62"/>
          <p:cNvSpPr/>
          <p:nvPr/>
        </p:nvSpPr>
        <p:spPr bwMode="auto">
          <a:xfrm>
            <a:off x="6228184" y="3501008"/>
            <a:ext cx="2699792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Set the image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modify the media by :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selecting an existing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editing the current one (pencil)</a:t>
            </a:r>
          </a:p>
          <a:p>
            <a:pPr algn="l"/>
            <a:endParaRPr lang="en-US" sz="1050" baseline="0" dirty="0" smtClean="0">
              <a:solidFill>
                <a:schemeClr val="accent6"/>
              </a:solidFill>
            </a:endParaRPr>
          </a:p>
          <a:p>
            <a:pPr algn="l"/>
            <a:r>
              <a:rPr lang="en-US" sz="1050" baseline="0" dirty="0" smtClean="0">
                <a:solidFill>
                  <a:schemeClr val="accent6"/>
                </a:solidFill>
              </a:rPr>
              <a:t>Note : 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accent6"/>
                </a:solidFill>
              </a:rPr>
              <a:t>If you uploaded a new image you need to synchronize the catalog (Stage to Online) 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accent6"/>
                </a:solidFill>
              </a:rPr>
              <a:t> if you want to use the media as a video see </a:t>
            </a:r>
            <a:r>
              <a:rPr lang="en-US" sz="1050" b="1" baseline="0" dirty="0" smtClean="0">
                <a:solidFill>
                  <a:schemeClr val="accent6"/>
                </a:solidFill>
              </a:rPr>
              <a:t>“3.3 modify the media to be used as a video using WCMS page view perspective “</a:t>
            </a:r>
            <a:r>
              <a:rPr lang="en-US" sz="1050" baseline="0" dirty="0" smtClean="0">
                <a:solidFill>
                  <a:schemeClr val="accent6"/>
                </a:solidFill>
              </a:rPr>
              <a:t> in the next  pages</a:t>
            </a:r>
          </a:p>
        </p:txBody>
      </p:sp>
      <p:cxnSp>
        <p:nvCxnSpPr>
          <p:cNvPr id="66" name="Forme 65"/>
          <p:cNvCxnSpPr>
            <a:stCxn id="63" idx="1"/>
          </p:cNvCxnSpPr>
          <p:nvPr/>
        </p:nvCxnSpPr>
        <p:spPr bwMode="auto">
          <a:xfrm rot="10800000" flipV="1">
            <a:off x="5436096" y="5085184"/>
            <a:ext cx="792088" cy="14401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7" name="Ellipse 66"/>
          <p:cNvSpPr/>
          <p:nvPr/>
        </p:nvSpPr>
        <p:spPr>
          <a:xfrm>
            <a:off x="8702764" y="32757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3059832" y="6309321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4572000" y="6093297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10</a:t>
            </a:r>
          </a:p>
        </p:txBody>
      </p:sp>
      <p:cxnSp>
        <p:nvCxnSpPr>
          <p:cNvPr id="73" name="Forme 72"/>
          <p:cNvCxnSpPr>
            <a:stCxn id="69" idx="0"/>
          </p:cNvCxnSpPr>
          <p:nvPr/>
        </p:nvCxnSpPr>
        <p:spPr bwMode="auto">
          <a:xfrm rot="5400000" flipH="1" flipV="1">
            <a:off x="4644008" y="5229201"/>
            <a:ext cx="360041" cy="180020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4" name="Rectangle 73"/>
          <p:cNvSpPr/>
          <p:nvPr/>
        </p:nvSpPr>
        <p:spPr bwMode="auto">
          <a:xfrm>
            <a:off x="1403648" y="213285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name</a:t>
            </a:r>
          </a:p>
        </p:txBody>
      </p:sp>
      <p:sp>
        <p:nvSpPr>
          <p:cNvPr id="45" name="Ellipse 44"/>
          <p:cNvSpPr/>
          <p:nvPr/>
        </p:nvSpPr>
        <p:spPr>
          <a:xfrm>
            <a:off x="1187624" y="19168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7" name="Connecteur en angle 76"/>
          <p:cNvCxnSpPr>
            <a:stCxn id="74" idx="2"/>
          </p:cNvCxnSpPr>
          <p:nvPr/>
        </p:nvCxnSpPr>
        <p:spPr bwMode="auto">
          <a:xfrm rot="16200000" flipH="1">
            <a:off x="1907704" y="2492896"/>
            <a:ext cx="576064" cy="72008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2" name="Rectangle 81"/>
          <p:cNvSpPr/>
          <p:nvPr/>
        </p:nvSpPr>
        <p:spPr bwMode="auto">
          <a:xfrm>
            <a:off x="251520" y="3284984"/>
            <a:ext cx="223224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an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 (if external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, set  the complete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including http://)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For a link to a product detail page :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p/CMMF code</a:t>
            </a:r>
          </a:p>
        </p:txBody>
      </p:sp>
      <p:sp>
        <p:nvSpPr>
          <p:cNvPr id="72" name="Ellipse 71"/>
          <p:cNvSpPr/>
          <p:nvPr/>
        </p:nvSpPr>
        <p:spPr>
          <a:xfrm>
            <a:off x="26308" y="30597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84" name="Forme 83"/>
          <p:cNvCxnSpPr>
            <a:stCxn id="82" idx="2"/>
          </p:cNvCxnSpPr>
          <p:nvPr/>
        </p:nvCxnSpPr>
        <p:spPr bwMode="auto">
          <a:xfrm rot="16200000" flipH="1">
            <a:off x="1745686" y="3915054"/>
            <a:ext cx="288032" cy="104411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5" name="Rectangle 84"/>
          <p:cNvSpPr/>
          <p:nvPr/>
        </p:nvSpPr>
        <p:spPr bwMode="auto">
          <a:xfrm>
            <a:off x="179512" y="4725144"/>
            <a:ext cx="201622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External</a:t>
            </a:r>
            <a:r>
              <a:rPr lang="en-US" sz="1050" b="1" dirty="0" smtClean="0">
                <a:solidFill>
                  <a:schemeClr val="tx1"/>
                </a:solidFill>
              </a:rPr>
              <a:t> </a:t>
            </a:r>
            <a:r>
              <a:rPr lang="en-US" sz="1050" b="1" baseline="0" dirty="0" smtClean="0">
                <a:solidFill>
                  <a:schemeClr val="tx1"/>
                </a:solidFill>
              </a:rPr>
              <a:t>select</a:t>
            </a:r>
            <a:r>
              <a:rPr lang="en-US" sz="1050" b="1" dirty="0" smtClean="0">
                <a:solidFill>
                  <a:schemeClr val="tx1"/>
                </a:solidFill>
              </a:rPr>
              <a:t> </a:t>
            </a:r>
            <a:endParaRPr lang="en-US" sz="105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No opens the link in the same window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Yes opens the page in a new window</a:t>
            </a:r>
          </a:p>
          <a:p>
            <a:pPr algn="ctr"/>
            <a:endParaRPr lang="en-US" sz="1050" dirty="0" smtClean="0">
              <a:solidFill>
                <a:schemeClr val="tx1"/>
              </a:solidFill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970524" y="56520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8</a:t>
            </a:r>
          </a:p>
        </p:txBody>
      </p:sp>
      <p:cxnSp>
        <p:nvCxnSpPr>
          <p:cNvPr id="87" name="Connecteur en angle 86"/>
          <p:cNvCxnSpPr/>
          <p:nvPr/>
        </p:nvCxnSpPr>
        <p:spPr bwMode="auto">
          <a:xfrm flipV="1">
            <a:off x="2195736" y="4869160"/>
            <a:ext cx="360040" cy="32403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4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Simple Banner Component</a:t>
            </a:r>
          </a:p>
        </p:txBody>
      </p:sp>
      <p:cxnSp>
        <p:nvCxnSpPr>
          <p:cNvPr id="78" name="Connecteur en angle 76"/>
          <p:cNvCxnSpPr>
            <a:stCxn id="29" idx="1"/>
          </p:cNvCxnSpPr>
          <p:nvPr/>
        </p:nvCxnSpPr>
        <p:spPr bwMode="auto">
          <a:xfrm rot="10800000" flipV="1">
            <a:off x="3419872" y="2312876"/>
            <a:ext cx="1656184" cy="5040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0" name="Image 2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1" name="Ellipse 3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1988840"/>
            <a:ext cx="5328592" cy="218376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36775" y="4005065"/>
            <a:ext cx="3899721" cy="273630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Modify the simple banner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IMAGE/LINK using WCMS Live Edit perspective 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5220072" y="1772816"/>
            <a:ext cx="3744416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Update the media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modify the media by :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selecting an existing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editing the current one (pencil)</a:t>
            </a:r>
            <a:endParaRPr lang="en-US" sz="1050" baseline="0" dirty="0" smtClean="0">
              <a:solidFill>
                <a:schemeClr val="accent6"/>
              </a:solidFill>
            </a:endParaRPr>
          </a:p>
          <a:p>
            <a:pPr algn="l"/>
            <a:r>
              <a:rPr lang="en-US" sz="1050" baseline="0" dirty="0" smtClean="0">
                <a:solidFill>
                  <a:schemeClr val="accent6"/>
                </a:solidFill>
              </a:rPr>
              <a:t>Note : 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accent6"/>
                </a:solidFill>
              </a:rPr>
              <a:t>If you uploaded a new image you need to synchronize the catalog (Stage to Online) 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accent6"/>
                </a:solidFill>
              </a:rPr>
              <a:t> if you want to use the media as a video see </a:t>
            </a:r>
            <a:r>
              <a:rPr lang="en-US" sz="1050" b="1" baseline="0" dirty="0" smtClean="0">
                <a:solidFill>
                  <a:schemeClr val="accent6"/>
                </a:solidFill>
              </a:rPr>
              <a:t>“3.3 modify the media to be used as a video using WCMS page view perspective “</a:t>
            </a:r>
            <a:r>
              <a:rPr lang="en-US" sz="1050" baseline="0" dirty="0" smtClean="0">
                <a:solidFill>
                  <a:schemeClr val="accent6"/>
                </a:solidFill>
              </a:rPr>
              <a:t> in the next  pages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accent6"/>
                </a:solidFill>
              </a:rPr>
              <a:t>See</a:t>
            </a:r>
            <a:r>
              <a:rPr lang="en-US" sz="1050" b="1" baseline="0" dirty="0" smtClean="0">
                <a:solidFill>
                  <a:schemeClr val="accent6"/>
                </a:solidFill>
              </a:rPr>
              <a:t> Site Logo Component  </a:t>
            </a:r>
            <a:r>
              <a:rPr lang="en-US" sz="1050" baseline="0" dirty="0" smtClean="0">
                <a:solidFill>
                  <a:schemeClr val="accent6"/>
                </a:solidFill>
              </a:rPr>
              <a:t>for update media option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1043608" y="1844824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banner to modify</a:t>
            </a:r>
          </a:p>
        </p:txBody>
      </p:sp>
      <p:sp>
        <p:nvSpPr>
          <p:cNvPr id="35" name="Ellipse 34"/>
          <p:cNvSpPr/>
          <p:nvPr/>
        </p:nvSpPr>
        <p:spPr>
          <a:xfrm>
            <a:off x="818396" y="16196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3" name="Connecteur en angle 22"/>
          <p:cNvCxnSpPr>
            <a:stCxn id="20" idx="2"/>
          </p:cNvCxnSpPr>
          <p:nvPr/>
        </p:nvCxnSpPr>
        <p:spPr bwMode="auto">
          <a:xfrm rot="16200000" flipH="1">
            <a:off x="2537774" y="1826822"/>
            <a:ext cx="936104" cy="183620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Connecteur en angle 25"/>
          <p:cNvCxnSpPr>
            <a:stCxn id="14" idx="2"/>
          </p:cNvCxnSpPr>
          <p:nvPr/>
        </p:nvCxnSpPr>
        <p:spPr bwMode="auto">
          <a:xfrm rot="5400000">
            <a:off x="6912260" y="4185084"/>
            <a:ext cx="288032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6" name="Ellipse 35"/>
          <p:cNvSpPr/>
          <p:nvPr/>
        </p:nvSpPr>
        <p:spPr>
          <a:xfrm>
            <a:off x="8739276" y="15567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Simple Banner Component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611560" y="4581128"/>
            <a:ext cx="237626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an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 (if external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, set  the complete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including http://)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For a link to a product detail page :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p/CMMF code</a:t>
            </a:r>
          </a:p>
        </p:txBody>
      </p:sp>
      <p:sp>
        <p:nvSpPr>
          <p:cNvPr id="34" name="Ellipse 33"/>
          <p:cNvSpPr/>
          <p:nvPr/>
        </p:nvSpPr>
        <p:spPr>
          <a:xfrm>
            <a:off x="395536" y="43651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7" name="Rectangle 36"/>
          <p:cNvSpPr/>
          <p:nvPr/>
        </p:nvSpPr>
        <p:spPr bwMode="auto">
          <a:xfrm>
            <a:off x="6300193" y="4941168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External</a:t>
            </a:r>
            <a:r>
              <a:rPr lang="en-US" sz="1050" b="1" dirty="0" smtClean="0">
                <a:solidFill>
                  <a:schemeClr val="tx1"/>
                </a:solidFill>
              </a:rPr>
              <a:t> </a:t>
            </a:r>
            <a:r>
              <a:rPr lang="en-US" sz="1050" b="1" baseline="0" dirty="0" smtClean="0">
                <a:solidFill>
                  <a:schemeClr val="tx1"/>
                </a:solidFill>
              </a:rPr>
              <a:t>select</a:t>
            </a:r>
            <a:r>
              <a:rPr lang="en-US" sz="1050" b="1" dirty="0" smtClean="0">
                <a:solidFill>
                  <a:schemeClr val="tx1"/>
                </a:solidFill>
              </a:rPr>
              <a:t> </a:t>
            </a:r>
            <a:endParaRPr lang="en-US" sz="105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No opens the link in the same window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Yes opens the page in a new window</a:t>
            </a:r>
          </a:p>
          <a:p>
            <a:pPr algn="ctr"/>
            <a:endParaRPr lang="en-US" sz="1050" dirty="0" smtClean="0">
              <a:solidFill>
                <a:schemeClr val="tx1"/>
              </a:solidFill>
            </a:endParaRPr>
          </a:p>
        </p:txBody>
      </p:sp>
      <p:sp>
        <p:nvSpPr>
          <p:cNvPr id="38" name="Ellipse 37"/>
          <p:cNvSpPr/>
          <p:nvPr/>
        </p:nvSpPr>
        <p:spPr>
          <a:xfrm>
            <a:off x="8091205" y="4715955"/>
            <a:ext cx="432000" cy="432000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39" name="Connecteur en angle 58"/>
          <p:cNvCxnSpPr>
            <a:stCxn id="37" idx="1"/>
          </p:cNvCxnSpPr>
          <p:nvPr/>
        </p:nvCxnSpPr>
        <p:spPr bwMode="auto">
          <a:xfrm rot="10800000">
            <a:off x="6012161" y="5013176"/>
            <a:ext cx="288032" cy="39604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Forme 39"/>
          <p:cNvCxnSpPr>
            <a:stCxn id="33" idx="3"/>
          </p:cNvCxnSpPr>
          <p:nvPr/>
        </p:nvCxnSpPr>
        <p:spPr bwMode="auto">
          <a:xfrm flipV="1">
            <a:off x="2987824" y="4680520"/>
            <a:ext cx="2016224" cy="47667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2" name="Image 2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7" name="Ellipse 26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20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.3 modify the media to be used as a video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using WCMS page view perspective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Simple Banner Component</a:t>
            </a:r>
          </a:p>
        </p:txBody>
      </p:sp>
      <p:pic>
        <p:nvPicPr>
          <p:cNvPr id="13" name="Image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20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552" y="1915244"/>
            <a:ext cx="5076825" cy="46101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8" name="Rectangle 17"/>
          <p:cNvSpPr/>
          <p:nvPr/>
        </p:nvSpPr>
        <p:spPr bwMode="auto">
          <a:xfrm>
            <a:off x="6084168" y="1916832"/>
            <a:ext cx="2880320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When editing a media, you can set the media to display a “play” icon and open a video by setting the fields: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“Is video “to “yes”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“Video URL” using a URL address of a video  </a:t>
            </a:r>
          </a:p>
          <a:p>
            <a:pPr algn="ctr">
              <a:buFontTx/>
              <a:buChar char="-"/>
            </a:pPr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accent6"/>
                </a:solidFill>
              </a:rPr>
              <a:t>Note : 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accent6"/>
                </a:solidFill>
              </a:rPr>
              <a:t> If you uploaded a new image you need to synchronize the catalog (Stage to Online) 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accent6"/>
                </a:solidFill>
              </a:rPr>
              <a:t> test the display on the page where the media is used as this attributes rely on </a:t>
            </a:r>
            <a:r>
              <a:rPr lang="en-US" sz="1050" baseline="0" smtClean="0">
                <a:solidFill>
                  <a:schemeClr val="accent6"/>
                </a:solidFill>
              </a:rPr>
              <a:t>script  available </a:t>
            </a:r>
            <a:r>
              <a:rPr lang="en-US" sz="1050" baseline="0" dirty="0" smtClean="0">
                <a:solidFill>
                  <a:schemeClr val="accent6"/>
                </a:solidFill>
              </a:rPr>
              <a:t>on the page to be displayed properly as a video (report any malfunction)</a:t>
            </a:r>
          </a:p>
        </p:txBody>
      </p:sp>
      <p:cxnSp>
        <p:nvCxnSpPr>
          <p:cNvPr id="22" name="Connecteur en angle 58"/>
          <p:cNvCxnSpPr>
            <a:stCxn id="18" idx="1"/>
            <a:endCxn id="24" idx="1"/>
          </p:cNvCxnSpPr>
          <p:nvPr/>
        </p:nvCxnSpPr>
        <p:spPr bwMode="auto">
          <a:xfrm rot="10800000" flipV="1">
            <a:off x="5850120" y="3104963"/>
            <a:ext cx="234048" cy="1881735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Accolade ouvrante 23"/>
          <p:cNvSpPr/>
          <p:nvPr/>
        </p:nvSpPr>
        <p:spPr bwMode="auto">
          <a:xfrm flipH="1">
            <a:off x="5652120" y="4725144"/>
            <a:ext cx="198000" cy="504056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252930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04248" y="5589240"/>
            <a:ext cx="2085975" cy="11811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9" name="Rectangle 28"/>
          <p:cNvSpPr/>
          <p:nvPr/>
        </p:nvSpPr>
        <p:spPr bwMode="auto">
          <a:xfrm>
            <a:off x="6084168" y="4625752"/>
            <a:ext cx="2808312" cy="4594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The video should be displayed in the front</a:t>
            </a:r>
          </a:p>
        </p:txBody>
      </p:sp>
      <p:sp>
        <p:nvSpPr>
          <p:cNvPr id="30" name="Ellipse 29"/>
          <p:cNvSpPr/>
          <p:nvPr/>
        </p:nvSpPr>
        <p:spPr>
          <a:xfrm>
            <a:off x="5868144" y="17008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1" name="Ellipse 30"/>
          <p:cNvSpPr/>
          <p:nvPr/>
        </p:nvSpPr>
        <p:spPr>
          <a:xfrm>
            <a:off x="8676456" y="44279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2" name="Connecteur en angle 58"/>
          <p:cNvCxnSpPr>
            <a:stCxn id="29" idx="2"/>
            <a:endCxn id="252930" idx="0"/>
          </p:cNvCxnSpPr>
          <p:nvPr/>
        </p:nvCxnSpPr>
        <p:spPr bwMode="auto">
          <a:xfrm rot="16200000" flipH="1">
            <a:off x="7415752" y="5157756"/>
            <a:ext cx="504056" cy="35891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1763688" y="1845985"/>
            <a:ext cx="61926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Once in the live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perspective and once the page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is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found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click on ‘</a:t>
            </a: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quick </a:t>
            </a:r>
            <a:r>
              <a:rPr lang="fr-FR" sz="11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’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button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  <a:p>
            <a:pPr marL="342900" indent="-342900" algn="l"/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All editable content slots of the website are put in the green frames.</a:t>
            </a:r>
            <a:endParaRPr lang="fr-FR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9456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2332409"/>
            <a:ext cx="6246412" cy="383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Connecteur droit avec flèche 22"/>
          <p:cNvCxnSpPr>
            <a:endCxn id="28" idx="3"/>
          </p:cNvCxnSpPr>
          <p:nvPr/>
        </p:nvCxnSpPr>
        <p:spPr bwMode="auto">
          <a:xfrm flipH="1">
            <a:off x="5580112" y="2060848"/>
            <a:ext cx="936104" cy="32403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9456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3933056"/>
            <a:ext cx="267023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Connecteur droit avec flèche 23"/>
          <p:cNvCxnSpPr/>
          <p:nvPr/>
        </p:nvCxnSpPr>
        <p:spPr bwMode="auto">
          <a:xfrm flipH="1">
            <a:off x="5004048" y="2924944"/>
            <a:ext cx="1584176" cy="151216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6" name="ZoneTexte 25"/>
          <p:cNvSpPr txBox="1"/>
          <p:nvPr/>
        </p:nvSpPr>
        <p:spPr>
          <a:xfrm>
            <a:off x="6588224" y="2731567"/>
            <a:ext cx="18805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Double-click the content</a:t>
            </a:r>
          </a:p>
          <a:p>
            <a:pPr marL="342900" indent="-342900" algn="l"/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slot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wish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to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modify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marL="342900" indent="-342900" algn="l"/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-&gt;open the </a:t>
            </a: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content editor</a:t>
            </a:r>
          </a:p>
          <a:p>
            <a:pPr marL="342900" indent="-342900" algn="l"/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 a pop-up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window</a:t>
            </a:r>
            <a:endParaRPr lang="fr-FR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2339752" y="6191726"/>
            <a:ext cx="65527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Click again on ‘</a:t>
            </a:r>
            <a:r>
              <a:rPr lang="fr-FR" sz="1100" b="1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quick edit</a:t>
            </a:r>
            <a:r>
              <a:rPr lang="fr-FR" sz="1100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’ button to close edit mode. </a:t>
            </a:r>
            <a:r>
              <a:rPr lang="en-US" sz="1100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main area goes back to the browser mode.</a:t>
            </a:r>
            <a:endParaRPr lang="fr-FR" sz="1100" baseline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5148064" y="2276872"/>
            <a:ext cx="432048" cy="21602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 smtClean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22" name="Image 2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Edit </a:t>
            </a:r>
            <a:r>
              <a:rPr lang="en-US" sz="1400" baseline="0" dirty="0">
                <a:solidFill>
                  <a:srgbClr val="FFFFFF"/>
                </a:solidFill>
                <a:latin typeface="+mj-lt"/>
              </a:rPr>
              <a:t>the page and the section to modify : using Live edit</a:t>
            </a:r>
          </a:p>
        </p:txBody>
      </p:sp>
      <p:sp>
        <p:nvSpPr>
          <p:cNvPr id="18" name="Ellipse 17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.4 Manage the display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cxnSp>
        <p:nvCxnSpPr>
          <p:cNvPr id="16" name="Connecteur en angle 58"/>
          <p:cNvCxnSpPr/>
          <p:nvPr/>
        </p:nvCxnSpPr>
        <p:spPr bwMode="auto">
          <a:xfrm rot="10800000">
            <a:off x="5364088" y="4581128"/>
            <a:ext cx="1368152" cy="10801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Simple Banner Component</a:t>
            </a:r>
          </a:p>
        </p:txBody>
      </p:sp>
      <p:pic>
        <p:nvPicPr>
          <p:cNvPr id="13" name="Image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20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43608" y="2420888"/>
            <a:ext cx="7048500" cy="13239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3" name="Rectangle 22"/>
          <p:cNvSpPr/>
          <p:nvPr/>
        </p:nvSpPr>
        <p:spPr bwMode="auto">
          <a:xfrm>
            <a:off x="5436096" y="4221088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Drag the component to its position or use the positioning arrow</a:t>
            </a:r>
          </a:p>
        </p:txBody>
      </p:sp>
      <p:cxnSp>
        <p:nvCxnSpPr>
          <p:cNvPr id="24" name="Connecteur en angle 58"/>
          <p:cNvCxnSpPr>
            <a:stCxn id="23" idx="0"/>
          </p:cNvCxnSpPr>
          <p:nvPr/>
        </p:nvCxnSpPr>
        <p:spPr bwMode="auto">
          <a:xfrm rot="16200000" flipV="1">
            <a:off x="4463988" y="2240868"/>
            <a:ext cx="1368152" cy="259228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87624" y="2060848"/>
            <a:ext cx="7048500" cy="13239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84168" y="3573016"/>
            <a:ext cx="2736304" cy="293837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.5 HIDE a simple banner using WCMS</a:t>
            </a:r>
            <a:r>
              <a:rPr lang="en-US" sz="1100" baseline="0" dirty="0" smtClean="0">
                <a:solidFill>
                  <a:srgbClr val="FFFFFF"/>
                </a:solidFill>
              </a:rPr>
              <a:t> page view perspective - Option 1 - Visible attributes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779912" y="5589240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display = “yes”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58"/>
          <p:cNvCxnSpPr>
            <a:stCxn id="14" idx="0"/>
          </p:cNvCxnSpPr>
          <p:nvPr/>
        </p:nvCxnSpPr>
        <p:spPr bwMode="auto">
          <a:xfrm rot="5400000" flipH="1" flipV="1">
            <a:off x="5040052" y="4545124"/>
            <a:ext cx="792088" cy="129614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Ellipse 21"/>
          <p:cNvSpPr/>
          <p:nvPr/>
        </p:nvSpPr>
        <p:spPr>
          <a:xfrm>
            <a:off x="5570924" y="63001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1907704" y="4221088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35" name="Ellipse 34"/>
          <p:cNvSpPr/>
          <p:nvPr/>
        </p:nvSpPr>
        <p:spPr>
          <a:xfrm>
            <a:off x="1682492" y="39958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Simple Banner Component</a:t>
            </a:r>
          </a:p>
        </p:txBody>
      </p:sp>
      <p:cxnSp>
        <p:nvCxnSpPr>
          <p:cNvPr id="42" name="Connecteur en angle 58"/>
          <p:cNvCxnSpPr>
            <a:stCxn id="23" idx="0"/>
          </p:cNvCxnSpPr>
          <p:nvPr/>
        </p:nvCxnSpPr>
        <p:spPr bwMode="auto">
          <a:xfrm rot="5400000" flipH="1" flipV="1">
            <a:off x="2784954" y="3631870"/>
            <a:ext cx="864096" cy="314340"/>
          </a:xfrm>
          <a:prstGeom prst="bentConnector3">
            <a:avLst>
              <a:gd name="adj1" fmla="val 5429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9" name="Image 1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20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95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78675" y="4653136"/>
            <a:ext cx="3353766" cy="206921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5395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984" y="2132856"/>
            <a:ext cx="3672408" cy="231612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.5 HIDE a banner using WCMS</a:t>
            </a:r>
            <a:r>
              <a:rPr lang="en-US" sz="1100" baseline="0" dirty="0" smtClean="0">
                <a:solidFill>
                  <a:srgbClr val="FFFFFF"/>
                </a:solidFill>
              </a:rPr>
              <a:t> page view perspective - Option 2 - Category restriction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03648" y="2132856"/>
            <a:ext cx="2283393" cy="316653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13"/>
          <p:cNvSpPr/>
          <p:nvPr/>
        </p:nvSpPr>
        <p:spPr bwMode="auto">
          <a:xfrm>
            <a:off x="4211961" y="1772816"/>
            <a:ext cx="468052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In the  </a:t>
            </a:r>
            <a:r>
              <a:rPr lang="en-US" sz="1050" b="1" baseline="0" dirty="0" smtClean="0">
                <a:solidFill>
                  <a:schemeClr val="tx1"/>
                </a:solidFill>
              </a:rPr>
              <a:t>Context Visibility </a:t>
            </a:r>
            <a:r>
              <a:rPr lang="en-US" sz="1050" baseline="0" dirty="0" smtClean="0">
                <a:solidFill>
                  <a:schemeClr val="tx1"/>
                </a:solidFill>
              </a:rPr>
              <a:t>section  :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-Add a category restriction (…)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Edit the category restriction (pencil)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If only one restriction must apply is equal to yes, then the restriction on top  of the list will apply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58"/>
          <p:cNvCxnSpPr>
            <a:stCxn id="14" idx="3"/>
          </p:cNvCxnSpPr>
          <p:nvPr/>
        </p:nvCxnSpPr>
        <p:spPr bwMode="auto">
          <a:xfrm flipH="1">
            <a:off x="8100393" y="2204864"/>
            <a:ext cx="792088" cy="1656184"/>
          </a:xfrm>
          <a:prstGeom prst="bentConnector4">
            <a:avLst>
              <a:gd name="adj1" fmla="val -28860"/>
              <a:gd name="adj2" fmla="val 6304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Ellipse 21"/>
          <p:cNvSpPr/>
          <p:nvPr/>
        </p:nvSpPr>
        <p:spPr>
          <a:xfrm>
            <a:off x="8667268" y="15476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611560" y="2564904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35" name="Ellipse 34"/>
          <p:cNvSpPr/>
          <p:nvPr/>
        </p:nvSpPr>
        <p:spPr>
          <a:xfrm>
            <a:off x="386348" y="23396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8" name="Connecteur en angle 27"/>
          <p:cNvCxnSpPr/>
          <p:nvPr/>
        </p:nvCxnSpPr>
        <p:spPr bwMode="auto">
          <a:xfrm>
            <a:off x="2195736" y="3356992"/>
            <a:ext cx="1080120" cy="86409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6" name="Image 1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9" name="Rectangle 48"/>
          <p:cNvSpPr/>
          <p:nvPr/>
        </p:nvSpPr>
        <p:spPr bwMode="auto">
          <a:xfrm>
            <a:off x="251520" y="5445224"/>
            <a:ext cx="4680520" cy="14127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In the  </a:t>
            </a:r>
            <a:r>
              <a:rPr lang="en-US" sz="1050" b="1" baseline="0" dirty="0" smtClean="0">
                <a:solidFill>
                  <a:schemeClr val="tx1"/>
                </a:solidFill>
              </a:rPr>
              <a:t>Category restriction </a:t>
            </a:r>
            <a:r>
              <a:rPr lang="en-US" sz="1050" baseline="0" dirty="0" smtClean="0">
                <a:solidFill>
                  <a:schemeClr val="tx1"/>
                </a:solidFill>
              </a:rPr>
              <a:t>pop in  :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Set /update the name (name it so it is easily searchable)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 the category on the corresponding Product catalog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Set the restriction should be recursive or not (recursive=yes means that if this component is used on another one - the restriction will apply)</a:t>
            </a:r>
          </a:p>
          <a:p>
            <a:pPr algn="ctr">
              <a:buFontTx/>
              <a:buChar char="-"/>
            </a:pPr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If you don’t set any restriction, the banner will be displayed on all pages.</a:t>
            </a:r>
          </a:p>
          <a:p>
            <a:pPr algn="ctr">
              <a:buFontTx/>
              <a:buChar char="-"/>
            </a:pPr>
            <a:endParaRPr lang="en-US" sz="1050" baseline="0" dirty="0" smtClean="0">
              <a:solidFill>
                <a:schemeClr val="tx1"/>
              </a:solidFill>
            </a:endParaRPr>
          </a:p>
        </p:txBody>
      </p:sp>
      <p:cxnSp>
        <p:nvCxnSpPr>
          <p:cNvPr id="50" name="Connecteur en angle 58"/>
          <p:cNvCxnSpPr>
            <a:stCxn id="49" idx="3"/>
          </p:cNvCxnSpPr>
          <p:nvPr/>
        </p:nvCxnSpPr>
        <p:spPr bwMode="auto">
          <a:xfrm flipV="1">
            <a:off x="4932040" y="5949280"/>
            <a:ext cx="288032" cy="2023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1" name="Ellipse 50"/>
          <p:cNvSpPr/>
          <p:nvPr/>
        </p:nvSpPr>
        <p:spPr>
          <a:xfrm>
            <a:off x="4706827" y="54360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Simple Banner Component</a:t>
            </a:r>
          </a:p>
        </p:txBody>
      </p:sp>
      <p:sp>
        <p:nvSpPr>
          <p:cNvPr id="29" name="Ellipse 2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20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1484784"/>
            <a:ext cx="8203679" cy="456053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1691680" y="2204864"/>
            <a:ext cx="2160240" cy="252028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2483768" y="616530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My Moulinex page </a:t>
            </a:r>
            <a:endParaRPr lang="en-US" sz="900" baseline="0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3851920" y="3429000"/>
            <a:ext cx="2160240" cy="2592288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1691680" y="4725144"/>
            <a:ext cx="1080120" cy="1296144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771800" y="4725144"/>
            <a:ext cx="1080120" cy="1296144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851920" y="2204864"/>
            <a:ext cx="1080120" cy="122413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4932040" y="2204864"/>
            <a:ext cx="1080120" cy="122413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SocialPostComponent</a:t>
            </a:r>
          </a:p>
        </p:txBody>
      </p:sp>
      <p:pic>
        <p:nvPicPr>
          <p:cNvPr id="14" name="Image 1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Ellipse 45"/>
          <p:cNvSpPr/>
          <p:nvPr/>
        </p:nvSpPr>
        <p:spPr>
          <a:xfrm>
            <a:off x="4319984" y="1664816"/>
            <a:ext cx="108000" cy="108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6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576" y="1412776"/>
            <a:ext cx="3175989" cy="295232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SocialPostComponent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35496" y="4581128"/>
            <a:ext cx="9036496" cy="2276872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35496" y="4536116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683568" y="43651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44" name="Ellipse 43"/>
          <p:cNvSpPr/>
          <p:nvPr/>
        </p:nvSpPr>
        <p:spPr>
          <a:xfrm>
            <a:off x="395536" y="198884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7" name="Ellipse 46"/>
          <p:cNvSpPr/>
          <p:nvPr/>
        </p:nvSpPr>
        <p:spPr>
          <a:xfrm>
            <a:off x="395536" y="2276872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9" name="Ellipse 48"/>
          <p:cNvSpPr/>
          <p:nvPr/>
        </p:nvSpPr>
        <p:spPr>
          <a:xfrm>
            <a:off x="314340" y="4788116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683568" y="481361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Title: title of the post displayed in the front end.</a:t>
            </a:r>
          </a:p>
        </p:txBody>
      </p:sp>
      <p:sp>
        <p:nvSpPr>
          <p:cNvPr id="51" name="Ellipse 50"/>
          <p:cNvSpPr/>
          <p:nvPr/>
        </p:nvSpPr>
        <p:spPr>
          <a:xfrm>
            <a:off x="107504" y="279894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52" name="Ellipse 51"/>
          <p:cNvSpPr/>
          <p:nvPr/>
        </p:nvSpPr>
        <p:spPr>
          <a:xfrm>
            <a:off x="395536" y="3212976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4" name="Ellipse 53"/>
          <p:cNvSpPr/>
          <p:nvPr/>
        </p:nvSpPr>
        <p:spPr>
          <a:xfrm>
            <a:off x="314340" y="5130116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2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5" name="ZoneTexte 54"/>
          <p:cNvSpPr txBox="1"/>
          <p:nvPr/>
        </p:nvSpPr>
        <p:spPr>
          <a:xfrm>
            <a:off x="683568" y="515561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Short Description: Short Description of the post displayed in the front end.</a:t>
            </a:r>
          </a:p>
        </p:txBody>
      </p:sp>
      <p:sp>
        <p:nvSpPr>
          <p:cNvPr id="57" name="Ellipse 56"/>
          <p:cNvSpPr/>
          <p:nvPr/>
        </p:nvSpPr>
        <p:spPr>
          <a:xfrm>
            <a:off x="314339" y="5472116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3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9" name="ZoneTexte 58"/>
          <p:cNvSpPr txBox="1"/>
          <p:nvPr/>
        </p:nvSpPr>
        <p:spPr>
          <a:xfrm>
            <a:off x="683568" y="5497616"/>
            <a:ext cx="83529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User account / Social Media  : User account of the post displayed in the front end and &amp; Social media icon to display beside user account.</a:t>
            </a:r>
          </a:p>
        </p:txBody>
      </p:sp>
      <p:sp>
        <p:nvSpPr>
          <p:cNvPr id="62" name="Ellipse 61"/>
          <p:cNvSpPr/>
          <p:nvPr/>
        </p:nvSpPr>
        <p:spPr>
          <a:xfrm>
            <a:off x="314340" y="5814116"/>
            <a:ext cx="297220" cy="29722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4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63" name="ZoneTexte 62"/>
          <p:cNvSpPr txBox="1"/>
          <p:nvPr/>
        </p:nvSpPr>
        <p:spPr>
          <a:xfrm>
            <a:off x="683568" y="5839616"/>
            <a:ext cx="84604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Display format : format of the post displayed in the front end (BIG /SMALL will define the display).</a:t>
            </a:r>
          </a:p>
        </p:txBody>
      </p:sp>
      <p:sp>
        <p:nvSpPr>
          <p:cNvPr id="65" name="Ellipse 64"/>
          <p:cNvSpPr/>
          <p:nvPr/>
        </p:nvSpPr>
        <p:spPr>
          <a:xfrm>
            <a:off x="395536" y="3537032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67" name="Ellipse 66"/>
          <p:cNvSpPr/>
          <p:nvPr/>
        </p:nvSpPr>
        <p:spPr>
          <a:xfrm>
            <a:off x="314340" y="6156116"/>
            <a:ext cx="297220" cy="29722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5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68" name="ZoneTexte 67"/>
          <p:cNvSpPr txBox="1"/>
          <p:nvPr/>
        </p:nvSpPr>
        <p:spPr>
          <a:xfrm>
            <a:off x="683568" y="6181616"/>
            <a:ext cx="84604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Image : Image of the post displayed in the front end.</a:t>
            </a:r>
          </a:p>
        </p:txBody>
      </p:sp>
      <p:sp>
        <p:nvSpPr>
          <p:cNvPr id="31" name="Ellipse 30"/>
          <p:cNvSpPr/>
          <p:nvPr/>
        </p:nvSpPr>
        <p:spPr>
          <a:xfrm>
            <a:off x="395536" y="3933056"/>
            <a:ext cx="180000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2" name="Ellipse 31"/>
          <p:cNvSpPr/>
          <p:nvPr/>
        </p:nvSpPr>
        <p:spPr>
          <a:xfrm>
            <a:off x="323528" y="6516156"/>
            <a:ext cx="297220" cy="29722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6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33" name="ZoneTexte 32"/>
          <p:cNvSpPr txBox="1"/>
          <p:nvPr/>
        </p:nvSpPr>
        <p:spPr>
          <a:xfrm>
            <a:off x="692756" y="6541656"/>
            <a:ext cx="84604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Url  : </a:t>
            </a:r>
            <a:r>
              <a:rPr lang="en-US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url</a:t>
            </a:r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used in the front end when user click on the post.</a:t>
            </a:r>
            <a:endParaRPr lang="en-US" sz="1000" b="1" u="sng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Accolade ouvrante 33"/>
          <p:cNvSpPr/>
          <p:nvPr/>
        </p:nvSpPr>
        <p:spPr bwMode="auto">
          <a:xfrm>
            <a:off x="395536" y="2636912"/>
            <a:ext cx="162040" cy="504056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70244" y="1340768"/>
            <a:ext cx="4273752" cy="302433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8" name="ZoneTexte 37"/>
          <p:cNvSpPr txBox="1"/>
          <p:nvPr/>
        </p:nvSpPr>
        <p:spPr>
          <a:xfrm>
            <a:off x="4355976" y="435029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Editing the component using WCMS Live Edit perspective</a:t>
            </a:r>
            <a:endParaRPr lang="en-US" sz="900" baseline="0" dirty="0"/>
          </a:p>
        </p:txBody>
      </p:sp>
      <p:sp>
        <p:nvSpPr>
          <p:cNvPr id="40" name="Ellipse 39"/>
          <p:cNvSpPr/>
          <p:nvPr/>
        </p:nvSpPr>
        <p:spPr>
          <a:xfrm>
            <a:off x="4319984" y="2212068"/>
            <a:ext cx="108000" cy="108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1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4319984" y="1938442"/>
            <a:ext cx="108000" cy="108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2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sp>
        <p:nvSpPr>
          <p:cNvPr id="42" name="Ellipse 41"/>
          <p:cNvSpPr/>
          <p:nvPr/>
        </p:nvSpPr>
        <p:spPr>
          <a:xfrm>
            <a:off x="4319984" y="2075255"/>
            <a:ext cx="108000" cy="10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3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sp>
        <p:nvSpPr>
          <p:cNvPr id="43" name="Ellipse 42"/>
          <p:cNvSpPr/>
          <p:nvPr/>
        </p:nvSpPr>
        <p:spPr>
          <a:xfrm>
            <a:off x="4319984" y="1801629"/>
            <a:ext cx="108000" cy="108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5" name="Ellipse 44"/>
          <p:cNvSpPr/>
          <p:nvPr/>
        </p:nvSpPr>
        <p:spPr>
          <a:xfrm>
            <a:off x="4319984" y="2564904"/>
            <a:ext cx="108000" cy="108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53" name="Ellipse 52"/>
          <p:cNvSpPr/>
          <p:nvPr/>
        </p:nvSpPr>
        <p:spPr>
          <a:xfrm>
            <a:off x="4319984" y="2348880"/>
            <a:ext cx="108000" cy="10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3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pic>
        <p:nvPicPr>
          <p:cNvPr id="48" name="Image 4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56" name="Ellipse 55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3501008"/>
            <a:ext cx="2618562" cy="273630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48258" y="1988840"/>
            <a:ext cx="7296150" cy="12858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" name="Rectangle 38"/>
          <p:cNvSpPr/>
          <p:nvPr/>
        </p:nvSpPr>
        <p:spPr bwMode="auto">
          <a:xfrm>
            <a:off x="3230079" y="5127241"/>
            <a:ext cx="302433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 smtClean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 smtClean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2 in the next pages)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4247456" y="2276872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+ to open the banner creation wizard</a:t>
            </a:r>
          </a:p>
        </p:txBody>
      </p:sp>
      <p:sp>
        <p:nvSpPr>
          <p:cNvPr id="35" name="Ellipse 34"/>
          <p:cNvSpPr/>
          <p:nvPr/>
        </p:nvSpPr>
        <p:spPr>
          <a:xfrm>
            <a:off x="6551712" y="20608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Add a Social Post Component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48264" y="4725144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6038391" y="4911217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2195736" y="3717032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Among the component list, click on ‘Social Post Component’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1259632" y="4185084"/>
            <a:ext cx="936104" cy="75608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3554700" y="35010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3"/>
          </p:cNvCxnSpPr>
          <p:nvPr/>
        </p:nvCxnSpPr>
        <p:spPr bwMode="auto">
          <a:xfrm flipV="1">
            <a:off x="6767736" y="2060848"/>
            <a:ext cx="612576" cy="576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 flipV="1">
            <a:off x="6254415" y="5250229"/>
            <a:ext cx="693849" cy="5610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SocialPostComponent</a:t>
            </a:r>
          </a:p>
        </p:txBody>
      </p:sp>
      <p:pic>
        <p:nvPicPr>
          <p:cNvPr id="26" name="Image 2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8" name="Ellipse 2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155" y="2132856"/>
            <a:ext cx="4587861" cy="403244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416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Social Post Component using WCMS page view perspective :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 smtClean="0">
                <a:solidFill>
                  <a:srgbClr val="FFFFFF"/>
                </a:solidFill>
              </a:rPr>
              <a:t>)</a:t>
            </a:r>
            <a:r>
              <a:rPr lang="en-US" sz="1100" b="1" baseline="0" dirty="0" smtClean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932040" y="2060848"/>
            <a:ext cx="259228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Enter </a:t>
            </a:r>
            <a:r>
              <a:rPr lang="en-US" sz="1050" b="1" baseline="0" dirty="0" smtClean="0">
                <a:solidFill>
                  <a:schemeClr val="tx1"/>
                </a:solidFill>
              </a:rPr>
              <a:t>ID </a:t>
            </a:r>
            <a:r>
              <a:rPr lang="en-US" sz="1050" baseline="0" dirty="0" smtClean="0">
                <a:solidFill>
                  <a:schemeClr val="tx1"/>
                </a:solidFill>
              </a:rPr>
              <a:t>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name</a:t>
            </a:r>
            <a:r>
              <a:rPr lang="en-US" sz="1050" baseline="0" dirty="0" smtClean="0">
                <a:solidFill>
                  <a:schemeClr val="tx1"/>
                </a:solidFill>
              </a:rPr>
              <a:t> 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catalog version</a:t>
            </a: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</a:t>
            </a:r>
            <a:r>
              <a:rPr lang="en-US" sz="1050" baseline="0" dirty="0" smtClean="0">
                <a:solidFill>
                  <a:schemeClr val="accent6"/>
                </a:solidFill>
              </a:rPr>
              <a:t> : the selected item must be of the same catalog version of the currently updated page</a:t>
            </a:r>
            <a:endParaRPr lang="en-US" sz="1050" b="1" baseline="0" dirty="0" smtClean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3779912" y="2564904"/>
            <a:ext cx="1152128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308304" y="28437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932040" y="357301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7308304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>
            <a:off x="4572000" y="3573016"/>
            <a:ext cx="360040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4932040" y="429309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 flipV="1">
            <a:off x="4067944" y="4509120"/>
            <a:ext cx="864096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7308304" y="40770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5220072" y="5517232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</a:t>
            </a:r>
            <a:r>
              <a:rPr lang="en-US" sz="1050" baseline="0" dirty="0" smtClean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7812360" y="53012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</p:cNvCxnSpPr>
          <p:nvPr/>
        </p:nvCxnSpPr>
        <p:spPr bwMode="auto">
          <a:xfrm rot="10800000" flipV="1">
            <a:off x="4644008" y="5985284"/>
            <a:ext cx="576064" cy="360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SocialPostComponent</a:t>
            </a:r>
          </a:p>
        </p:txBody>
      </p:sp>
      <p:pic>
        <p:nvPicPr>
          <p:cNvPr id="25" name="Image 2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7" name="Ellipse 26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3728" y="2132856"/>
            <a:ext cx="4376473" cy="458112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20000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Social Post 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 smtClean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076056" y="2060848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 Name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(useful to search for the item)</a:t>
            </a:r>
          </a:p>
        </p:txBody>
      </p:sp>
      <p:sp>
        <p:nvSpPr>
          <p:cNvPr id="44" name="Ellipse 43"/>
          <p:cNvSpPr/>
          <p:nvPr/>
        </p:nvSpPr>
        <p:spPr>
          <a:xfrm>
            <a:off x="7083092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6804248" y="6309321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8316416" y="6093297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3" name="Forme 72"/>
          <p:cNvCxnSpPr>
            <a:stCxn id="69" idx="0"/>
          </p:cNvCxnSpPr>
          <p:nvPr/>
        </p:nvCxnSpPr>
        <p:spPr bwMode="auto">
          <a:xfrm rot="16200000" flipH="1" flipV="1">
            <a:off x="6912261" y="5769259"/>
            <a:ext cx="216021" cy="1296144"/>
          </a:xfrm>
          <a:prstGeom prst="bentConnector4">
            <a:avLst>
              <a:gd name="adj1" fmla="val -105823"/>
              <a:gd name="adj2" fmla="val 8333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cxnSp>
        <p:nvCxnSpPr>
          <p:cNvPr id="78" name="Connecteur en angle 76"/>
          <p:cNvCxnSpPr>
            <a:stCxn id="29" idx="1"/>
          </p:cNvCxnSpPr>
          <p:nvPr/>
        </p:nvCxnSpPr>
        <p:spPr bwMode="auto">
          <a:xfrm rot="10800000" flipV="1">
            <a:off x="3347864" y="2312876"/>
            <a:ext cx="1728192" cy="9721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SocialPostComponent</a:t>
            </a:r>
          </a:p>
        </p:txBody>
      </p:sp>
      <p:pic>
        <p:nvPicPr>
          <p:cNvPr id="15" name="Image 1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6" name="Ellipse 15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1720" y="2204864"/>
            <a:ext cx="3600400" cy="334685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 smtClean="0">
                <a:solidFill>
                  <a:srgbClr val="FFFFFF"/>
                </a:solidFill>
              </a:rPr>
              <a:t>Modify the Social Post using WCMS page view perspective </a:t>
            </a:r>
            <a:endParaRPr lang="en-US" sz="1100" b="1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6372200" y="2132856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Title</a:t>
            </a:r>
          </a:p>
        </p:txBody>
      </p:sp>
      <p:sp>
        <p:nvSpPr>
          <p:cNvPr id="44" name="Ellipse 43"/>
          <p:cNvSpPr/>
          <p:nvPr/>
        </p:nvSpPr>
        <p:spPr>
          <a:xfrm>
            <a:off x="8451244" y="19168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6372200" y="2708920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description</a:t>
            </a:r>
          </a:p>
        </p:txBody>
      </p:sp>
      <p:sp>
        <p:nvSpPr>
          <p:cNvPr id="46" name="Ellipse 45"/>
          <p:cNvSpPr/>
          <p:nvPr/>
        </p:nvSpPr>
        <p:spPr>
          <a:xfrm>
            <a:off x="8451244" y="292494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47" name="Connecteur en angle 46"/>
          <p:cNvCxnSpPr>
            <a:stCxn id="42" idx="2"/>
          </p:cNvCxnSpPr>
          <p:nvPr/>
        </p:nvCxnSpPr>
        <p:spPr bwMode="auto">
          <a:xfrm rot="5400000">
            <a:off x="6552220" y="2312876"/>
            <a:ext cx="144016" cy="180020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4" name="Rectangle 73"/>
          <p:cNvSpPr/>
          <p:nvPr/>
        </p:nvSpPr>
        <p:spPr bwMode="auto">
          <a:xfrm>
            <a:off x="251520" y="2852934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user account and corresponding social media (is needed)</a:t>
            </a:r>
          </a:p>
        </p:txBody>
      </p:sp>
      <p:sp>
        <p:nvSpPr>
          <p:cNvPr id="45" name="Ellipse 44"/>
          <p:cNvSpPr/>
          <p:nvPr/>
        </p:nvSpPr>
        <p:spPr>
          <a:xfrm>
            <a:off x="26308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77" name="Connecteur en angle 76"/>
          <p:cNvCxnSpPr>
            <a:stCxn id="74" idx="2"/>
          </p:cNvCxnSpPr>
          <p:nvPr/>
        </p:nvCxnSpPr>
        <p:spPr bwMode="auto">
          <a:xfrm rot="16200000" flipH="1">
            <a:off x="1349642" y="3302985"/>
            <a:ext cx="288032" cy="82809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cxnSp>
        <p:nvCxnSpPr>
          <p:cNvPr id="78" name="Connecteur en angle 76"/>
          <p:cNvCxnSpPr>
            <a:stCxn id="29" idx="1"/>
          </p:cNvCxnSpPr>
          <p:nvPr/>
        </p:nvCxnSpPr>
        <p:spPr bwMode="auto">
          <a:xfrm rot="10800000" flipV="1">
            <a:off x="5724128" y="2384884"/>
            <a:ext cx="648072" cy="54006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SocialPostComponent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6372200" y="3429000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display format</a:t>
            </a:r>
          </a:p>
        </p:txBody>
      </p:sp>
      <p:sp>
        <p:nvSpPr>
          <p:cNvPr id="54" name="Ellipse 53"/>
          <p:cNvSpPr/>
          <p:nvPr/>
        </p:nvSpPr>
        <p:spPr>
          <a:xfrm>
            <a:off x="8451244" y="36450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55" name="Connecteur en angle 46"/>
          <p:cNvCxnSpPr>
            <a:stCxn id="53" idx="2"/>
          </p:cNvCxnSpPr>
          <p:nvPr/>
        </p:nvCxnSpPr>
        <p:spPr bwMode="auto">
          <a:xfrm rot="5400000">
            <a:off x="6372200" y="3212976"/>
            <a:ext cx="504056" cy="180020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9" name="Rectangle 58"/>
          <p:cNvSpPr/>
          <p:nvPr/>
        </p:nvSpPr>
        <p:spPr bwMode="auto">
          <a:xfrm>
            <a:off x="6372200" y="5445224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URL to be used</a:t>
            </a:r>
          </a:p>
        </p:txBody>
      </p:sp>
      <p:sp>
        <p:nvSpPr>
          <p:cNvPr id="60" name="Ellipse 59"/>
          <p:cNvSpPr/>
          <p:nvPr/>
        </p:nvSpPr>
        <p:spPr>
          <a:xfrm>
            <a:off x="8451244" y="56612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61" name="Connecteur en angle 46"/>
          <p:cNvCxnSpPr>
            <a:stCxn id="59" idx="0"/>
          </p:cNvCxnSpPr>
          <p:nvPr/>
        </p:nvCxnSpPr>
        <p:spPr bwMode="auto">
          <a:xfrm rot="16200000" flipV="1">
            <a:off x="6444208" y="4365104"/>
            <a:ext cx="360040" cy="180020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Rectangle 67"/>
          <p:cNvSpPr/>
          <p:nvPr/>
        </p:nvSpPr>
        <p:spPr bwMode="auto">
          <a:xfrm>
            <a:off x="251519" y="4797153"/>
            <a:ext cx="165618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Update the image</a:t>
            </a:r>
          </a:p>
          <a:p>
            <a:pPr algn="ctr"/>
            <a:r>
              <a:rPr lang="en-US" sz="1050" baseline="0" dirty="0" smtClean="0">
                <a:solidFill>
                  <a:schemeClr val="accent6"/>
                </a:solidFill>
              </a:rPr>
              <a:t>See</a:t>
            </a:r>
            <a:r>
              <a:rPr lang="en-US" sz="1050" b="1" baseline="0" dirty="0" smtClean="0">
                <a:solidFill>
                  <a:schemeClr val="accent6"/>
                </a:solidFill>
              </a:rPr>
              <a:t> Site Logo Component  </a:t>
            </a:r>
            <a:r>
              <a:rPr lang="en-US" sz="1050" baseline="0" dirty="0" smtClean="0">
                <a:solidFill>
                  <a:schemeClr val="accent6"/>
                </a:solidFill>
              </a:rPr>
              <a:t>for update media option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70" name="Ellipse 69"/>
          <p:cNvSpPr/>
          <p:nvPr/>
        </p:nvSpPr>
        <p:spPr>
          <a:xfrm>
            <a:off x="26307" y="5517233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1" name="Connecteur en angle 76"/>
          <p:cNvCxnSpPr>
            <a:stCxn id="68" idx="0"/>
          </p:cNvCxnSpPr>
          <p:nvPr/>
        </p:nvCxnSpPr>
        <p:spPr bwMode="auto">
          <a:xfrm rot="5400000" flipH="1" flipV="1">
            <a:off x="1457656" y="4347104"/>
            <a:ext cx="72005" cy="828095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7" name="Image 2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8" name="Ellipse 2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844823"/>
            <a:ext cx="2880319" cy="228962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Modify the </a:t>
            </a:r>
            <a:r>
              <a:rPr lang="en-US" sz="1100" baseline="0" dirty="0" smtClean="0">
                <a:solidFill>
                  <a:srgbClr val="FFFFFF"/>
                </a:solidFill>
              </a:rPr>
              <a:t>Social Post Component using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WCMS Live Edit perspective 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SocialPostComponent</a:t>
            </a:r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3789040"/>
            <a:ext cx="3958780" cy="280144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9" name="Rectangle 28"/>
          <p:cNvSpPr/>
          <p:nvPr/>
        </p:nvSpPr>
        <p:spPr bwMode="auto">
          <a:xfrm>
            <a:off x="3275856" y="5373216"/>
            <a:ext cx="122413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Description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3347864" y="4869160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Title</a:t>
            </a:r>
          </a:p>
        </p:txBody>
      </p:sp>
      <p:cxnSp>
        <p:nvCxnSpPr>
          <p:cNvPr id="41" name="Connecteur en angle 46"/>
          <p:cNvCxnSpPr>
            <a:stCxn id="31" idx="0"/>
          </p:cNvCxnSpPr>
          <p:nvPr/>
        </p:nvCxnSpPr>
        <p:spPr bwMode="auto">
          <a:xfrm rot="5400000" flipH="1" flipV="1">
            <a:off x="4123196" y="4467982"/>
            <a:ext cx="201910" cy="600447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Rectangle 41"/>
          <p:cNvSpPr/>
          <p:nvPr/>
        </p:nvSpPr>
        <p:spPr bwMode="auto">
          <a:xfrm>
            <a:off x="7011084" y="3573016"/>
            <a:ext cx="1800200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user account and corresponding social media (is needed)</a:t>
            </a:r>
          </a:p>
        </p:txBody>
      </p:sp>
      <p:sp>
        <p:nvSpPr>
          <p:cNvPr id="43" name="Ellipse 42"/>
          <p:cNvSpPr/>
          <p:nvPr/>
        </p:nvSpPr>
        <p:spPr>
          <a:xfrm>
            <a:off x="8595260" y="33478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44" name="Connecteur en angle 76"/>
          <p:cNvCxnSpPr>
            <a:stCxn id="42" idx="1"/>
          </p:cNvCxnSpPr>
          <p:nvPr/>
        </p:nvCxnSpPr>
        <p:spPr bwMode="auto">
          <a:xfrm rot="10800000" flipV="1">
            <a:off x="6363012" y="3933056"/>
            <a:ext cx="648072" cy="648071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5" name="Connecteur en angle 76"/>
          <p:cNvCxnSpPr>
            <a:stCxn id="29" idx="1"/>
          </p:cNvCxnSpPr>
          <p:nvPr/>
        </p:nvCxnSpPr>
        <p:spPr bwMode="auto">
          <a:xfrm rot="10800000" flipH="1">
            <a:off x="3275856" y="4365104"/>
            <a:ext cx="1296144" cy="1260140"/>
          </a:xfrm>
          <a:prstGeom prst="bentConnector3">
            <a:avLst>
              <a:gd name="adj1" fmla="val -17637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6" name="Rectangle 45"/>
          <p:cNvSpPr/>
          <p:nvPr/>
        </p:nvSpPr>
        <p:spPr bwMode="auto">
          <a:xfrm>
            <a:off x="3419872" y="3645024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display format</a:t>
            </a:r>
          </a:p>
        </p:txBody>
      </p:sp>
      <p:cxnSp>
        <p:nvCxnSpPr>
          <p:cNvPr id="48" name="Connecteur en angle 46"/>
          <p:cNvCxnSpPr>
            <a:stCxn id="46" idx="2"/>
          </p:cNvCxnSpPr>
          <p:nvPr/>
        </p:nvCxnSpPr>
        <p:spPr bwMode="auto">
          <a:xfrm rot="16200000" flipH="1">
            <a:off x="4193958" y="3987062"/>
            <a:ext cx="72008" cy="5400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9" name="Rectangle 48"/>
          <p:cNvSpPr/>
          <p:nvPr/>
        </p:nvSpPr>
        <p:spPr bwMode="auto">
          <a:xfrm>
            <a:off x="6228184" y="2420888"/>
            <a:ext cx="16916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URL to be used</a:t>
            </a:r>
          </a:p>
        </p:txBody>
      </p:sp>
      <p:cxnSp>
        <p:nvCxnSpPr>
          <p:cNvPr id="51" name="Connecteur en angle 46"/>
          <p:cNvCxnSpPr>
            <a:stCxn id="49" idx="2"/>
          </p:cNvCxnSpPr>
          <p:nvPr/>
        </p:nvCxnSpPr>
        <p:spPr bwMode="auto">
          <a:xfrm rot="5400000">
            <a:off x="6003032" y="3006080"/>
            <a:ext cx="1224136" cy="9178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2" name="Rectangle 51"/>
          <p:cNvSpPr/>
          <p:nvPr/>
        </p:nvSpPr>
        <p:spPr bwMode="auto">
          <a:xfrm>
            <a:off x="6732240" y="5373216"/>
            <a:ext cx="201622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Update the image</a:t>
            </a:r>
          </a:p>
          <a:p>
            <a:pPr algn="ctr"/>
            <a:r>
              <a:rPr lang="en-US" sz="1050" baseline="0" dirty="0" smtClean="0">
                <a:solidFill>
                  <a:schemeClr val="accent6"/>
                </a:solidFill>
              </a:rPr>
              <a:t>See</a:t>
            </a:r>
            <a:r>
              <a:rPr lang="en-US" sz="1050" b="1" baseline="0" dirty="0" smtClean="0">
                <a:solidFill>
                  <a:schemeClr val="accent6"/>
                </a:solidFill>
              </a:rPr>
              <a:t> Site Logo Component  </a:t>
            </a:r>
            <a:r>
              <a:rPr lang="en-US" sz="1050" baseline="0" dirty="0" smtClean="0">
                <a:solidFill>
                  <a:schemeClr val="accent6"/>
                </a:solidFill>
              </a:rPr>
              <a:t>for update media option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53" name="Ellipse 52"/>
          <p:cNvSpPr/>
          <p:nvPr/>
        </p:nvSpPr>
        <p:spPr>
          <a:xfrm>
            <a:off x="8523252" y="59400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54" name="Connecteur en angle 76"/>
          <p:cNvCxnSpPr>
            <a:stCxn id="52" idx="0"/>
          </p:cNvCxnSpPr>
          <p:nvPr/>
        </p:nvCxnSpPr>
        <p:spPr bwMode="auto">
          <a:xfrm rot="16200000" flipV="1">
            <a:off x="7524328" y="5157192"/>
            <a:ext cx="360040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Connecteur en angle 76"/>
          <p:cNvCxnSpPr>
            <a:stCxn id="42" idx="2"/>
          </p:cNvCxnSpPr>
          <p:nvPr/>
        </p:nvCxnSpPr>
        <p:spPr bwMode="auto">
          <a:xfrm rot="5400000">
            <a:off x="6885071" y="3771038"/>
            <a:ext cx="504055" cy="154817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9" name="Rectangle 78"/>
          <p:cNvSpPr/>
          <p:nvPr/>
        </p:nvSpPr>
        <p:spPr bwMode="auto">
          <a:xfrm>
            <a:off x="6660232" y="6309321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done</a:t>
            </a:r>
          </a:p>
        </p:txBody>
      </p:sp>
      <p:sp>
        <p:nvSpPr>
          <p:cNvPr id="80" name="Ellipse 79"/>
          <p:cNvSpPr/>
          <p:nvPr/>
        </p:nvSpPr>
        <p:spPr>
          <a:xfrm>
            <a:off x="6444208" y="60841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cxnSp>
        <p:nvCxnSpPr>
          <p:cNvPr id="81" name="Connecteur en angle 46"/>
          <p:cNvCxnSpPr>
            <a:stCxn id="79" idx="3"/>
          </p:cNvCxnSpPr>
          <p:nvPr/>
        </p:nvCxnSpPr>
        <p:spPr bwMode="auto">
          <a:xfrm>
            <a:off x="7884368" y="6453337"/>
            <a:ext cx="432048" cy="99391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Rectangle 67"/>
          <p:cNvSpPr/>
          <p:nvPr/>
        </p:nvSpPr>
        <p:spPr bwMode="auto">
          <a:xfrm>
            <a:off x="323528" y="4653136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component to modify</a:t>
            </a:r>
          </a:p>
        </p:txBody>
      </p:sp>
      <p:sp>
        <p:nvSpPr>
          <p:cNvPr id="69" name="Ellipse 68"/>
          <p:cNvSpPr/>
          <p:nvPr/>
        </p:nvSpPr>
        <p:spPr>
          <a:xfrm>
            <a:off x="2231232" y="44999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70" name="Connecteur en angle 76"/>
          <p:cNvCxnSpPr>
            <a:stCxn id="68" idx="0"/>
          </p:cNvCxnSpPr>
          <p:nvPr/>
        </p:nvCxnSpPr>
        <p:spPr bwMode="auto">
          <a:xfrm rot="16200000" flipV="1">
            <a:off x="845586" y="4131078"/>
            <a:ext cx="792088" cy="2520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Ellipse 31"/>
          <p:cNvSpPr/>
          <p:nvPr/>
        </p:nvSpPr>
        <p:spPr>
          <a:xfrm>
            <a:off x="7668344" y="22048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72" name="Ellipse 71"/>
          <p:cNvSpPr/>
          <p:nvPr/>
        </p:nvSpPr>
        <p:spPr>
          <a:xfrm>
            <a:off x="3203848" y="34198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73" name="Ellipse 72"/>
          <p:cNvSpPr/>
          <p:nvPr/>
        </p:nvSpPr>
        <p:spPr>
          <a:xfrm>
            <a:off x="3059832" y="56612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75" name="Ellipse 74"/>
          <p:cNvSpPr/>
          <p:nvPr/>
        </p:nvSpPr>
        <p:spPr>
          <a:xfrm>
            <a:off x="3131840" y="46531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pic>
        <p:nvPicPr>
          <p:cNvPr id="35" name="Image 3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6" name="Ellipse 35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oneTexte 14"/>
          <p:cNvSpPr txBox="1"/>
          <p:nvPr/>
        </p:nvSpPr>
        <p:spPr>
          <a:xfrm>
            <a:off x="1854746" y="2134017"/>
            <a:ext cx="67497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‘How to manage </a:t>
            </a:r>
            <a:r>
              <a:rPr lang="fr-FR" sz="11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editorial</a:t>
            </a: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content?’ 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are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detailed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throughout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the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rest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of the document in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different</a:t>
            </a:r>
            <a:endParaRPr lang="fr-FR" sz="1100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/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sections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depending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on the component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wish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to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modify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 smtClean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17" name="Image 1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600" baseline="0" dirty="0" smtClean="0">
                <a:solidFill>
                  <a:srgbClr val="FFFFFF"/>
                </a:solidFill>
              </a:rPr>
              <a:t>Make </a:t>
            </a:r>
            <a:r>
              <a:rPr lang="en-US" sz="1600" baseline="0" dirty="0">
                <a:solidFill>
                  <a:srgbClr val="FFFFFF"/>
                </a:solidFill>
              </a:rPr>
              <a:t>the changes </a:t>
            </a:r>
            <a:r>
              <a:rPr lang="en-US" sz="1400" baseline="0" dirty="0">
                <a:solidFill>
                  <a:srgbClr val="FFFFFF"/>
                </a:solidFill>
              </a:rPr>
              <a:t>(see next processes related to the changes to make)</a:t>
            </a:r>
          </a:p>
        </p:txBody>
      </p:sp>
      <p:sp>
        <p:nvSpPr>
          <p:cNvPr id="11" name="Ellipse 10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6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9592" y="2348880"/>
            <a:ext cx="7296150" cy="12858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.3 Manage the display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436096" y="4221088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Drag the component to its position or use the positioning arrow</a:t>
            </a:r>
          </a:p>
        </p:txBody>
      </p:sp>
      <p:cxnSp>
        <p:nvCxnSpPr>
          <p:cNvPr id="16" name="Connecteur en angle 58"/>
          <p:cNvCxnSpPr>
            <a:stCxn id="15" idx="0"/>
          </p:cNvCxnSpPr>
          <p:nvPr/>
        </p:nvCxnSpPr>
        <p:spPr bwMode="auto">
          <a:xfrm rot="16200000" flipV="1">
            <a:off x="4463988" y="2240868"/>
            <a:ext cx="1368152" cy="259228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SocialPostComponent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2" name="Ellipse 1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1484784"/>
            <a:ext cx="8203679" cy="456053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49" name="ZoneTexte 48"/>
          <p:cNvSpPr txBox="1"/>
          <p:nvPr/>
        </p:nvSpPr>
        <p:spPr>
          <a:xfrm>
            <a:off x="2483768" y="616530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My Moulinex page </a:t>
            </a:r>
            <a:endParaRPr lang="en-US" sz="900" baseline="0" dirty="0"/>
          </a:p>
        </p:txBody>
      </p:sp>
      <p:sp>
        <p:nvSpPr>
          <p:cNvPr id="17" name="Rectangle 16"/>
          <p:cNvSpPr/>
          <p:nvPr/>
        </p:nvSpPr>
        <p:spPr bwMode="auto">
          <a:xfrm>
            <a:off x="5940152" y="2204864"/>
            <a:ext cx="1584176" cy="252028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Facebook Widget component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5940152" y="4769768"/>
            <a:ext cx="1584176" cy="175557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pic>
        <p:nvPicPr>
          <p:cNvPr id="10" name="Image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Facebook Widget component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35496" y="5373216"/>
            <a:ext cx="9036496" cy="1368152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35496" y="5328204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683568" y="43651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44" name="Ellipse 43"/>
          <p:cNvSpPr/>
          <p:nvPr/>
        </p:nvSpPr>
        <p:spPr>
          <a:xfrm>
            <a:off x="683568" y="231289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 smtClean="0">
                <a:solidFill>
                  <a:schemeClr val="bg1"/>
                </a:solidFill>
              </a:rPr>
              <a:t>1</a:t>
            </a:r>
            <a:endParaRPr lang="en-US" sz="1200" b="1" baseline="0" dirty="0">
              <a:solidFill>
                <a:schemeClr val="bg1"/>
              </a:solidFill>
            </a:endParaRPr>
          </a:p>
        </p:txBody>
      </p:sp>
      <p:sp>
        <p:nvSpPr>
          <p:cNvPr id="47" name="Ellipse 46"/>
          <p:cNvSpPr/>
          <p:nvPr/>
        </p:nvSpPr>
        <p:spPr>
          <a:xfrm>
            <a:off x="683568" y="2672936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 smtClean="0">
                <a:solidFill>
                  <a:schemeClr val="bg1"/>
                </a:solidFill>
              </a:rPr>
              <a:t>2</a:t>
            </a:r>
            <a:endParaRPr lang="en-US" sz="1200" b="1" baseline="0" dirty="0">
              <a:solidFill>
                <a:schemeClr val="bg1"/>
              </a:solidFill>
            </a:endParaRPr>
          </a:p>
        </p:txBody>
      </p:sp>
      <p:sp>
        <p:nvSpPr>
          <p:cNvPr id="49" name="Ellipse 48"/>
          <p:cNvSpPr/>
          <p:nvPr/>
        </p:nvSpPr>
        <p:spPr>
          <a:xfrm>
            <a:off x="314340" y="5580204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683568" y="5605704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Account URL : Url of the Facebook account displayed in the front end.</a:t>
            </a:r>
          </a:p>
        </p:txBody>
      </p:sp>
      <p:sp>
        <p:nvSpPr>
          <p:cNvPr id="51" name="Ellipse 50"/>
          <p:cNvSpPr/>
          <p:nvPr/>
        </p:nvSpPr>
        <p:spPr>
          <a:xfrm>
            <a:off x="683568" y="303297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 smtClean="0">
                <a:solidFill>
                  <a:schemeClr val="bg1"/>
                </a:solidFill>
              </a:rPr>
              <a:t>3</a:t>
            </a:r>
            <a:endParaRPr lang="en-US" sz="1200" b="1" baseline="0" dirty="0">
              <a:solidFill>
                <a:schemeClr val="bg1"/>
              </a:solidFill>
            </a:endParaRPr>
          </a:p>
        </p:txBody>
      </p:sp>
      <p:sp>
        <p:nvSpPr>
          <p:cNvPr id="54" name="Ellipse 53"/>
          <p:cNvSpPr/>
          <p:nvPr/>
        </p:nvSpPr>
        <p:spPr>
          <a:xfrm>
            <a:off x="314340" y="5922204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2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5" name="ZoneTexte 54"/>
          <p:cNvSpPr txBox="1"/>
          <p:nvPr/>
        </p:nvSpPr>
        <p:spPr>
          <a:xfrm>
            <a:off x="683568" y="5947704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App Id: Url of the Facebook account displayed in the front end.</a:t>
            </a:r>
          </a:p>
        </p:txBody>
      </p:sp>
      <p:sp>
        <p:nvSpPr>
          <p:cNvPr id="57" name="Ellipse 56"/>
          <p:cNvSpPr/>
          <p:nvPr/>
        </p:nvSpPr>
        <p:spPr>
          <a:xfrm>
            <a:off x="314339" y="6264204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3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9" name="ZoneTexte 58"/>
          <p:cNvSpPr txBox="1"/>
          <p:nvPr/>
        </p:nvSpPr>
        <p:spPr>
          <a:xfrm>
            <a:off x="683568" y="6289704"/>
            <a:ext cx="83529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Language: Language of the Facebook account displayed in the front end.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4427984" y="435029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Editing the component using WCMS Live Edit perspective</a:t>
            </a:r>
            <a:endParaRPr lang="en-US" sz="900" baseline="0" dirty="0"/>
          </a:p>
        </p:txBody>
      </p:sp>
      <p:sp>
        <p:nvSpPr>
          <p:cNvPr id="40" name="Ellipse 39"/>
          <p:cNvSpPr/>
          <p:nvPr/>
        </p:nvSpPr>
        <p:spPr>
          <a:xfrm>
            <a:off x="4427984" y="1728000"/>
            <a:ext cx="108000" cy="108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00" b="1" baseline="0" dirty="0" smtClean="0">
                <a:solidFill>
                  <a:schemeClr val="bg1"/>
                </a:solidFill>
              </a:rPr>
              <a:t>1</a:t>
            </a:r>
            <a:endParaRPr lang="en-US" sz="1000" b="1" baseline="0" dirty="0">
              <a:solidFill>
                <a:schemeClr val="bg1"/>
              </a:solidFill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4427984" y="1872000"/>
            <a:ext cx="108000" cy="108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00" b="1" baseline="0" dirty="0" smtClean="0">
                <a:solidFill>
                  <a:schemeClr val="bg1"/>
                </a:solidFill>
              </a:rPr>
              <a:t>2</a:t>
            </a:r>
            <a:endParaRPr lang="en-US" sz="1000" b="1" baseline="0" dirty="0">
              <a:solidFill>
                <a:schemeClr val="bg1"/>
              </a:solidFill>
            </a:endParaRPr>
          </a:p>
        </p:txBody>
      </p:sp>
      <p:sp>
        <p:nvSpPr>
          <p:cNvPr id="42" name="Ellipse 41"/>
          <p:cNvSpPr/>
          <p:nvPr/>
        </p:nvSpPr>
        <p:spPr>
          <a:xfrm>
            <a:off x="4428000" y="2016000"/>
            <a:ext cx="108000" cy="10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00" b="1" baseline="0" dirty="0" smtClean="0">
                <a:solidFill>
                  <a:schemeClr val="bg1"/>
                </a:solidFill>
              </a:rPr>
              <a:t>3</a:t>
            </a:r>
            <a:endParaRPr lang="en-US" sz="1000" b="1" baseline="0" dirty="0">
              <a:solidFill>
                <a:schemeClr val="bg1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600" y="1700808"/>
            <a:ext cx="3048000" cy="17621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1407431"/>
            <a:ext cx="4176464" cy="295767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3" name="Rectangle 32"/>
          <p:cNvSpPr/>
          <p:nvPr/>
        </p:nvSpPr>
        <p:spPr bwMode="auto">
          <a:xfrm>
            <a:off x="5292080" y="5517232"/>
            <a:ext cx="3672408" cy="1008112"/>
          </a:xfrm>
          <a:prstGeom prst="rect">
            <a:avLst/>
          </a:prstGeom>
          <a:solidFill>
            <a:srgbClr val="FFFFF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endParaRPr lang="fr-FR" sz="1050" baseline="0" smtClean="0">
              <a:latin typeface="+mn-lt"/>
              <a:ea typeface="+mn-ea"/>
            </a:endParaRPr>
          </a:p>
        </p:txBody>
      </p:sp>
      <p:sp>
        <p:nvSpPr>
          <p:cNvPr id="34" name="ZoneTexte 33"/>
          <p:cNvSpPr txBox="1"/>
          <p:nvPr/>
        </p:nvSpPr>
        <p:spPr>
          <a:xfrm>
            <a:off x="5436096" y="5651956"/>
            <a:ext cx="3384376" cy="7386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4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 the context of Moulinex</a:t>
            </a:r>
            <a:r>
              <a: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this component will be delivered as such and will only be managed by an “admin”.</a:t>
            </a:r>
            <a:endParaRPr lang="en-US" sz="1100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9" name="Image 2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3429000"/>
            <a:ext cx="2880320" cy="30147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9339" y="1916832"/>
            <a:ext cx="8239125" cy="13144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" name="Rectangle 38"/>
          <p:cNvSpPr/>
          <p:nvPr/>
        </p:nvSpPr>
        <p:spPr bwMode="auto">
          <a:xfrm>
            <a:off x="3563888" y="4221088"/>
            <a:ext cx="259228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 smtClean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 smtClean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2 in the next pages)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4823520" y="2276872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+ to open the banner creation wizard</a:t>
            </a:r>
          </a:p>
        </p:txBody>
      </p:sp>
      <p:sp>
        <p:nvSpPr>
          <p:cNvPr id="35" name="Ellipse 34"/>
          <p:cNvSpPr/>
          <p:nvPr/>
        </p:nvSpPr>
        <p:spPr>
          <a:xfrm>
            <a:off x="7127776" y="20608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Add a FB Widget Component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48264" y="4023370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5940152" y="40050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1763688" y="3717032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Among the component list, click on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‘Facebook Widget Component’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899592" y="4185084"/>
            <a:ext cx="864096" cy="126014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3122652" y="35010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3"/>
          </p:cNvCxnSpPr>
          <p:nvPr/>
        </p:nvCxnSpPr>
        <p:spPr bwMode="auto">
          <a:xfrm flipV="1">
            <a:off x="7343800" y="2060848"/>
            <a:ext cx="612576" cy="576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 flipV="1">
            <a:off x="6156176" y="4548455"/>
            <a:ext cx="792088" cy="356709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6" name="Ellipse 25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Facebook Widget component</a:t>
            </a:r>
          </a:p>
        </p:txBody>
      </p:sp>
      <p:grpSp>
        <p:nvGrpSpPr>
          <p:cNvPr id="31" name="Groupe 30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23" name="Rectangle 22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 smtClean="0">
                <a:latin typeface="+mn-lt"/>
                <a:ea typeface="+mn-ea"/>
              </a:endParaRPr>
            </a:p>
          </p:txBody>
        </p:sp>
        <p:sp>
          <p:nvSpPr>
            <p:cNvPr id="29" name="ZoneTexte 28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30" name="Image 2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2204865"/>
            <a:ext cx="4682591" cy="40324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FB Widget using WCMS page view perspective :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 smtClean="0">
                <a:solidFill>
                  <a:srgbClr val="FFFFFF"/>
                </a:solidFill>
              </a:rPr>
              <a:t>)</a:t>
            </a:r>
            <a:r>
              <a:rPr lang="en-US" sz="1100" b="1" baseline="0" dirty="0" smtClean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932040" y="2060848"/>
            <a:ext cx="259228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Enter </a:t>
            </a:r>
            <a:r>
              <a:rPr lang="en-US" sz="1050" b="1" baseline="0" dirty="0" smtClean="0">
                <a:solidFill>
                  <a:schemeClr val="tx1"/>
                </a:solidFill>
              </a:rPr>
              <a:t>ID </a:t>
            </a:r>
            <a:r>
              <a:rPr lang="en-US" sz="1050" baseline="0" dirty="0" smtClean="0">
                <a:solidFill>
                  <a:schemeClr val="tx1"/>
                </a:solidFill>
              </a:rPr>
              <a:t>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name</a:t>
            </a:r>
            <a:r>
              <a:rPr lang="en-US" sz="1050" baseline="0" dirty="0" smtClean="0">
                <a:solidFill>
                  <a:schemeClr val="tx1"/>
                </a:solidFill>
              </a:rPr>
              <a:t> 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catalog version</a:t>
            </a: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</a:t>
            </a:r>
            <a:r>
              <a:rPr lang="en-US" sz="1050" baseline="0" dirty="0" smtClean="0">
                <a:solidFill>
                  <a:schemeClr val="accent6"/>
                </a:solidFill>
              </a:rPr>
              <a:t> : the selected item must be of the same catalog version of the currently updated page</a:t>
            </a:r>
            <a:endParaRPr lang="en-US" sz="1050" b="1" baseline="0" dirty="0" smtClean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3779912" y="2564904"/>
            <a:ext cx="1152128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308304" y="28437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932040" y="357301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7308304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>
            <a:off x="4572000" y="3573016"/>
            <a:ext cx="360040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4932040" y="429309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>
            <a:off x="4067944" y="4293096"/>
            <a:ext cx="864096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7308304" y="40770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1835696" y="4869160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</a:t>
            </a:r>
            <a:r>
              <a:rPr lang="en-US" sz="1050" baseline="0" dirty="0" smtClean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4427984" y="46531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</p:cNvCxnSpPr>
          <p:nvPr/>
        </p:nvCxnSpPr>
        <p:spPr bwMode="auto">
          <a:xfrm rot="10800000" flipH="1" flipV="1">
            <a:off x="1835696" y="5337212"/>
            <a:ext cx="2448272" cy="756084"/>
          </a:xfrm>
          <a:prstGeom prst="bentConnector3">
            <a:avLst>
              <a:gd name="adj1" fmla="val -9337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Facebook Widget component</a:t>
            </a:r>
          </a:p>
        </p:txBody>
      </p:sp>
      <p:grpSp>
        <p:nvGrpSpPr>
          <p:cNvPr id="21" name="Groupe 20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22" name="Rectangle 21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 smtClean="0">
                <a:latin typeface="+mn-lt"/>
                <a:ea typeface="+mn-ea"/>
              </a:endParaRPr>
            </a:p>
          </p:txBody>
        </p:sp>
        <p:sp>
          <p:nvSpPr>
            <p:cNvPr id="27" name="ZoneTexte 26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8" name="Image 2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1988840"/>
            <a:ext cx="4092675" cy="426965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Facebook Widget 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 smtClean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3203848" y="1844824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 Name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(useful to search for the item)</a:t>
            </a:r>
          </a:p>
        </p:txBody>
      </p:sp>
      <p:sp>
        <p:nvSpPr>
          <p:cNvPr id="44" name="Ellipse 43"/>
          <p:cNvSpPr/>
          <p:nvPr/>
        </p:nvSpPr>
        <p:spPr>
          <a:xfrm>
            <a:off x="5220072" y="21956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4283968" y="4077072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5796136" y="38518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3" name="Forme 72"/>
          <p:cNvCxnSpPr/>
          <p:nvPr/>
        </p:nvCxnSpPr>
        <p:spPr bwMode="auto">
          <a:xfrm rot="5400000">
            <a:off x="3815918" y="4617132"/>
            <a:ext cx="1512167" cy="1008113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cxnSp>
        <p:nvCxnSpPr>
          <p:cNvPr id="78" name="Connecteur en angle 76"/>
          <p:cNvCxnSpPr>
            <a:stCxn id="29" idx="1"/>
          </p:cNvCxnSpPr>
          <p:nvPr/>
        </p:nvCxnSpPr>
        <p:spPr bwMode="auto">
          <a:xfrm rot="10800000" flipV="1">
            <a:off x="1619672" y="2096852"/>
            <a:ext cx="1584176" cy="9721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Facebook Widget component</a:t>
            </a:r>
          </a:p>
        </p:txBody>
      </p:sp>
      <p:grpSp>
        <p:nvGrpSpPr>
          <p:cNvPr id="23" name="Groupe 22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24" name="Rectangle 23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 smtClean="0">
                <a:latin typeface="+mn-lt"/>
                <a:ea typeface="+mn-ea"/>
              </a:endParaRPr>
            </a:p>
          </p:txBody>
        </p:sp>
        <p:sp>
          <p:nvSpPr>
            <p:cNvPr id="25" name="ZoneTexte 24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19" name="Image 1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 smtClean="0">
                <a:solidFill>
                  <a:srgbClr val="FFFFFF"/>
                </a:solidFill>
              </a:rPr>
              <a:t>Modify the Facebook Widget using WCMS page view perspective </a:t>
            </a:r>
            <a:endParaRPr lang="en-US" sz="1100" b="1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251520" y="2852934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account Url</a:t>
            </a:r>
          </a:p>
        </p:txBody>
      </p:sp>
      <p:sp>
        <p:nvSpPr>
          <p:cNvPr id="45" name="Ellipse 44"/>
          <p:cNvSpPr/>
          <p:nvPr/>
        </p:nvSpPr>
        <p:spPr>
          <a:xfrm>
            <a:off x="26308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77" name="Connecteur en angle 76"/>
          <p:cNvCxnSpPr>
            <a:stCxn id="74" idx="2"/>
          </p:cNvCxnSpPr>
          <p:nvPr/>
        </p:nvCxnSpPr>
        <p:spPr bwMode="auto">
          <a:xfrm rot="16200000" flipH="1">
            <a:off x="1565666" y="3086961"/>
            <a:ext cx="216027" cy="118813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6372200" y="3429000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account App Id</a:t>
            </a:r>
          </a:p>
        </p:txBody>
      </p:sp>
      <p:sp>
        <p:nvSpPr>
          <p:cNvPr id="54" name="Ellipse 53"/>
          <p:cNvSpPr/>
          <p:nvPr/>
        </p:nvSpPr>
        <p:spPr>
          <a:xfrm>
            <a:off x="8451244" y="36450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55" name="Connecteur en angle 46"/>
          <p:cNvCxnSpPr>
            <a:stCxn id="53" idx="1"/>
          </p:cNvCxnSpPr>
          <p:nvPr/>
        </p:nvCxnSpPr>
        <p:spPr bwMode="auto">
          <a:xfrm rot="10800000" flipV="1">
            <a:off x="5436096" y="3645024"/>
            <a:ext cx="936104" cy="4320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Rectangle 67"/>
          <p:cNvSpPr/>
          <p:nvPr/>
        </p:nvSpPr>
        <p:spPr bwMode="auto">
          <a:xfrm>
            <a:off x="251519" y="5013175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account Language</a:t>
            </a:r>
          </a:p>
        </p:txBody>
      </p:sp>
      <p:sp>
        <p:nvSpPr>
          <p:cNvPr id="70" name="Ellipse 69"/>
          <p:cNvSpPr/>
          <p:nvPr/>
        </p:nvSpPr>
        <p:spPr>
          <a:xfrm>
            <a:off x="26307" y="5517233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71" name="Connecteur en angle 76"/>
          <p:cNvCxnSpPr>
            <a:stCxn id="68" idx="0"/>
          </p:cNvCxnSpPr>
          <p:nvPr/>
        </p:nvCxnSpPr>
        <p:spPr bwMode="auto">
          <a:xfrm rot="5400000" flipH="1" flipV="1">
            <a:off x="1403650" y="4113074"/>
            <a:ext cx="576062" cy="122414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Facebook Widget component</a:t>
            </a: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39752" y="3068960"/>
            <a:ext cx="3048000" cy="17621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27784" y="1844824"/>
            <a:ext cx="5904656" cy="94201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0" name="Rectangle 19"/>
          <p:cNvSpPr/>
          <p:nvPr/>
        </p:nvSpPr>
        <p:spPr bwMode="auto">
          <a:xfrm>
            <a:off x="6444208" y="227687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21" name="Ellipse 20"/>
          <p:cNvSpPr/>
          <p:nvPr/>
        </p:nvSpPr>
        <p:spPr>
          <a:xfrm>
            <a:off x="6218996" y="20516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0</a:t>
            </a:r>
          </a:p>
        </p:txBody>
      </p:sp>
      <p:cxnSp>
        <p:nvCxnSpPr>
          <p:cNvPr id="22" name="Connecteur en angle 76"/>
          <p:cNvCxnSpPr>
            <a:stCxn id="20" idx="1"/>
          </p:cNvCxnSpPr>
          <p:nvPr/>
        </p:nvCxnSpPr>
        <p:spPr bwMode="auto">
          <a:xfrm rot="10800000">
            <a:off x="4788024" y="2348880"/>
            <a:ext cx="1656184" cy="2880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3" name="Groupe 22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24" name="Rectangle 23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 smtClean="0">
                <a:latin typeface="+mn-lt"/>
                <a:ea typeface="+mn-ea"/>
              </a:endParaRPr>
            </a:p>
          </p:txBody>
        </p:sp>
        <p:sp>
          <p:nvSpPr>
            <p:cNvPr id="25" name="ZoneTexte 24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6" name="Image 2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9" name="Ellipse 2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63688" y="1916832"/>
            <a:ext cx="1241965" cy="439248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Modify the </a:t>
            </a:r>
            <a:r>
              <a:rPr lang="en-US" sz="1100" baseline="0" dirty="0" smtClean="0">
                <a:solidFill>
                  <a:srgbClr val="FFFFFF"/>
                </a:solidFill>
              </a:rPr>
              <a:t>Facebook Widget  Component using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WCMS Live Edit perspective 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3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Facebook Widget component</a:t>
            </a: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09382" y="2636912"/>
            <a:ext cx="4011089" cy="284055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6" name="Rectangle 35"/>
          <p:cNvSpPr/>
          <p:nvPr/>
        </p:nvSpPr>
        <p:spPr bwMode="auto">
          <a:xfrm>
            <a:off x="4211960" y="4149080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account Url</a:t>
            </a:r>
          </a:p>
        </p:txBody>
      </p:sp>
      <p:sp>
        <p:nvSpPr>
          <p:cNvPr id="37" name="Ellipse 36"/>
          <p:cNvSpPr/>
          <p:nvPr/>
        </p:nvSpPr>
        <p:spPr>
          <a:xfrm>
            <a:off x="3986748" y="465313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Connecteur en angle 76"/>
          <p:cNvCxnSpPr>
            <a:stCxn id="36" idx="1"/>
          </p:cNvCxnSpPr>
          <p:nvPr/>
        </p:nvCxnSpPr>
        <p:spPr bwMode="auto">
          <a:xfrm rot="10800000" flipH="1">
            <a:off x="4211960" y="3024001"/>
            <a:ext cx="540040" cy="1485120"/>
          </a:xfrm>
          <a:prstGeom prst="bentConnector4">
            <a:avLst>
              <a:gd name="adj1" fmla="val -42330"/>
              <a:gd name="adj2" fmla="val 62122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38"/>
          <p:cNvSpPr/>
          <p:nvPr/>
        </p:nvSpPr>
        <p:spPr bwMode="auto">
          <a:xfrm>
            <a:off x="6623720" y="1988840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account App Id</a:t>
            </a:r>
          </a:p>
        </p:txBody>
      </p:sp>
      <p:sp>
        <p:nvSpPr>
          <p:cNvPr id="40" name="Ellipse 39"/>
          <p:cNvSpPr/>
          <p:nvPr/>
        </p:nvSpPr>
        <p:spPr>
          <a:xfrm>
            <a:off x="8702764" y="22048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47" name="Connecteur en angle 46"/>
          <p:cNvCxnSpPr>
            <a:stCxn id="39" idx="1"/>
          </p:cNvCxnSpPr>
          <p:nvPr/>
        </p:nvCxnSpPr>
        <p:spPr bwMode="auto">
          <a:xfrm rot="10800000" flipV="1">
            <a:off x="6156176" y="2204864"/>
            <a:ext cx="467544" cy="93610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7020272" y="3717032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account Language</a:t>
            </a:r>
          </a:p>
        </p:txBody>
      </p:sp>
      <p:sp>
        <p:nvSpPr>
          <p:cNvPr id="55" name="Ellipse 54"/>
          <p:cNvSpPr/>
          <p:nvPr/>
        </p:nvSpPr>
        <p:spPr>
          <a:xfrm>
            <a:off x="6795060" y="422109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56" name="Connecteur en angle 76"/>
          <p:cNvCxnSpPr>
            <a:stCxn id="50" idx="0"/>
          </p:cNvCxnSpPr>
          <p:nvPr/>
        </p:nvCxnSpPr>
        <p:spPr bwMode="auto">
          <a:xfrm rot="5400000" flipH="1" flipV="1">
            <a:off x="7938374" y="3194974"/>
            <a:ext cx="432048" cy="61206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9" name="Groupe 18"/>
          <p:cNvGrpSpPr/>
          <p:nvPr/>
        </p:nvGrpSpPr>
        <p:grpSpPr>
          <a:xfrm>
            <a:off x="5292080" y="5733256"/>
            <a:ext cx="3672408" cy="1008112"/>
            <a:chOff x="4788024" y="3501008"/>
            <a:chExt cx="3672408" cy="1008112"/>
          </a:xfrm>
        </p:grpSpPr>
        <p:sp>
          <p:nvSpPr>
            <p:cNvPr id="20" name="Rectangle 19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 smtClean="0">
                <a:latin typeface="+mn-lt"/>
                <a:ea typeface="+mn-ea"/>
              </a:endParaRPr>
            </a:p>
          </p:txBody>
        </p:sp>
        <p:sp>
          <p:nvSpPr>
            <p:cNvPr id="22" name="ZoneTexte 21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4" name="Rectangle 43"/>
          <p:cNvSpPr/>
          <p:nvPr/>
        </p:nvSpPr>
        <p:spPr bwMode="auto">
          <a:xfrm>
            <a:off x="206836" y="3726220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component to modify</a:t>
            </a:r>
          </a:p>
        </p:txBody>
      </p:sp>
      <p:sp>
        <p:nvSpPr>
          <p:cNvPr id="45" name="Ellipse 44"/>
          <p:cNvSpPr/>
          <p:nvPr/>
        </p:nvSpPr>
        <p:spPr>
          <a:xfrm>
            <a:off x="2114540" y="35730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6" name="Connecteur en angle 76"/>
          <p:cNvCxnSpPr>
            <a:stCxn id="44" idx="0"/>
          </p:cNvCxnSpPr>
          <p:nvPr/>
        </p:nvCxnSpPr>
        <p:spPr bwMode="auto">
          <a:xfrm rot="5400000" flipH="1" flipV="1">
            <a:off x="1322708" y="3213230"/>
            <a:ext cx="441234" cy="58474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4" name="Rectangle 53"/>
          <p:cNvSpPr/>
          <p:nvPr/>
        </p:nvSpPr>
        <p:spPr bwMode="auto">
          <a:xfrm>
            <a:off x="6588224" y="4878348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“Ok” when done</a:t>
            </a:r>
          </a:p>
        </p:txBody>
      </p:sp>
      <p:sp>
        <p:nvSpPr>
          <p:cNvPr id="57" name="Ellipse 56"/>
          <p:cNvSpPr/>
          <p:nvPr/>
        </p:nvSpPr>
        <p:spPr>
          <a:xfrm>
            <a:off x="6363012" y="46531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58" name="Connecteur en angle 76"/>
          <p:cNvCxnSpPr>
            <a:stCxn id="54" idx="3"/>
          </p:cNvCxnSpPr>
          <p:nvPr/>
        </p:nvCxnSpPr>
        <p:spPr bwMode="auto">
          <a:xfrm>
            <a:off x="8244408" y="5238389"/>
            <a:ext cx="360040" cy="206835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8" name="Image 2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9" name="Ellipse 2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2132856"/>
            <a:ext cx="8239125" cy="13144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.3 Manage the display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436096" y="4221088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Drag the component to its position or use the positioning arrow</a:t>
            </a:r>
          </a:p>
        </p:txBody>
      </p:sp>
      <p:cxnSp>
        <p:nvCxnSpPr>
          <p:cNvPr id="16" name="Connecteur en angle 58"/>
          <p:cNvCxnSpPr>
            <a:stCxn id="15" idx="0"/>
          </p:cNvCxnSpPr>
          <p:nvPr/>
        </p:nvCxnSpPr>
        <p:spPr bwMode="auto">
          <a:xfrm rot="16200000" flipV="1">
            <a:off x="4175956" y="1952836"/>
            <a:ext cx="1368152" cy="316835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Facebook Widget component</a:t>
            </a:r>
          </a:p>
        </p:txBody>
      </p:sp>
      <p:grpSp>
        <p:nvGrpSpPr>
          <p:cNvPr id="13" name="Groupe 12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14" name="Rectangle 13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 smtClean="0">
                <a:latin typeface="+mn-lt"/>
                <a:ea typeface="+mn-ea"/>
              </a:endParaRPr>
            </a:p>
          </p:txBody>
        </p:sp>
        <p:sp>
          <p:nvSpPr>
            <p:cNvPr id="22" name="ZoneTexte 21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3" name="Image 2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1484784"/>
            <a:ext cx="8203679" cy="456053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49" name="ZoneTexte 48"/>
          <p:cNvSpPr txBox="1"/>
          <p:nvPr/>
        </p:nvSpPr>
        <p:spPr>
          <a:xfrm>
            <a:off x="2483768" y="616530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My Moulinex page </a:t>
            </a:r>
            <a:endParaRPr lang="en-US" sz="900" baseline="0" dirty="0"/>
          </a:p>
        </p:txBody>
      </p:sp>
      <p:sp>
        <p:nvSpPr>
          <p:cNvPr id="17" name="Rectangle 16"/>
          <p:cNvSpPr/>
          <p:nvPr/>
        </p:nvSpPr>
        <p:spPr bwMode="auto">
          <a:xfrm>
            <a:off x="5940152" y="2204864"/>
            <a:ext cx="1584176" cy="252028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Twitter Widget component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5940152" y="4769768"/>
            <a:ext cx="1584176" cy="175557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pic>
        <p:nvPicPr>
          <p:cNvPr id="10" name="Image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2051720" y="1816269"/>
            <a:ext cx="619268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Arial" pitchFamily="34" charset="0"/>
              <a:buChar char="•"/>
            </a:pPr>
            <a:r>
              <a:rPr lang="fr-FR" sz="1100" baseline="0" dirty="0" smtClean="0">
                <a:solidFill>
                  <a:schemeClr val="bg2"/>
                </a:solidFill>
              </a:rPr>
              <a:t>If </a:t>
            </a:r>
            <a:r>
              <a:rPr lang="fr-FR" sz="1100" baseline="0" dirty="0" err="1" smtClean="0">
                <a:solidFill>
                  <a:schemeClr val="bg2"/>
                </a:solidFill>
              </a:rPr>
              <a:t>you</a:t>
            </a:r>
            <a:r>
              <a:rPr lang="fr-FR" sz="1100" baseline="0" dirty="0" smtClean="0">
                <a:solidFill>
                  <a:schemeClr val="bg2"/>
                </a:solidFill>
              </a:rPr>
              <a:t> </a:t>
            </a:r>
            <a:r>
              <a:rPr lang="fr-FR" sz="1100" baseline="0" dirty="0" err="1" smtClean="0">
                <a:solidFill>
                  <a:schemeClr val="bg2"/>
                </a:solidFill>
              </a:rPr>
              <a:t>modify</a:t>
            </a:r>
            <a:r>
              <a:rPr lang="fr-FR" sz="1100" baseline="0" dirty="0" smtClean="0">
                <a:solidFill>
                  <a:schemeClr val="bg2"/>
                </a:solidFill>
              </a:rPr>
              <a:t> content in the </a:t>
            </a:r>
            <a:r>
              <a:rPr lang="fr-FR" sz="1100" b="1" baseline="0" dirty="0" smtClean="0">
                <a:solidFill>
                  <a:schemeClr val="bg2"/>
                </a:solidFill>
              </a:rPr>
              <a:t>WCMS page </a:t>
            </a:r>
            <a:r>
              <a:rPr lang="fr-FR" sz="1100" b="1" baseline="0" dirty="0" err="1" smtClean="0">
                <a:solidFill>
                  <a:schemeClr val="bg2"/>
                </a:solidFill>
              </a:rPr>
              <a:t>view</a:t>
            </a:r>
            <a:r>
              <a:rPr lang="fr-FR" sz="1100" b="1" baseline="0" dirty="0" smtClean="0">
                <a:solidFill>
                  <a:schemeClr val="bg2"/>
                </a:solidFill>
              </a:rPr>
              <a:t> perspective</a:t>
            </a:r>
            <a:r>
              <a:rPr lang="fr-FR" sz="1100" baseline="0" dirty="0" smtClean="0">
                <a:solidFill>
                  <a:schemeClr val="bg2"/>
                </a:solidFill>
              </a:rPr>
              <a:t>, </a:t>
            </a:r>
            <a:r>
              <a:rPr lang="fr-FR" sz="1100" baseline="0" dirty="0" err="1" smtClean="0">
                <a:solidFill>
                  <a:schemeClr val="bg2"/>
                </a:solidFill>
              </a:rPr>
              <a:t>you</a:t>
            </a:r>
            <a:r>
              <a:rPr lang="fr-FR" sz="1100" baseline="0" dirty="0" smtClean="0">
                <a:solidFill>
                  <a:schemeClr val="bg2"/>
                </a:solidFill>
              </a:rPr>
              <a:t> </a:t>
            </a:r>
            <a:r>
              <a:rPr lang="fr-FR" sz="1100" baseline="0" dirty="0" err="1" smtClean="0">
                <a:solidFill>
                  <a:schemeClr val="bg2"/>
                </a:solidFill>
              </a:rPr>
              <a:t>can</a:t>
            </a:r>
            <a:r>
              <a:rPr lang="fr-FR" sz="1100" baseline="0" dirty="0" smtClean="0">
                <a:solidFill>
                  <a:schemeClr val="bg2"/>
                </a:solidFill>
              </a:rPr>
              <a:t> </a:t>
            </a:r>
            <a:r>
              <a:rPr lang="fr-FR" sz="1100" baseline="0" dirty="0" err="1" smtClean="0">
                <a:solidFill>
                  <a:schemeClr val="bg2"/>
                </a:solidFill>
              </a:rPr>
              <a:t>see</a:t>
            </a:r>
            <a:r>
              <a:rPr lang="fr-FR" sz="1100" baseline="0" dirty="0" smtClean="0">
                <a:solidFill>
                  <a:schemeClr val="bg2"/>
                </a:solidFill>
              </a:rPr>
              <a:t> a </a:t>
            </a:r>
            <a:r>
              <a:rPr lang="fr-FR" sz="1100" baseline="0" dirty="0" err="1" smtClean="0">
                <a:solidFill>
                  <a:schemeClr val="bg2"/>
                </a:solidFill>
              </a:rPr>
              <a:t>preview</a:t>
            </a:r>
            <a:r>
              <a:rPr lang="fr-FR" sz="1100" baseline="0" dirty="0" smtClean="0">
                <a:solidFill>
                  <a:schemeClr val="bg2"/>
                </a:solidFill>
              </a:rPr>
              <a:t> of the</a:t>
            </a:r>
          </a:p>
          <a:p>
            <a:pPr marL="342900" indent="-342900" algn="l"/>
            <a:r>
              <a:rPr lang="fr-FR" sz="1100" baseline="0" dirty="0" smtClean="0">
                <a:solidFill>
                  <a:schemeClr val="bg2"/>
                </a:solidFill>
              </a:rPr>
              <a:t>	modifications by </a:t>
            </a:r>
            <a:r>
              <a:rPr lang="fr-FR" sz="1100" baseline="0" dirty="0" err="1" smtClean="0">
                <a:solidFill>
                  <a:schemeClr val="bg2"/>
                </a:solidFill>
              </a:rPr>
              <a:t>switching</a:t>
            </a:r>
            <a:r>
              <a:rPr lang="fr-FR" sz="1100" baseline="0" dirty="0" smtClean="0">
                <a:solidFill>
                  <a:schemeClr val="bg2"/>
                </a:solidFill>
              </a:rPr>
              <a:t> to the Live </a:t>
            </a:r>
            <a:r>
              <a:rPr lang="fr-FR" sz="1100" baseline="0" dirty="0" err="1" smtClean="0">
                <a:solidFill>
                  <a:schemeClr val="bg2"/>
                </a:solidFill>
              </a:rPr>
              <a:t>edit</a:t>
            </a:r>
            <a:r>
              <a:rPr lang="fr-FR" sz="1100" baseline="0" dirty="0" smtClean="0">
                <a:solidFill>
                  <a:schemeClr val="bg2"/>
                </a:solidFill>
              </a:rPr>
              <a:t> perspective. Click on ‘</a:t>
            </a:r>
            <a:r>
              <a:rPr lang="fr-FR" sz="1100" b="1" baseline="0" dirty="0" smtClean="0">
                <a:solidFill>
                  <a:schemeClr val="bg2"/>
                </a:solidFill>
              </a:rPr>
              <a:t>Go to Live </a:t>
            </a:r>
            <a:r>
              <a:rPr lang="fr-FR" sz="1100" b="1" baseline="0" dirty="0" err="1" smtClean="0">
                <a:solidFill>
                  <a:schemeClr val="bg2"/>
                </a:solidFill>
              </a:rPr>
              <a:t>edit</a:t>
            </a:r>
            <a:r>
              <a:rPr lang="fr-FR" sz="1100" baseline="0" dirty="0" smtClean="0">
                <a:solidFill>
                  <a:schemeClr val="bg2"/>
                </a:solidFill>
              </a:rPr>
              <a:t>’ </a:t>
            </a:r>
            <a:r>
              <a:rPr lang="fr-FR" sz="1100" baseline="0" dirty="0" err="1" smtClean="0">
                <a:solidFill>
                  <a:schemeClr val="bg2"/>
                </a:solidFill>
              </a:rPr>
              <a:t>button</a:t>
            </a:r>
            <a:r>
              <a:rPr lang="fr-FR" sz="1100" baseline="0" dirty="0" smtClean="0">
                <a:solidFill>
                  <a:schemeClr val="bg2"/>
                </a:solidFill>
              </a:rPr>
              <a:t>.</a:t>
            </a:r>
          </a:p>
          <a:p>
            <a:pPr marL="342900" indent="-342900" algn="l"/>
            <a:endParaRPr lang="fr-FR" sz="1100" baseline="0" dirty="0" smtClean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 smtClean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 smtClean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 smtClean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 smtClean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 smtClean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 smtClean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 smtClean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 smtClean="0">
              <a:solidFill>
                <a:schemeClr val="bg2"/>
              </a:solidFill>
            </a:endParaRPr>
          </a:p>
          <a:p>
            <a:pPr marL="342900" indent="-342900" algn="l"/>
            <a:endParaRPr lang="fr-FR" sz="1100" baseline="0" dirty="0" smtClean="0">
              <a:solidFill>
                <a:schemeClr val="bg2"/>
              </a:solidFill>
            </a:endParaRPr>
          </a:p>
          <a:p>
            <a:pPr marL="342900" indent="-342900" algn="l">
              <a:buFont typeface="Arial" pitchFamily="34" charset="0"/>
              <a:buChar char="•"/>
            </a:pPr>
            <a:r>
              <a:rPr lang="fr-FR" sz="1100" baseline="0" dirty="0" smtClean="0">
                <a:solidFill>
                  <a:schemeClr val="bg2"/>
                </a:solidFill>
              </a:rPr>
              <a:t>If </a:t>
            </a:r>
            <a:r>
              <a:rPr lang="fr-FR" sz="1100" baseline="0" dirty="0" err="1" smtClean="0">
                <a:solidFill>
                  <a:schemeClr val="bg2"/>
                </a:solidFill>
              </a:rPr>
              <a:t>you’re</a:t>
            </a:r>
            <a:r>
              <a:rPr lang="fr-FR" sz="1100" baseline="0" dirty="0" smtClean="0">
                <a:solidFill>
                  <a:schemeClr val="bg2"/>
                </a:solidFill>
              </a:rPr>
              <a:t> in </a:t>
            </a:r>
            <a:r>
              <a:rPr lang="fr-FR" sz="1100" b="1" baseline="0" dirty="0" smtClean="0">
                <a:solidFill>
                  <a:schemeClr val="bg2"/>
                </a:solidFill>
              </a:rPr>
              <a:t>Live </a:t>
            </a:r>
            <a:r>
              <a:rPr lang="fr-FR" sz="1100" b="1" baseline="0" dirty="0" err="1" smtClean="0">
                <a:solidFill>
                  <a:schemeClr val="bg2"/>
                </a:solidFill>
              </a:rPr>
              <a:t>edit</a:t>
            </a:r>
            <a:r>
              <a:rPr lang="fr-FR" sz="1100" b="1" baseline="0" dirty="0" smtClean="0">
                <a:solidFill>
                  <a:schemeClr val="bg2"/>
                </a:solidFill>
              </a:rPr>
              <a:t> perspective </a:t>
            </a:r>
            <a:r>
              <a:rPr lang="fr-FR" sz="1100" baseline="0" dirty="0" smtClean="0">
                <a:solidFill>
                  <a:schemeClr val="bg2"/>
                </a:solidFill>
              </a:rPr>
              <a:t>to </a:t>
            </a:r>
            <a:r>
              <a:rPr lang="fr-FR" sz="1100" baseline="0" dirty="0" err="1" smtClean="0">
                <a:solidFill>
                  <a:schemeClr val="bg2"/>
                </a:solidFill>
              </a:rPr>
              <a:t>make</a:t>
            </a:r>
            <a:r>
              <a:rPr lang="fr-FR" sz="1100" baseline="0" dirty="0" smtClean="0">
                <a:solidFill>
                  <a:schemeClr val="bg2"/>
                </a:solidFill>
              </a:rPr>
              <a:t> changes, </a:t>
            </a:r>
            <a:r>
              <a:rPr lang="fr-FR" sz="1100" baseline="0" dirty="0" err="1" smtClean="0">
                <a:solidFill>
                  <a:schemeClr val="bg2"/>
                </a:solidFill>
              </a:rPr>
              <a:t>leave</a:t>
            </a:r>
            <a:r>
              <a:rPr lang="fr-FR" sz="1100" baseline="0" dirty="0" smtClean="0">
                <a:solidFill>
                  <a:schemeClr val="bg2"/>
                </a:solidFill>
              </a:rPr>
              <a:t> </a:t>
            </a:r>
            <a:r>
              <a:rPr lang="fr-FR" sz="1100" baseline="0" dirty="0" err="1" smtClean="0">
                <a:solidFill>
                  <a:schemeClr val="bg2"/>
                </a:solidFill>
              </a:rPr>
              <a:t>edit</a:t>
            </a:r>
            <a:r>
              <a:rPr lang="fr-FR" sz="1100" baseline="0" dirty="0" smtClean="0">
                <a:solidFill>
                  <a:schemeClr val="bg2"/>
                </a:solidFill>
              </a:rPr>
              <a:t> mode to </a:t>
            </a:r>
            <a:r>
              <a:rPr lang="fr-FR" sz="1100" baseline="0" dirty="0" err="1" smtClean="0">
                <a:solidFill>
                  <a:schemeClr val="bg2"/>
                </a:solidFill>
              </a:rPr>
              <a:t>get</a:t>
            </a:r>
            <a:r>
              <a:rPr lang="fr-FR" sz="1100" baseline="0" dirty="0" smtClean="0">
                <a:solidFill>
                  <a:schemeClr val="bg2"/>
                </a:solidFill>
              </a:rPr>
              <a:t> a page </a:t>
            </a:r>
            <a:r>
              <a:rPr lang="fr-FR" sz="1100" baseline="0" dirty="0" err="1" smtClean="0">
                <a:solidFill>
                  <a:schemeClr val="bg2"/>
                </a:solidFill>
              </a:rPr>
              <a:t>preview</a:t>
            </a:r>
            <a:r>
              <a:rPr lang="fr-FR" sz="1100" baseline="0" dirty="0" smtClean="0">
                <a:solidFill>
                  <a:schemeClr val="bg2"/>
                </a:solidFill>
              </a:rPr>
              <a:t>. Click </a:t>
            </a:r>
            <a:r>
              <a:rPr lang="fr-FR" sz="1100" baseline="0" dirty="0" err="1" smtClean="0">
                <a:solidFill>
                  <a:schemeClr val="bg2"/>
                </a:solidFill>
              </a:rPr>
              <a:t>again</a:t>
            </a:r>
            <a:r>
              <a:rPr lang="fr-FR" sz="1100" baseline="0" dirty="0" smtClean="0">
                <a:solidFill>
                  <a:schemeClr val="bg2"/>
                </a:solidFill>
              </a:rPr>
              <a:t> on ‘</a:t>
            </a:r>
            <a:r>
              <a:rPr lang="fr-FR" sz="1100" b="1" baseline="0" dirty="0" smtClean="0">
                <a:solidFill>
                  <a:schemeClr val="bg2"/>
                </a:solidFill>
              </a:rPr>
              <a:t>Quick </a:t>
            </a:r>
            <a:r>
              <a:rPr lang="fr-FR" sz="1100" b="1" baseline="0" dirty="0" err="1" smtClean="0">
                <a:solidFill>
                  <a:schemeClr val="bg2"/>
                </a:solidFill>
              </a:rPr>
              <a:t>edit</a:t>
            </a:r>
            <a:r>
              <a:rPr lang="fr-FR" sz="1100" baseline="0" dirty="0" smtClean="0">
                <a:solidFill>
                  <a:schemeClr val="bg2"/>
                </a:solidFill>
              </a:rPr>
              <a:t>’ to close the </a:t>
            </a:r>
            <a:r>
              <a:rPr lang="fr-FR" sz="1100" baseline="0" dirty="0" err="1" smtClean="0">
                <a:solidFill>
                  <a:schemeClr val="bg2"/>
                </a:solidFill>
              </a:rPr>
              <a:t>edit</a:t>
            </a:r>
            <a:r>
              <a:rPr lang="fr-FR" sz="1100" baseline="0" dirty="0" smtClean="0">
                <a:solidFill>
                  <a:schemeClr val="bg2"/>
                </a:solidFill>
              </a:rPr>
              <a:t> mode.</a:t>
            </a:r>
            <a:endParaRPr lang="fr-FR" sz="1100" baseline="0" dirty="0">
              <a:solidFill>
                <a:schemeClr val="bg2"/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55776" y="2319164"/>
            <a:ext cx="475252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Connecteur droit avec flèche 22"/>
          <p:cNvCxnSpPr>
            <a:endCxn id="18" idx="0"/>
          </p:cNvCxnSpPr>
          <p:nvPr/>
        </p:nvCxnSpPr>
        <p:spPr bwMode="auto">
          <a:xfrm flipH="1">
            <a:off x="7092280" y="2175148"/>
            <a:ext cx="216024" cy="288032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8" name="Rectangle 17"/>
          <p:cNvSpPr/>
          <p:nvPr/>
        </p:nvSpPr>
        <p:spPr bwMode="auto">
          <a:xfrm>
            <a:off x="6876256" y="2463180"/>
            <a:ext cx="432048" cy="21602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55776" y="4425305"/>
            <a:ext cx="4896544" cy="2214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20"/>
          <p:cNvSpPr/>
          <p:nvPr/>
        </p:nvSpPr>
        <p:spPr bwMode="auto">
          <a:xfrm>
            <a:off x="6372200" y="4407396"/>
            <a:ext cx="360040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24" name="Connecteur droit avec flèche 23"/>
          <p:cNvCxnSpPr/>
          <p:nvPr/>
        </p:nvCxnSpPr>
        <p:spPr bwMode="auto">
          <a:xfrm>
            <a:off x="3923928" y="4263380"/>
            <a:ext cx="2448272" cy="21602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 smtClean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28" name="Image 2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400" baseline="0" dirty="0" smtClean="0">
                <a:solidFill>
                  <a:srgbClr val="FFFFFF"/>
                </a:solidFill>
              </a:rPr>
              <a:t>Check </a:t>
            </a:r>
            <a:r>
              <a:rPr lang="en-US" sz="1400" baseline="0" dirty="0">
                <a:solidFill>
                  <a:srgbClr val="FFFFFF"/>
                </a:solidFill>
              </a:rPr>
              <a:t>your modification on the page using the Live Edit view</a:t>
            </a:r>
          </a:p>
        </p:txBody>
      </p:sp>
      <p:sp>
        <p:nvSpPr>
          <p:cNvPr id="19" name="Ellipse 18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7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Twitter Widget component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35496" y="5157192"/>
            <a:ext cx="9036496" cy="1700808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35496" y="5157192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683568" y="43651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44" name="Ellipse 43"/>
          <p:cNvSpPr/>
          <p:nvPr/>
        </p:nvSpPr>
        <p:spPr>
          <a:xfrm>
            <a:off x="683568" y="231289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7" name="Ellipse 46"/>
          <p:cNvSpPr/>
          <p:nvPr/>
        </p:nvSpPr>
        <p:spPr>
          <a:xfrm>
            <a:off x="683568" y="2636925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9" name="Ellipse 48"/>
          <p:cNvSpPr/>
          <p:nvPr/>
        </p:nvSpPr>
        <p:spPr>
          <a:xfrm>
            <a:off x="314340" y="5508044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683568" y="5533544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Account URL : Url of the Facebook account displayed in the front end.</a:t>
            </a:r>
          </a:p>
        </p:txBody>
      </p:sp>
      <p:sp>
        <p:nvSpPr>
          <p:cNvPr id="51" name="Ellipse 50"/>
          <p:cNvSpPr/>
          <p:nvPr/>
        </p:nvSpPr>
        <p:spPr>
          <a:xfrm>
            <a:off x="683568" y="296095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54" name="Ellipse 53"/>
          <p:cNvSpPr/>
          <p:nvPr/>
        </p:nvSpPr>
        <p:spPr>
          <a:xfrm>
            <a:off x="314340" y="5862029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2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5" name="ZoneTexte 54"/>
          <p:cNvSpPr txBox="1"/>
          <p:nvPr/>
        </p:nvSpPr>
        <p:spPr>
          <a:xfrm>
            <a:off x="683568" y="5887529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Widget Id: Url of the Facebook account displayed in the front end.</a:t>
            </a:r>
          </a:p>
        </p:txBody>
      </p:sp>
      <p:sp>
        <p:nvSpPr>
          <p:cNvPr id="57" name="Ellipse 56"/>
          <p:cNvSpPr/>
          <p:nvPr/>
        </p:nvSpPr>
        <p:spPr>
          <a:xfrm>
            <a:off x="314339" y="6216014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3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9" name="ZoneTexte 58"/>
          <p:cNvSpPr txBox="1"/>
          <p:nvPr/>
        </p:nvSpPr>
        <p:spPr>
          <a:xfrm>
            <a:off x="683568" y="6241514"/>
            <a:ext cx="83529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Language: Language of the Facebook account displayed in the front end.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4427984" y="435029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Editing the component using WCMS Live Edit perspective</a:t>
            </a:r>
            <a:endParaRPr lang="en-US" sz="900" baseline="0" dirty="0"/>
          </a:p>
        </p:txBody>
      </p:sp>
      <p:sp>
        <p:nvSpPr>
          <p:cNvPr id="40" name="Ellipse 39"/>
          <p:cNvSpPr/>
          <p:nvPr/>
        </p:nvSpPr>
        <p:spPr>
          <a:xfrm>
            <a:off x="4499992" y="1808864"/>
            <a:ext cx="108000" cy="108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1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4499992" y="1952864"/>
            <a:ext cx="108000" cy="108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2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sp>
        <p:nvSpPr>
          <p:cNvPr id="42" name="Ellipse 41"/>
          <p:cNvSpPr/>
          <p:nvPr/>
        </p:nvSpPr>
        <p:spPr>
          <a:xfrm>
            <a:off x="4500008" y="2096864"/>
            <a:ext cx="108000" cy="10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3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600" y="1700808"/>
            <a:ext cx="3067050" cy="21336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7" name="Ellipse 26"/>
          <p:cNvSpPr/>
          <p:nvPr/>
        </p:nvSpPr>
        <p:spPr>
          <a:xfrm>
            <a:off x="683568" y="3284984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314340" y="6560780"/>
            <a:ext cx="297220" cy="29722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4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30" name="ZoneTexte 29"/>
          <p:cNvSpPr txBox="1"/>
          <p:nvPr/>
        </p:nvSpPr>
        <p:spPr>
          <a:xfrm>
            <a:off x="683568" y="658628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 header : Logo header content displayed in the front end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4008" y="1484784"/>
            <a:ext cx="3960440" cy="281465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3" name="Ellipse 32"/>
          <p:cNvSpPr/>
          <p:nvPr/>
        </p:nvSpPr>
        <p:spPr>
          <a:xfrm>
            <a:off x="5652120" y="2240880"/>
            <a:ext cx="108000" cy="108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</a:rPr>
              <a:t>4</a:t>
            </a:r>
            <a:endParaRPr lang="en-US" sz="1000" b="1" dirty="0">
              <a:solidFill>
                <a:schemeClr val="bg1"/>
              </a:solidFill>
            </a:endParaRPr>
          </a:p>
        </p:txBody>
      </p:sp>
      <p:grpSp>
        <p:nvGrpSpPr>
          <p:cNvPr id="31" name="Groupe 30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34" name="Rectangle 33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 smtClean="0">
                <a:latin typeface="+mn-lt"/>
                <a:ea typeface="+mn-ea"/>
              </a:endParaRPr>
            </a:p>
          </p:txBody>
        </p:sp>
        <p:sp>
          <p:nvSpPr>
            <p:cNvPr id="36" name="ZoneTexte 35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43" name="Image 4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5" name="Ellipse 4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3429000"/>
            <a:ext cx="2880320" cy="30147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9339" y="1916832"/>
            <a:ext cx="8239125" cy="13144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" name="Rectangle 38"/>
          <p:cNvSpPr/>
          <p:nvPr/>
        </p:nvSpPr>
        <p:spPr bwMode="auto">
          <a:xfrm>
            <a:off x="3230079" y="4035015"/>
            <a:ext cx="302433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 smtClean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 smtClean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2 in the next pages)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4895528" y="2276872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+ to open the banner creation wizard</a:t>
            </a:r>
          </a:p>
        </p:txBody>
      </p:sp>
      <p:sp>
        <p:nvSpPr>
          <p:cNvPr id="35" name="Ellipse 34"/>
          <p:cNvSpPr/>
          <p:nvPr/>
        </p:nvSpPr>
        <p:spPr>
          <a:xfrm>
            <a:off x="7199784" y="20608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Add a</a:t>
            </a:r>
            <a:r>
              <a:rPr lang="en-US" sz="1100" baseline="0" dirty="0" smtClean="0">
                <a:solidFill>
                  <a:srgbClr val="FFFFFF"/>
                </a:solidFill>
              </a:rPr>
              <a:t> Twitter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Widget Component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48264" y="4293096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6038391" y="3818991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1475656" y="3717032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Among the component list, click on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‘Twitter Widget Component’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539552" y="4185084"/>
            <a:ext cx="936104" cy="169218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2834620" y="35010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3"/>
          </p:cNvCxnSpPr>
          <p:nvPr/>
        </p:nvCxnSpPr>
        <p:spPr bwMode="auto">
          <a:xfrm flipV="1">
            <a:off x="7415808" y="2060848"/>
            <a:ext cx="612576" cy="576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>
            <a:off x="6254415" y="4719091"/>
            <a:ext cx="693849" cy="9909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Twitter Widget component</a:t>
            </a:r>
          </a:p>
        </p:txBody>
      </p:sp>
      <p:grpSp>
        <p:nvGrpSpPr>
          <p:cNvPr id="23" name="Groupe 22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26" name="Rectangle 25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 smtClean="0">
                <a:latin typeface="+mn-lt"/>
                <a:ea typeface="+mn-ea"/>
              </a:endParaRPr>
            </a:p>
          </p:txBody>
        </p:sp>
        <p:sp>
          <p:nvSpPr>
            <p:cNvPr id="29" name="ZoneTexte 28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30" name="Image 2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1" name="Ellipse 3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2195796"/>
            <a:ext cx="4609505" cy="396950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Twitter Widget using WCMS page view perspective :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 smtClean="0">
                <a:solidFill>
                  <a:srgbClr val="FFFFFF"/>
                </a:solidFill>
              </a:rPr>
              <a:t>)</a:t>
            </a:r>
            <a:r>
              <a:rPr lang="en-US" sz="1100" b="1" baseline="0" dirty="0" smtClean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932040" y="2060848"/>
            <a:ext cx="259228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Enter </a:t>
            </a:r>
            <a:r>
              <a:rPr lang="en-US" sz="1050" b="1" baseline="0" dirty="0" smtClean="0">
                <a:solidFill>
                  <a:schemeClr val="tx1"/>
                </a:solidFill>
              </a:rPr>
              <a:t>ID </a:t>
            </a:r>
            <a:r>
              <a:rPr lang="en-US" sz="1050" baseline="0" dirty="0" smtClean="0">
                <a:solidFill>
                  <a:schemeClr val="tx1"/>
                </a:solidFill>
              </a:rPr>
              <a:t>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name</a:t>
            </a:r>
            <a:r>
              <a:rPr lang="en-US" sz="1050" baseline="0" dirty="0" smtClean="0">
                <a:solidFill>
                  <a:schemeClr val="tx1"/>
                </a:solidFill>
              </a:rPr>
              <a:t> 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catalog version</a:t>
            </a: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</a:t>
            </a:r>
            <a:r>
              <a:rPr lang="en-US" sz="1050" baseline="0" dirty="0" smtClean="0">
                <a:solidFill>
                  <a:schemeClr val="accent6"/>
                </a:solidFill>
              </a:rPr>
              <a:t> : the selected item must be of the same catalog version of the currently updated page</a:t>
            </a:r>
            <a:endParaRPr lang="en-US" sz="1050" b="1" baseline="0" dirty="0" smtClean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3779912" y="2564904"/>
            <a:ext cx="1152128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308304" y="28437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932040" y="357301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7308304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>
            <a:off x="4572000" y="3573016"/>
            <a:ext cx="360040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4932040" y="429309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>
            <a:off x="3851920" y="4149080"/>
            <a:ext cx="1080120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7308304" y="40770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1691680" y="4869160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</a:t>
            </a:r>
            <a:r>
              <a:rPr lang="en-US" sz="1050" baseline="0" dirty="0" smtClean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4283968" y="46531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</p:cNvCxnSpPr>
          <p:nvPr/>
        </p:nvCxnSpPr>
        <p:spPr bwMode="auto">
          <a:xfrm rot="10800000" flipH="1" flipV="1">
            <a:off x="1691680" y="5337212"/>
            <a:ext cx="2448272" cy="684076"/>
          </a:xfrm>
          <a:prstGeom prst="bentConnector3">
            <a:avLst>
              <a:gd name="adj1" fmla="val -9337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Twitter Widget component</a:t>
            </a:r>
          </a:p>
        </p:txBody>
      </p:sp>
      <p:grpSp>
        <p:nvGrpSpPr>
          <p:cNvPr id="22" name="Groupe 21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25" name="Rectangle 24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 smtClean="0">
                <a:latin typeface="+mn-lt"/>
                <a:ea typeface="+mn-ea"/>
              </a:endParaRPr>
            </a:p>
          </p:txBody>
        </p:sp>
        <p:sp>
          <p:nvSpPr>
            <p:cNvPr id="27" name="ZoneTexte 26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8" name="Image 2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1988840"/>
            <a:ext cx="4032448" cy="42282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Twitter Widget 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 smtClean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076056" y="2060848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 Name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(useful to search for the item)</a:t>
            </a:r>
          </a:p>
        </p:txBody>
      </p:sp>
      <p:sp>
        <p:nvSpPr>
          <p:cNvPr id="44" name="Ellipse 43"/>
          <p:cNvSpPr/>
          <p:nvPr/>
        </p:nvSpPr>
        <p:spPr>
          <a:xfrm>
            <a:off x="7083092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6804248" y="4221088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8316416" y="40050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3" name="Forme 72"/>
          <p:cNvCxnSpPr>
            <a:stCxn id="69" idx="1"/>
          </p:cNvCxnSpPr>
          <p:nvPr/>
        </p:nvCxnSpPr>
        <p:spPr bwMode="auto">
          <a:xfrm rot="10800000" flipV="1">
            <a:off x="4499992" y="4365104"/>
            <a:ext cx="2304256" cy="1728192"/>
          </a:xfrm>
          <a:prstGeom prst="bentConnector3">
            <a:avLst>
              <a:gd name="adj1" fmla="val 84172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cxnSp>
        <p:nvCxnSpPr>
          <p:cNvPr id="78" name="Connecteur en angle 76"/>
          <p:cNvCxnSpPr>
            <a:stCxn id="29" idx="1"/>
          </p:cNvCxnSpPr>
          <p:nvPr/>
        </p:nvCxnSpPr>
        <p:spPr bwMode="auto">
          <a:xfrm rot="10800000" flipV="1">
            <a:off x="3491880" y="2312876"/>
            <a:ext cx="1584176" cy="75608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Twitter Widget component</a:t>
            </a:r>
          </a:p>
        </p:txBody>
      </p:sp>
      <p:grpSp>
        <p:nvGrpSpPr>
          <p:cNvPr id="19" name="Groupe 18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20" name="Rectangle 19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 smtClean="0">
                <a:latin typeface="+mn-lt"/>
                <a:ea typeface="+mn-ea"/>
              </a:endParaRPr>
            </a:p>
          </p:txBody>
        </p:sp>
        <p:sp>
          <p:nvSpPr>
            <p:cNvPr id="21" name="ZoneTexte 20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2" name="Image 2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344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 smtClean="0">
                <a:solidFill>
                  <a:srgbClr val="FFFFFF"/>
                </a:solidFill>
              </a:rPr>
              <a:t>Modify the Twitter Widget using WCMS page view perspective </a:t>
            </a:r>
            <a:endParaRPr lang="en-US" sz="1100" b="1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251520" y="2852934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account Url</a:t>
            </a:r>
          </a:p>
        </p:txBody>
      </p:sp>
      <p:sp>
        <p:nvSpPr>
          <p:cNvPr id="45" name="Ellipse 44"/>
          <p:cNvSpPr/>
          <p:nvPr/>
        </p:nvSpPr>
        <p:spPr>
          <a:xfrm>
            <a:off x="26308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77" name="Connecteur en angle 76"/>
          <p:cNvCxnSpPr>
            <a:stCxn id="74" idx="2"/>
          </p:cNvCxnSpPr>
          <p:nvPr/>
        </p:nvCxnSpPr>
        <p:spPr bwMode="auto">
          <a:xfrm rot="16200000" flipH="1">
            <a:off x="1565666" y="3086961"/>
            <a:ext cx="216027" cy="118813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6372200" y="3429000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account Widget Id</a:t>
            </a:r>
          </a:p>
        </p:txBody>
      </p:sp>
      <p:sp>
        <p:nvSpPr>
          <p:cNvPr id="54" name="Ellipse 53"/>
          <p:cNvSpPr/>
          <p:nvPr/>
        </p:nvSpPr>
        <p:spPr>
          <a:xfrm>
            <a:off x="8451244" y="36450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55" name="Connecteur en angle 46"/>
          <p:cNvCxnSpPr>
            <a:stCxn id="53" idx="1"/>
          </p:cNvCxnSpPr>
          <p:nvPr/>
        </p:nvCxnSpPr>
        <p:spPr bwMode="auto">
          <a:xfrm rot="10800000" flipV="1">
            <a:off x="5436096" y="3645024"/>
            <a:ext cx="936104" cy="4320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Rectangle 67"/>
          <p:cNvSpPr/>
          <p:nvPr/>
        </p:nvSpPr>
        <p:spPr bwMode="auto">
          <a:xfrm>
            <a:off x="251519" y="5013175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account Language</a:t>
            </a:r>
          </a:p>
        </p:txBody>
      </p:sp>
      <p:sp>
        <p:nvSpPr>
          <p:cNvPr id="70" name="Ellipse 69"/>
          <p:cNvSpPr/>
          <p:nvPr/>
        </p:nvSpPr>
        <p:spPr>
          <a:xfrm>
            <a:off x="26307" y="5517233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71" name="Connecteur en angle 76"/>
          <p:cNvCxnSpPr>
            <a:stCxn id="68" idx="0"/>
          </p:cNvCxnSpPr>
          <p:nvPr/>
        </p:nvCxnSpPr>
        <p:spPr bwMode="auto">
          <a:xfrm rot="5400000" flipH="1" flipV="1">
            <a:off x="1403650" y="4113074"/>
            <a:ext cx="576062" cy="122414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Twitter Widget component</a:t>
            </a: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39752" y="2924944"/>
            <a:ext cx="3067050" cy="21336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4" name="Rectangle 23"/>
          <p:cNvSpPr/>
          <p:nvPr/>
        </p:nvSpPr>
        <p:spPr bwMode="auto">
          <a:xfrm>
            <a:off x="6372200" y="4653136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Add/edit the logo header</a:t>
            </a:r>
          </a:p>
        </p:txBody>
      </p:sp>
      <p:cxnSp>
        <p:nvCxnSpPr>
          <p:cNvPr id="25" name="Connecteur en angle 76"/>
          <p:cNvCxnSpPr>
            <a:stCxn id="24" idx="0"/>
          </p:cNvCxnSpPr>
          <p:nvPr/>
        </p:nvCxnSpPr>
        <p:spPr bwMode="auto">
          <a:xfrm rot="16200000" flipV="1">
            <a:off x="6210182" y="3663026"/>
            <a:ext cx="72008" cy="190821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Ellipse 28"/>
          <p:cNvSpPr/>
          <p:nvPr/>
        </p:nvSpPr>
        <p:spPr>
          <a:xfrm>
            <a:off x="7812360" y="44371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27784" y="1844824"/>
            <a:ext cx="5904656" cy="94201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7" name="Rectangle 26"/>
          <p:cNvSpPr/>
          <p:nvPr/>
        </p:nvSpPr>
        <p:spPr bwMode="auto">
          <a:xfrm>
            <a:off x="6444208" y="227687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30" name="Ellipse 29"/>
          <p:cNvSpPr/>
          <p:nvPr/>
        </p:nvSpPr>
        <p:spPr>
          <a:xfrm>
            <a:off x="6218996" y="20516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0</a:t>
            </a:r>
          </a:p>
        </p:txBody>
      </p:sp>
      <p:cxnSp>
        <p:nvCxnSpPr>
          <p:cNvPr id="31" name="Connecteur en angle 76"/>
          <p:cNvCxnSpPr>
            <a:stCxn id="27" idx="1"/>
          </p:cNvCxnSpPr>
          <p:nvPr/>
        </p:nvCxnSpPr>
        <p:spPr bwMode="auto">
          <a:xfrm rot="10800000">
            <a:off x="4788024" y="2348880"/>
            <a:ext cx="1656184" cy="2880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2" name="Groupe 31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33" name="Rectangle 32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 smtClean="0">
                <a:latin typeface="+mn-lt"/>
                <a:ea typeface="+mn-ea"/>
              </a:endParaRPr>
            </a:p>
          </p:txBody>
        </p:sp>
        <p:sp>
          <p:nvSpPr>
            <p:cNvPr id="34" name="ZoneTexte 33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35" name="Image 3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6" name="Ellipse 35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3928" y="1988840"/>
            <a:ext cx="4927321" cy="349301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Modify the </a:t>
            </a:r>
            <a:r>
              <a:rPr lang="en-US" sz="1100" baseline="0" dirty="0" smtClean="0">
                <a:solidFill>
                  <a:srgbClr val="FFFFFF"/>
                </a:solidFill>
              </a:rPr>
              <a:t>Twitter Widget  Component using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WCMS Live Edit perspective 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3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Twitter Widget component</a:t>
            </a:r>
          </a:p>
        </p:txBody>
      </p:sp>
      <p:sp>
        <p:nvSpPr>
          <p:cNvPr id="36" name="Rectangle 35"/>
          <p:cNvSpPr/>
          <p:nvPr/>
        </p:nvSpPr>
        <p:spPr bwMode="auto">
          <a:xfrm>
            <a:off x="6876256" y="1772816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account Url</a:t>
            </a:r>
          </a:p>
        </p:txBody>
      </p:sp>
      <p:sp>
        <p:nvSpPr>
          <p:cNvPr id="37" name="Ellipse 36"/>
          <p:cNvSpPr/>
          <p:nvPr/>
        </p:nvSpPr>
        <p:spPr>
          <a:xfrm>
            <a:off x="6651044" y="227687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Connecteur en angle 76"/>
          <p:cNvCxnSpPr>
            <a:stCxn id="36" idx="1"/>
          </p:cNvCxnSpPr>
          <p:nvPr/>
        </p:nvCxnSpPr>
        <p:spPr bwMode="auto">
          <a:xfrm rot="10800000" flipV="1">
            <a:off x="6084168" y="2132856"/>
            <a:ext cx="792088" cy="360039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38"/>
          <p:cNvSpPr/>
          <p:nvPr/>
        </p:nvSpPr>
        <p:spPr bwMode="auto">
          <a:xfrm>
            <a:off x="6372200" y="3429000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account Widget Id</a:t>
            </a:r>
          </a:p>
        </p:txBody>
      </p:sp>
      <p:sp>
        <p:nvSpPr>
          <p:cNvPr id="40" name="Ellipse 39"/>
          <p:cNvSpPr/>
          <p:nvPr/>
        </p:nvSpPr>
        <p:spPr>
          <a:xfrm>
            <a:off x="8451244" y="36450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47" name="Connecteur en angle 46"/>
          <p:cNvCxnSpPr>
            <a:stCxn id="39" idx="1"/>
          </p:cNvCxnSpPr>
          <p:nvPr/>
        </p:nvCxnSpPr>
        <p:spPr bwMode="auto">
          <a:xfrm rot="10800000" flipH="1">
            <a:off x="6372200" y="2780928"/>
            <a:ext cx="1944216" cy="864096"/>
          </a:xfrm>
          <a:prstGeom prst="bentConnector3">
            <a:avLst>
              <a:gd name="adj1" fmla="val -11758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2555776" y="2915754"/>
            <a:ext cx="1089308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account Language</a:t>
            </a:r>
          </a:p>
        </p:txBody>
      </p:sp>
      <p:sp>
        <p:nvSpPr>
          <p:cNvPr id="55" name="Ellipse 54"/>
          <p:cNvSpPr/>
          <p:nvPr/>
        </p:nvSpPr>
        <p:spPr>
          <a:xfrm>
            <a:off x="2339752" y="34290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56" name="Connecteur en angle 76"/>
          <p:cNvCxnSpPr>
            <a:stCxn id="50" idx="0"/>
          </p:cNvCxnSpPr>
          <p:nvPr/>
        </p:nvCxnSpPr>
        <p:spPr bwMode="auto">
          <a:xfrm rot="5400000" flipH="1" flipV="1">
            <a:off x="3336754" y="2400588"/>
            <a:ext cx="278842" cy="75149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Rectangle 27"/>
          <p:cNvSpPr/>
          <p:nvPr/>
        </p:nvSpPr>
        <p:spPr bwMode="auto">
          <a:xfrm>
            <a:off x="5652120" y="4077072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social logo to be used</a:t>
            </a:r>
          </a:p>
        </p:txBody>
      </p:sp>
      <p:sp>
        <p:nvSpPr>
          <p:cNvPr id="29" name="Ellipse 28"/>
          <p:cNvSpPr/>
          <p:nvPr/>
        </p:nvSpPr>
        <p:spPr>
          <a:xfrm>
            <a:off x="7731164" y="42930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0" name="Connecteur en angle 29"/>
          <p:cNvCxnSpPr>
            <a:stCxn id="28" idx="1"/>
          </p:cNvCxnSpPr>
          <p:nvPr/>
        </p:nvCxnSpPr>
        <p:spPr bwMode="auto">
          <a:xfrm rot="10800000">
            <a:off x="4427984" y="2996952"/>
            <a:ext cx="1224136" cy="129614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2" name="Groupe 21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23" name="Rectangle 22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 smtClean="0">
                <a:latin typeface="+mn-lt"/>
                <a:ea typeface="+mn-ea"/>
              </a:endParaRPr>
            </a:p>
          </p:txBody>
        </p:sp>
        <p:sp>
          <p:nvSpPr>
            <p:cNvPr id="25" name="ZoneTexte 24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1988840"/>
            <a:ext cx="1241965" cy="439248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3" name="Rectangle 32"/>
          <p:cNvSpPr/>
          <p:nvPr/>
        </p:nvSpPr>
        <p:spPr bwMode="auto">
          <a:xfrm>
            <a:off x="1907704" y="5733256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component to modify</a:t>
            </a:r>
          </a:p>
        </p:txBody>
      </p:sp>
      <p:sp>
        <p:nvSpPr>
          <p:cNvPr id="35" name="Ellipse 34"/>
          <p:cNvSpPr/>
          <p:nvPr/>
        </p:nvSpPr>
        <p:spPr>
          <a:xfrm>
            <a:off x="3815408" y="55800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1" name="Connecteur en angle 76"/>
          <p:cNvCxnSpPr>
            <a:stCxn id="33" idx="0"/>
            <a:endCxn id="32" idx="3"/>
          </p:cNvCxnSpPr>
          <p:nvPr/>
        </p:nvCxnSpPr>
        <p:spPr bwMode="auto">
          <a:xfrm rot="16200000" flipV="1">
            <a:off x="1484571" y="4266006"/>
            <a:ext cx="1548172" cy="1386327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6" name="Rectangle 45"/>
          <p:cNvSpPr/>
          <p:nvPr/>
        </p:nvSpPr>
        <p:spPr bwMode="auto">
          <a:xfrm>
            <a:off x="6588224" y="4878348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“Ok” when done</a:t>
            </a:r>
          </a:p>
        </p:txBody>
      </p:sp>
      <p:sp>
        <p:nvSpPr>
          <p:cNvPr id="48" name="Ellipse 47"/>
          <p:cNvSpPr/>
          <p:nvPr/>
        </p:nvSpPr>
        <p:spPr>
          <a:xfrm>
            <a:off x="6363012" y="46531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49" name="Connecteur en angle 76"/>
          <p:cNvCxnSpPr>
            <a:stCxn id="46" idx="3"/>
          </p:cNvCxnSpPr>
          <p:nvPr/>
        </p:nvCxnSpPr>
        <p:spPr bwMode="auto">
          <a:xfrm>
            <a:off x="8244408" y="5238389"/>
            <a:ext cx="360040" cy="206835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1" name="Image 3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2" name="Ellipse 4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2132856"/>
            <a:ext cx="8239125" cy="13144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.3 Manage the display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436096" y="4221088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Drag the component to its position or use the positioning arrow</a:t>
            </a:r>
          </a:p>
        </p:txBody>
      </p:sp>
      <p:cxnSp>
        <p:nvCxnSpPr>
          <p:cNvPr id="16" name="Connecteur en angle 58"/>
          <p:cNvCxnSpPr>
            <a:stCxn id="15" idx="0"/>
          </p:cNvCxnSpPr>
          <p:nvPr/>
        </p:nvCxnSpPr>
        <p:spPr bwMode="auto">
          <a:xfrm rot="16200000" flipV="1">
            <a:off x="4175956" y="1952836"/>
            <a:ext cx="1368152" cy="316835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Twitter Widget component</a:t>
            </a:r>
          </a:p>
        </p:txBody>
      </p:sp>
      <p:grpSp>
        <p:nvGrpSpPr>
          <p:cNvPr id="11" name="Groupe 10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14" name="Rectangle 13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 smtClean="0">
                <a:latin typeface="+mn-lt"/>
                <a:ea typeface="+mn-ea"/>
              </a:endParaRPr>
            </a:p>
          </p:txBody>
        </p:sp>
        <p:sp>
          <p:nvSpPr>
            <p:cNvPr id="22" name="ZoneTexte 21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3" name="Image 2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1484784"/>
            <a:ext cx="8203679" cy="456053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49" name="ZoneTexte 48"/>
          <p:cNvSpPr txBox="1"/>
          <p:nvPr/>
        </p:nvSpPr>
        <p:spPr>
          <a:xfrm>
            <a:off x="2483768" y="616530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My Moulinex page </a:t>
            </a:r>
            <a:endParaRPr lang="en-US" sz="900" baseline="0" dirty="0"/>
          </a:p>
        </p:txBody>
      </p:sp>
      <p:sp>
        <p:nvSpPr>
          <p:cNvPr id="17" name="Rectangle 16"/>
          <p:cNvSpPr/>
          <p:nvPr/>
        </p:nvSpPr>
        <p:spPr bwMode="auto">
          <a:xfrm>
            <a:off x="5940152" y="2204864"/>
            <a:ext cx="1584176" cy="252028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Instagram Widget component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5940152" y="4769768"/>
            <a:ext cx="1584176" cy="175557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10" name="Ellipse 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4008" y="1429485"/>
            <a:ext cx="4155752" cy="293561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Instagram Widget component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35496" y="4725144"/>
            <a:ext cx="9036496" cy="2132856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35496" y="4824536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683568" y="43651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44" name="Ellipse 43"/>
          <p:cNvSpPr/>
          <p:nvPr/>
        </p:nvSpPr>
        <p:spPr>
          <a:xfrm>
            <a:off x="683568" y="231289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7" name="Ellipse 46"/>
          <p:cNvSpPr/>
          <p:nvPr/>
        </p:nvSpPr>
        <p:spPr>
          <a:xfrm>
            <a:off x="683568" y="2582926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9" name="Ellipse 48"/>
          <p:cNvSpPr/>
          <p:nvPr/>
        </p:nvSpPr>
        <p:spPr>
          <a:xfrm>
            <a:off x="107504" y="5103380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b="1" baseline="0" dirty="0" smtClean="0">
                <a:solidFill>
                  <a:schemeClr val="bg1"/>
                </a:solidFill>
              </a:rPr>
              <a:t>1</a:t>
            </a:r>
            <a:endParaRPr lang="fr-FR" b="1" baseline="0" dirty="0">
              <a:solidFill>
                <a:schemeClr val="bg1"/>
              </a:solidFill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476732" y="512888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Account URL : Url of the Instagram account displayed in the front end.</a:t>
            </a:r>
          </a:p>
        </p:txBody>
      </p:sp>
      <p:sp>
        <p:nvSpPr>
          <p:cNvPr id="51" name="Ellipse 50"/>
          <p:cNvSpPr/>
          <p:nvPr/>
        </p:nvSpPr>
        <p:spPr>
          <a:xfrm>
            <a:off x="683568" y="285295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54" name="Ellipse 53"/>
          <p:cNvSpPr/>
          <p:nvPr/>
        </p:nvSpPr>
        <p:spPr>
          <a:xfrm>
            <a:off x="107504" y="5458879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b="1" baseline="0" dirty="0" smtClean="0">
                <a:solidFill>
                  <a:schemeClr val="bg1"/>
                </a:solidFill>
              </a:rPr>
              <a:t>2</a:t>
            </a:r>
            <a:endParaRPr lang="fr-FR" b="1" baseline="0" dirty="0">
              <a:solidFill>
                <a:schemeClr val="bg1"/>
              </a:solidFill>
            </a:endParaRPr>
          </a:p>
        </p:txBody>
      </p:sp>
      <p:sp>
        <p:nvSpPr>
          <p:cNvPr id="55" name="ZoneTexte 54"/>
          <p:cNvSpPr txBox="1"/>
          <p:nvPr/>
        </p:nvSpPr>
        <p:spPr>
          <a:xfrm>
            <a:off x="476732" y="5484379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User Id: Url of the  Instagram account displayed in the front end.</a:t>
            </a:r>
          </a:p>
        </p:txBody>
      </p:sp>
      <p:sp>
        <p:nvSpPr>
          <p:cNvPr id="57" name="Ellipse 56"/>
          <p:cNvSpPr/>
          <p:nvPr/>
        </p:nvSpPr>
        <p:spPr>
          <a:xfrm>
            <a:off x="107504" y="5814378"/>
            <a:ext cx="288000" cy="28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b="1" baseline="0" dirty="0" smtClean="0">
                <a:solidFill>
                  <a:schemeClr val="bg1"/>
                </a:solidFill>
              </a:rPr>
              <a:t>3</a:t>
            </a:r>
            <a:endParaRPr lang="fr-FR" b="1" baseline="0" dirty="0">
              <a:solidFill>
                <a:schemeClr val="bg1"/>
              </a:solidFill>
            </a:endParaRPr>
          </a:p>
        </p:txBody>
      </p:sp>
      <p:sp>
        <p:nvSpPr>
          <p:cNvPr id="59" name="ZoneTexte 58"/>
          <p:cNvSpPr txBox="1"/>
          <p:nvPr/>
        </p:nvSpPr>
        <p:spPr>
          <a:xfrm>
            <a:off x="476733" y="5839878"/>
            <a:ext cx="83529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Access token : Access token of the Facebook account displayed in the front end.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4427984" y="435029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Editing the component using WCMS Live Edit perspective</a:t>
            </a:r>
            <a:endParaRPr lang="en-US" sz="900" baseline="0" dirty="0"/>
          </a:p>
        </p:txBody>
      </p:sp>
      <p:sp>
        <p:nvSpPr>
          <p:cNvPr id="40" name="Ellipse 39"/>
          <p:cNvSpPr/>
          <p:nvPr/>
        </p:nvSpPr>
        <p:spPr>
          <a:xfrm>
            <a:off x="4500000" y="1892829"/>
            <a:ext cx="108000" cy="108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1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4500000" y="2132856"/>
            <a:ext cx="108000" cy="108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2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sp>
        <p:nvSpPr>
          <p:cNvPr id="42" name="Ellipse 41"/>
          <p:cNvSpPr/>
          <p:nvPr/>
        </p:nvSpPr>
        <p:spPr>
          <a:xfrm>
            <a:off x="4500000" y="1772816"/>
            <a:ext cx="108000" cy="10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3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683568" y="3122986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4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107504" y="6160657"/>
            <a:ext cx="297220" cy="29722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b="1" baseline="0" dirty="0" smtClean="0">
                <a:solidFill>
                  <a:schemeClr val="bg1"/>
                </a:solidFill>
              </a:rPr>
              <a:t>4</a:t>
            </a:r>
            <a:endParaRPr lang="fr-FR" b="1" baseline="0" dirty="0">
              <a:solidFill>
                <a:schemeClr val="bg1"/>
              </a:solidFill>
            </a:endParaRPr>
          </a:p>
        </p:txBody>
      </p:sp>
      <p:sp>
        <p:nvSpPr>
          <p:cNvPr id="30" name="ZoneTexte 29"/>
          <p:cNvSpPr txBox="1"/>
          <p:nvPr/>
        </p:nvSpPr>
        <p:spPr>
          <a:xfrm>
            <a:off x="476732" y="6186157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 header : Logo header content displayed in the front end</a:t>
            </a:r>
          </a:p>
        </p:txBody>
      </p:sp>
      <p:sp>
        <p:nvSpPr>
          <p:cNvPr id="33" name="Ellipse 32"/>
          <p:cNvSpPr/>
          <p:nvPr/>
        </p:nvSpPr>
        <p:spPr>
          <a:xfrm>
            <a:off x="5652120" y="2348880"/>
            <a:ext cx="108000" cy="108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4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71600" y="1844824"/>
            <a:ext cx="3096344" cy="19738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4" name="Ellipse 33"/>
          <p:cNvSpPr/>
          <p:nvPr/>
        </p:nvSpPr>
        <p:spPr>
          <a:xfrm>
            <a:off x="683568" y="3393016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43" name="Ellipse 42"/>
          <p:cNvSpPr/>
          <p:nvPr/>
        </p:nvSpPr>
        <p:spPr>
          <a:xfrm>
            <a:off x="107504" y="6516156"/>
            <a:ext cx="297220" cy="29722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b="1" baseline="0" dirty="0" smtClean="0">
                <a:solidFill>
                  <a:schemeClr val="bg1"/>
                </a:solidFill>
              </a:rPr>
              <a:t>5</a:t>
            </a:r>
            <a:endParaRPr lang="fr-FR" b="1" baseline="0" dirty="0">
              <a:solidFill>
                <a:schemeClr val="bg1"/>
              </a:solidFill>
            </a:endParaRPr>
          </a:p>
        </p:txBody>
      </p:sp>
      <p:sp>
        <p:nvSpPr>
          <p:cNvPr id="45" name="ZoneTexte 44"/>
          <p:cNvSpPr txBox="1"/>
          <p:nvPr/>
        </p:nvSpPr>
        <p:spPr>
          <a:xfrm>
            <a:off x="476732" y="654165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Button label : localized (See globe icon) label displayed in the front end</a:t>
            </a:r>
            <a:endParaRPr lang="en-US" sz="1000" b="1" u="sng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Ellipse 47"/>
          <p:cNvSpPr/>
          <p:nvPr/>
        </p:nvSpPr>
        <p:spPr>
          <a:xfrm>
            <a:off x="4500000" y="2012842"/>
            <a:ext cx="108000" cy="108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60" name="Rectangle 59"/>
          <p:cNvSpPr/>
          <p:nvPr/>
        </p:nvSpPr>
        <p:spPr bwMode="auto">
          <a:xfrm>
            <a:off x="5292080" y="5661248"/>
            <a:ext cx="3672408" cy="1008112"/>
          </a:xfrm>
          <a:prstGeom prst="rect">
            <a:avLst/>
          </a:prstGeom>
          <a:solidFill>
            <a:srgbClr val="FFFFF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endParaRPr lang="fr-FR" sz="1050" baseline="0" smtClean="0">
              <a:latin typeface="+mn-lt"/>
              <a:ea typeface="+mn-ea"/>
            </a:endParaRPr>
          </a:p>
        </p:txBody>
      </p:sp>
      <p:sp>
        <p:nvSpPr>
          <p:cNvPr id="61" name="ZoneTexte 60"/>
          <p:cNvSpPr txBox="1"/>
          <p:nvPr/>
        </p:nvSpPr>
        <p:spPr>
          <a:xfrm>
            <a:off x="5436096" y="5795972"/>
            <a:ext cx="3384376" cy="7386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4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 the context of Moulinex</a:t>
            </a:r>
            <a:r>
              <a: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this component will be delivered as such and will only be managed by an “admin”.</a:t>
            </a:r>
            <a:endParaRPr lang="en-US" sz="1100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2" name="Image 5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53" name="Ellipse 52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3429000"/>
            <a:ext cx="2880320" cy="30147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9339" y="2042542"/>
            <a:ext cx="8239125" cy="13144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" name="Rectangle 38"/>
          <p:cNvSpPr/>
          <p:nvPr/>
        </p:nvSpPr>
        <p:spPr bwMode="auto">
          <a:xfrm>
            <a:off x="3230079" y="4149080"/>
            <a:ext cx="302433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 smtClean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 smtClean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2 in the next pages)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4823520" y="2474590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+ to open the banner creation wizard</a:t>
            </a:r>
          </a:p>
        </p:txBody>
      </p:sp>
      <p:sp>
        <p:nvSpPr>
          <p:cNvPr id="35" name="Ellipse 34"/>
          <p:cNvSpPr/>
          <p:nvPr/>
        </p:nvSpPr>
        <p:spPr>
          <a:xfrm>
            <a:off x="7127776" y="225856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Add a</a:t>
            </a:r>
            <a:r>
              <a:rPr lang="en-US" sz="1100" baseline="0" dirty="0" smtClean="0">
                <a:solidFill>
                  <a:srgbClr val="FFFFFF"/>
                </a:solidFill>
              </a:rPr>
              <a:t> Instagram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Widget Component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50025" y="4077072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6038391" y="39330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1475656" y="3717032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Among the component list, click on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‘Instagram Widget Component’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539552" y="4185084"/>
            <a:ext cx="936104" cy="147616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2834620" y="35010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3"/>
          </p:cNvCxnSpPr>
          <p:nvPr/>
        </p:nvCxnSpPr>
        <p:spPr bwMode="auto">
          <a:xfrm flipV="1">
            <a:off x="7343800" y="2258566"/>
            <a:ext cx="612576" cy="576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 flipV="1">
            <a:off x="6254415" y="4602157"/>
            <a:ext cx="595610" cy="230999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Instagram Widget component</a:t>
            </a:r>
          </a:p>
        </p:txBody>
      </p:sp>
      <p:grpSp>
        <p:nvGrpSpPr>
          <p:cNvPr id="21" name="Groupe 20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26" name="Rectangle 25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 smtClean="0">
                <a:latin typeface="+mn-lt"/>
                <a:ea typeface="+mn-ea"/>
              </a:endParaRPr>
            </a:p>
          </p:txBody>
        </p:sp>
        <p:sp>
          <p:nvSpPr>
            <p:cNvPr id="29" name="ZoneTexte 28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30" name="Image 2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1" name="Ellipse 3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89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1720" y="3048873"/>
            <a:ext cx="6408712" cy="3116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To publish your modification, synchronize to your content catalog Online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9" name="Ellipse 8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8</a:t>
            </a:r>
            <a:endParaRPr lang="fr-FR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979712" y="1888956"/>
            <a:ext cx="65527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Once the modifications are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finalized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must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the changes to set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them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online.</a:t>
            </a:r>
          </a:p>
          <a:p>
            <a:pPr marL="342900" indent="-342900" algn="l"/>
            <a:endParaRPr lang="fr-FR" sz="1100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>
              <a:buAutoNum type="arabicPeriod"/>
            </a:pPr>
            <a:r>
              <a:rPr lang="fr-FR" sz="11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Either</a:t>
            </a: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modifications have been </a:t>
            </a:r>
            <a:r>
              <a:rPr lang="fr-FR" sz="11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done</a:t>
            </a: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on </a:t>
            </a:r>
            <a:r>
              <a:rPr lang="fr-FR" sz="11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several</a:t>
            </a: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pages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in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that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case,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the full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catalog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:</a:t>
            </a:r>
            <a:r>
              <a:rPr lang="fr-FR" sz="11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Tefal</a:t>
            </a: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local content </a:t>
            </a:r>
            <a:r>
              <a:rPr lang="fr-FR" sz="11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catalog</a:t>
            </a: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Staged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to </a:t>
            </a:r>
            <a:r>
              <a:rPr lang="fr-FR" sz="11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Tefal</a:t>
            </a: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local content </a:t>
            </a:r>
            <a:r>
              <a:rPr lang="fr-FR" sz="11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catalog</a:t>
            </a: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Online</a:t>
            </a:r>
          </a:p>
          <a:p>
            <a:pPr marL="342900" indent="-342900" algn="l">
              <a:buAutoNum type="arabicPeriod"/>
            </a:pPr>
            <a:endParaRPr lang="fr-FR" sz="1100" b="1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>
              <a:buFont typeface="+mj-lt"/>
              <a:buAutoNum type="arabicPeriod" startAt="2"/>
            </a:pP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Or </a:t>
            </a:r>
            <a:r>
              <a:rPr lang="fr-FR" sz="11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only</a:t>
            </a: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one page has been </a:t>
            </a:r>
            <a:r>
              <a:rPr lang="fr-FR" sz="11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changed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Then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the page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only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0" y="3645024"/>
            <a:ext cx="226774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0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</a:t>
            </a:r>
            <a:r>
              <a:rPr lang="fr-FR" sz="10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0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the full </a:t>
            </a:r>
            <a:r>
              <a:rPr lang="fr-FR" sz="10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catalog</a:t>
            </a:r>
            <a:r>
              <a:rPr lang="fr-FR" sz="10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</a:p>
          <a:p>
            <a:pPr marL="342900" indent="-342900" algn="l"/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 the </a:t>
            </a:r>
            <a:r>
              <a:rPr lang="fr-FR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left</a:t>
            </a:r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navigation area, </a:t>
            </a:r>
          </a:p>
          <a:p>
            <a:pPr marL="342900" indent="-342900" algn="l"/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 right click on the </a:t>
            </a:r>
            <a:r>
              <a:rPr lang="fr-FR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catalog</a:t>
            </a:r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to</a:t>
            </a:r>
          </a:p>
          <a:p>
            <a:pPr marL="342900" indent="-342900" algn="l"/>
            <a:r>
              <a:rPr lang="fr-FR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(</a:t>
            </a:r>
            <a:r>
              <a:rPr lang="fr-FR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Tefal</a:t>
            </a:r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local content</a:t>
            </a:r>
          </a:p>
          <a:p>
            <a:pPr marL="342900" indent="-342900" algn="l"/>
            <a:r>
              <a:rPr lang="fr-FR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catalog</a:t>
            </a:r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staged</a:t>
            </a:r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342900" indent="-342900" algn="l"/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 click on ‘</a:t>
            </a:r>
            <a:r>
              <a:rPr lang="fr-FR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content</a:t>
            </a:r>
          </a:p>
          <a:p>
            <a:pPr marL="342900" indent="-342900" algn="l"/>
            <a:r>
              <a:rPr lang="fr-FR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catalog</a:t>
            </a:r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’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5436096" y="6105490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0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2.</a:t>
            </a:r>
            <a:r>
              <a:rPr lang="fr-FR" sz="10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0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the page	</a:t>
            </a:r>
          </a:p>
          <a:p>
            <a:pPr marL="342900" indent="-342900" algn="l"/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 the main area, </a:t>
            </a:r>
            <a:r>
              <a:rPr lang="fr-FR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when</a:t>
            </a:r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the page </a:t>
            </a:r>
            <a:r>
              <a:rPr lang="fr-FR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is</a:t>
            </a:r>
            <a:endParaRPr lang="fr-FR" sz="1000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/>
            <a:r>
              <a:rPr lang="fr-FR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edited</a:t>
            </a:r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click on       to </a:t>
            </a:r>
            <a:r>
              <a:rPr lang="fr-FR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synchronize</a:t>
            </a:r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the page. </a:t>
            </a:r>
          </a:p>
          <a:p>
            <a:pPr marL="342900" indent="-342900" algn="l"/>
            <a:r>
              <a:rPr lang="fr-FR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When</a:t>
            </a:r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the </a:t>
            </a:r>
            <a:r>
              <a:rPr lang="fr-FR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synchronization</a:t>
            </a:r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is</a:t>
            </a:r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finished</a:t>
            </a:r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fr-FR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it</a:t>
            </a:r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becomes</a:t>
            </a:r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green. </a:t>
            </a:r>
          </a:p>
        </p:txBody>
      </p:sp>
      <p:cxnSp>
        <p:nvCxnSpPr>
          <p:cNvPr id="19" name="Connecteur droit avec flèche 18"/>
          <p:cNvCxnSpPr/>
          <p:nvPr/>
        </p:nvCxnSpPr>
        <p:spPr bwMode="auto">
          <a:xfrm>
            <a:off x="1907704" y="4149080"/>
            <a:ext cx="144016" cy="21602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1" name="Connecteur droit avec flèche 20"/>
          <p:cNvCxnSpPr>
            <a:stCxn id="17" idx="0"/>
            <a:endCxn id="37" idx="2"/>
          </p:cNvCxnSpPr>
          <p:nvPr/>
        </p:nvCxnSpPr>
        <p:spPr bwMode="auto">
          <a:xfrm flipV="1">
            <a:off x="7164288" y="3645024"/>
            <a:ext cx="945629" cy="246046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95590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72200" y="6397327"/>
            <a:ext cx="18097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Rectangle 36"/>
          <p:cNvSpPr/>
          <p:nvPr/>
        </p:nvSpPr>
        <p:spPr bwMode="auto">
          <a:xfrm>
            <a:off x="8037909" y="3501008"/>
            <a:ext cx="144016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 smtClean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26" name="Image 2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620" y="2132857"/>
            <a:ext cx="4672396" cy="40324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308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Instagram Widget using WCMS page view perspective :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 smtClean="0">
                <a:solidFill>
                  <a:srgbClr val="FFFFFF"/>
                </a:solidFill>
              </a:rPr>
              <a:t>)</a:t>
            </a:r>
            <a:r>
              <a:rPr lang="en-US" sz="1100" b="1" baseline="0" dirty="0" smtClean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932040" y="2060848"/>
            <a:ext cx="259228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Enter </a:t>
            </a:r>
            <a:r>
              <a:rPr lang="en-US" sz="1050" b="1" baseline="0" dirty="0" smtClean="0">
                <a:solidFill>
                  <a:schemeClr val="tx1"/>
                </a:solidFill>
              </a:rPr>
              <a:t>ID </a:t>
            </a:r>
            <a:r>
              <a:rPr lang="en-US" sz="1050" baseline="0" dirty="0" smtClean="0">
                <a:solidFill>
                  <a:schemeClr val="tx1"/>
                </a:solidFill>
              </a:rPr>
              <a:t>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name</a:t>
            </a:r>
            <a:r>
              <a:rPr lang="en-US" sz="1050" baseline="0" dirty="0" smtClean="0">
                <a:solidFill>
                  <a:schemeClr val="tx1"/>
                </a:solidFill>
              </a:rPr>
              <a:t> 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catalog version</a:t>
            </a: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</a:t>
            </a:r>
            <a:r>
              <a:rPr lang="en-US" sz="1050" baseline="0" dirty="0" smtClean="0">
                <a:solidFill>
                  <a:schemeClr val="accent6"/>
                </a:solidFill>
              </a:rPr>
              <a:t> : the selected item must be of the same catalog version of the currently updated page</a:t>
            </a:r>
            <a:endParaRPr lang="en-US" sz="1050" b="1" baseline="0" dirty="0" smtClean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3779912" y="2564904"/>
            <a:ext cx="1152128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308304" y="28437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932040" y="357301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7308304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>
            <a:off x="4572000" y="3573016"/>
            <a:ext cx="360040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4932040" y="429309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>
            <a:off x="3851920" y="4149080"/>
            <a:ext cx="1080120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7308304" y="40770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1259632" y="4581128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</a:t>
            </a:r>
            <a:r>
              <a:rPr lang="en-US" sz="1050" baseline="0" dirty="0" smtClean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3851920" y="43651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</p:cNvCxnSpPr>
          <p:nvPr/>
        </p:nvCxnSpPr>
        <p:spPr bwMode="auto">
          <a:xfrm rot="10800000" flipH="1" flipV="1">
            <a:off x="1259632" y="5049180"/>
            <a:ext cx="3096344" cy="900100"/>
          </a:xfrm>
          <a:prstGeom prst="bentConnector3">
            <a:avLst>
              <a:gd name="adj1" fmla="val -738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Instagram Widget component</a:t>
            </a:r>
          </a:p>
        </p:txBody>
      </p:sp>
      <p:grpSp>
        <p:nvGrpSpPr>
          <p:cNvPr id="28" name="Groupe 27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30" name="Rectangle 29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 smtClean="0">
                <a:latin typeface="+mn-lt"/>
                <a:ea typeface="+mn-ea"/>
              </a:endParaRPr>
            </a:p>
          </p:txBody>
        </p:sp>
        <p:sp>
          <p:nvSpPr>
            <p:cNvPr id="34" name="ZoneTexte 33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5" name="Image 2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7" name="Ellipse 26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3727" y="2204864"/>
            <a:ext cx="3240361" cy="338606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Instagram Widget 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 smtClean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076056" y="2060848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 Name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(useful to search for the item)</a:t>
            </a:r>
          </a:p>
        </p:txBody>
      </p:sp>
      <p:sp>
        <p:nvSpPr>
          <p:cNvPr id="44" name="Ellipse 43"/>
          <p:cNvSpPr/>
          <p:nvPr/>
        </p:nvSpPr>
        <p:spPr>
          <a:xfrm>
            <a:off x="7083092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6804248" y="4725144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8316416" y="450912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3" name="Forme 72"/>
          <p:cNvCxnSpPr>
            <a:stCxn id="69" idx="0"/>
          </p:cNvCxnSpPr>
          <p:nvPr/>
        </p:nvCxnSpPr>
        <p:spPr bwMode="auto">
          <a:xfrm rot="16200000" flipH="1" flipV="1">
            <a:off x="6156176" y="3933056"/>
            <a:ext cx="720080" cy="2304256"/>
          </a:xfrm>
          <a:prstGeom prst="bentConnector4">
            <a:avLst>
              <a:gd name="adj1" fmla="val -31746"/>
              <a:gd name="adj2" fmla="val 6875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cxnSp>
        <p:nvCxnSpPr>
          <p:cNvPr id="78" name="Connecteur en angle 76"/>
          <p:cNvCxnSpPr>
            <a:stCxn id="29" idx="1"/>
          </p:cNvCxnSpPr>
          <p:nvPr/>
        </p:nvCxnSpPr>
        <p:spPr bwMode="auto">
          <a:xfrm rot="10800000" flipV="1">
            <a:off x="3563888" y="2312876"/>
            <a:ext cx="1512168" cy="75608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Instagram Widget component</a:t>
            </a:r>
          </a:p>
        </p:txBody>
      </p:sp>
      <p:grpSp>
        <p:nvGrpSpPr>
          <p:cNvPr id="15" name="Groupe 14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20" name="Rectangle 19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 smtClean="0">
                <a:latin typeface="+mn-lt"/>
                <a:ea typeface="+mn-ea"/>
              </a:endParaRPr>
            </a:p>
          </p:txBody>
        </p:sp>
        <p:sp>
          <p:nvSpPr>
            <p:cNvPr id="21" name="ZoneTexte 20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2" name="Image 2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 smtClean="0">
                <a:solidFill>
                  <a:srgbClr val="FFFFFF"/>
                </a:solidFill>
              </a:rPr>
              <a:t>Modify the Instagram Widget using WCMS page view perspective </a:t>
            </a:r>
            <a:endParaRPr lang="en-US" sz="1100" b="1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251520" y="2636912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account Url</a:t>
            </a:r>
          </a:p>
        </p:txBody>
      </p:sp>
      <p:sp>
        <p:nvSpPr>
          <p:cNvPr id="45" name="Ellipse 44"/>
          <p:cNvSpPr/>
          <p:nvPr/>
        </p:nvSpPr>
        <p:spPr>
          <a:xfrm>
            <a:off x="26308" y="314097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77" name="Connecteur en angle 76"/>
          <p:cNvCxnSpPr>
            <a:stCxn id="74" idx="2"/>
          </p:cNvCxnSpPr>
          <p:nvPr/>
        </p:nvCxnSpPr>
        <p:spPr bwMode="auto">
          <a:xfrm rot="16200000" flipH="1">
            <a:off x="1565666" y="2870939"/>
            <a:ext cx="216027" cy="118813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6372200" y="3429000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account User Id</a:t>
            </a:r>
          </a:p>
        </p:txBody>
      </p:sp>
      <p:sp>
        <p:nvSpPr>
          <p:cNvPr id="54" name="Ellipse 53"/>
          <p:cNvSpPr/>
          <p:nvPr/>
        </p:nvSpPr>
        <p:spPr>
          <a:xfrm>
            <a:off x="8451244" y="36450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55" name="Connecteur en angle 46"/>
          <p:cNvCxnSpPr>
            <a:stCxn id="53" idx="1"/>
          </p:cNvCxnSpPr>
          <p:nvPr/>
        </p:nvCxnSpPr>
        <p:spPr bwMode="auto">
          <a:xfrm rot="10800000" flipV="1">
            <a:off x="5508104" y="3645024"/>
            <a:ext cx="864096" cy="14401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Rectangle 67"/>
          <p:cNvSpPr/>
          <p:nvPr/>
        </p:nvSpPr>
        <p:spPr bwMode="auto">
          <a:xfrm>
            <a:off x="251519" y="5013175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account Logo Header</a:t>
            </a:r>
          </a:p>
        </p:txBody>
      </p:sp>
      <p:sp>
        <p:nvSpPr>
          <p:cNvPr id="70" name="Ellipse 69"/>
          <p:cNvSpPr/>
          <p:nvPr/>
        </p:nvSpPr>
        <p:spPr>
          <a:xfrm>
            <a:off x="26307" y="5517233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71" name="Connecteur en angle 76"/>
          <p:cNvCxnSpPr>
            <a:stCxn id="68" idx="0"/>
          </p:cNvCxnSpPr>
          <p:nvPr/>
        </p:nvCxnSpPr>
        <p:spPr bwMode="auto">
          <a:xfrm rot="5400000" flipH="1" flipV="1">
            <a:off x="1403650" y="4113074"/>
            <a:ext cx="576062" cy="122414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Instagram Widget component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6372200" y="4653136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localized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button label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(select with glob icon)</a:t>
            </a:r>
          </a:p>
        </p:txBody>
      </p:sp>
      <p:cxnSp>
        <p:nvCxnSpPr>
          <p:cNvPr id="25" name="Connecteur en angle 76"/>
          <p:cNvCxnSpPr>
            <a:stCxn id="24" idx="1"/>
          </p:cNvCxnSpPr>
          <p:nvPr/>
        </p:nvCxnSpPr>
        <p:spPr bwMode="auto">
          <a:xfrm rot="10800000">
            <a:off x="5586462" y="4646787"/>
            <a:ext cx="785738" cy="366391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Ellipse 28"/>
          <p:cNvSpPr/>
          <p:nvPr/>
        </p:nvSpPr>
        <p:spPr>
          <a:xfrm>
            <a:off x="7812360" y="44371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39752" y="2996952"/>
            <a:ext cx="3096344" cy="19738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31"/>
          <p:cNvSpPr/>
          <p:nvPr/>
        </p:nvSpPr>
        <p:spPr bwMode="auto">
          <a:xfrm>
            <a:off x="225212" y="3645024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account access token</a:t>
            </a:r>
          </a:p>
        </p:txBody>
      </p:sp>
      <p:sp>
        <p:nvSpPr>
          <p:cNvPr id="33" name="Ellipse 32"/>
          <p:cNvSpPr/>
          <p:nvPr/>
        </p:nvSpPr>
        <p:spPr>
          <a:xfrm>
            <a:off x="0" y="414908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34" name="Connecteur en angle 76"/>
          <p:cNvCxnSpPr/>
          <p:nvPr/>
        </p:nvCxnSpPr>
        <p:spPr bwMode="auto">
          <a:xfrm>
            <a:off x="1881396" y="3933056"/>
            <a:ext cx="458356" cy="144015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27784" y="1844824"/>
            <a:ext cx="5904656" cy="94201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5" name="Rectangle 34"/>
          <p:cNvSpPr/>
          <p:nvPr/>
        </p:nvSpPr>
        <p:spPr bwMode="auto">
          <a:xfrm>
            <a:off x="6444208" y="227687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36" name="Ellipse 35"/>
          <p:cNvSpPr/>
          <p:nvPr/>
        </p:nvSpPr>
        <p:spPr>
          <a:xfrm>
            <a:off x="6218996" y="20516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0</a:t>
            </a:r>
          </a:p>
        </p:txBody>
      </p:sp>
      <p:cxnSp>
        <p:nvCxnSpPr>
          <p:cNvPr id="37" name="Connecteur en angle 76"/>
          <p:cNvCxnSpPr>
            <a:stCxn id="35" idx="1"/>
          </p:cNvCxnSpPr>
          <p:nvPr/>
        </p:nvCxnSpPr>
        <p:spPr bwMode="auto">
          <a:xfrm rot="10800000">
            <a:off x="4788024" y="2348880"/>
            <a:ext cx="1656184" cy="2880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3" name="Groupe 42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44" name="Rectangle 43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 smtClean="0">
                <a:latin typeface="+mn-lt"/>
                <a:ea typeface="+mn-ea"/>
              </a:endParaRPr>
            </a:p>
          </p:txBody>
        </p:sp>
        <p:sp>
          <p:nvSpPr>
            <p:cNvPr id="46" name="ZoneTexte 45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38" name="Image 3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0" name="Ellipse 3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95936" y="1988840"/>
            <a:ext cx="4892963" cy="345638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Modify the </a:t>
            </a:r>
            <a:r>
              <a:rPr lang="en-US" sz="1100" baseline="0" dirty="0" smtClean="0">
                <a:solidFill>
                  <a:srgbClr val="FFFFFF"/>
                </a:solidFill>
              </a:rPr>
              <a:t>Instagram Widget  Component using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WCMS Live Edit perspective 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3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Instagram Widget component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2987824" y="2780929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account Url</a:t>
            </a:r>
          </a:p>
        </p:txBody>
      </p:sp>
      <p:cxnSp>
        <p:nvCxnSpPr>
          <p:cNvPr id="31" name="Connecteur en angle 76"/>
          <p:cNvCxnSpPr>
            <a:stCxn id="26" idx="0"/>
          </p:cNvCxnSpPr>
          <p:nvPr/>
        </p:nvCxnSpPr>
        <p:spPr bwMode="auto">
          <a:xfrm rot="5400000" flipH="1" flipV="1">
            <a:off x="3568484" y="2425483"/>
            <a:ext cx="206834" cy="50405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6372200" y="3429000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account User Id</a:t>
            </a:r>
          </a:p>
        </p:txBody>
      </p:sp>
      <p:cxnSp>
        <p:nvCxnSpPr>
          <p:cNvPr id="35" name="Connecteur en angle 46"/>
          <p:cNvCxnSpPr>
            <a:stCxn id="32" idx="1"/>
          </p:cNvCxnSpPr>
          <p:nvPr/>
        </p:nvCxnSpPr>
        <p:spPr bwMode="auto">
          <a:xfrm rot="10800000">
            <a:off x="5364088" y="2924944"/>
            <a:ext cx="1008112" cy="72008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1" name="Rectangle 40"/>
          <p:cNvSpPr/>
          <p:nvPr/>
        </p:nvSpPr>
        <p:spPr bwMode="auto">
          <a:xfrm>
            <a:off x="4139952" y="4437112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account Logo Header</a:t>
            </a:r>
          </a:p>
        </p:txBody>
      </p:sp>
      <p:sp>
        <p:nvSpPr>
          <p:cNvPr id="42" name="Ellipse 41"/>
          <p:cNvSpPr/>
          <p:nvPr/>
        </p:nvSpPr>
        <p:spPr>
          <a:xfrm>
            <a:off x="8460432" y="32129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43" name="Connecteur en angle 76"/>
          <p:cNvCxnSpPr>
            <a:stCxn id="41" idx="3"/>
          </p:cNvCxnSpPr>
          <p:nvPr/>
        </p:nvCxnSpPr>
        <p:spPr bwMode="auto">
          <a:xfrm flipH="1" flipV="1">
            <a:off x="4932040" y="3140969"/>
            <a:ext cx="864096" cy="1656184"/>
          </a:xfrm>
          <a:prstGeom prst="bentConnector4">
            <a:avLst>
              <a:gd name="adj1" fmla="val -26455"/>
              <a:gd name="adj2" fmla="val 6087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Rectangle 43"/>
          <p:cNvSpPr/>
          <p:nvPr/>
        </p:nvSpPr>
        <p:spPr bwMode="auto">
          <a:xfrm>
            <a:off x="7020272" y="2132856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localized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button label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(select with glob icon)</a:t>
            </a:r>
          </a:p>
        </p:txBody>
      </p:sp>
      <p:cxnSp>
        <p:nvCxnSpPr>
          <p:cNvPr id="45" name="Connecteur en angle 76"/>
          <p:cNvCxnSpPr>
            <a:stCxn id="44" idx="2"/>
          </p:cNvCxnSpPr>
          <p:nvPr/>
        </p:nvCxnSpPr>
        <p:spPr bwMode="auto">
          <a:xfrm rot="5400000" flipH="1">
            <a:off x="6570222" y="1574796"/>
            <a:ext cx="72007" cy="2484276"/>
          </a:xfrm>
          <a:prstGeom prst="bentConnector4">
            <a:avLst>
              <a:gd name="adj1" fmla="val -317469"/>
              <a:gd name="adj2" fmla="val 66667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6" name="Ellipse 45"/>
          <p:cNvSpPr/>
          <p:nvPr/>
        </p:nvSpPr>
        <p:spPr>
          <a:xfrm>
            <a:off x="2771800" y="25557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8" name="Rectangle 47"/>
          <p:cNvSpPr/>
          <p:nvPr/>
        </p:nvSpPr>
        <p:spPr bwMode="auto">
          <a:xfrm>
            <a:off x="2987824" y="1844825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account access token</a:t>
            </a:r>
          </a:p>
        </p:txBody>
      </p:sp>
      <p:cxnSp>
        <p:nvCxnSpPr>
          <p:cNvPr id="51" name="Connecteur en angle 76"/>
          <p:cNvCxnSpPr>
            <a:stCxn id="48" idx="3"/>
          </p:cNvCxnSpPr>
          <p:nvPr/>
        </p:nvCxnSpPr>
        <p:spPr bwMode="auto">
          <a:xfrm>
            <a:off x="3923928" y="2132857"/>
            <a:ext cx="144016" cy="288031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8" name="Groupe 27"/>
          <p:cNvGrpSpPr/>
          <p:nvPr/>
        </p:nvGrpSpPr>
        <p:grpSpPr>
          <a:xfrm>
            <a:off x="5292080" y="5661248"/>
            <a:ext cx="3672408" cy="1008112"/>
            <a:chOff x="4788024" y="3501008"/>
            <a:chExt cx="3672408" cy="1008112"/>
          </a:xfrm>
        </p:grpSpPr>
        <p:sp>
          <p:nvSpPr>
            <p:cNvPr id="29" name="Rectangle 28"/>
            <p:cNvSpPr/>
            <p:nvPr/>
          </p:nvSpPr>
          <p:spPr bwMode="auto">
            <a:xfrm>
              <a:off x="4788024" y="3501008"/>
              <a:ext cx="3672408" cy="100811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 smtClean="0">
                <a:latin typeface="+mn-lt"/>
                <a:ea typeface="+mn-ea"/>
              </a:endParaRPr>
            </a:p>
          </p:txBody>
        </p:sp>
        <p:sp>
          <p:nvSpPr>
            <p:cNvPr id="30" name="ZoneTexte 29"/>
            <p:cNvSpPr txBox="1"/>
            <p:nvPr/>
          </p:nvSpPr>
          <p:spPr>
            <a:xfrm>
              <a:off x="4932040" y="3635732"/>
              <a:ext cx="3384376" cy="738664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will be delivered as such and will only be managed by an “admin”.</a:t>
              </a:r>
              <a:endPara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7" name="Ellipse 26"/>
          <p:cNvSpPr/>
          <p:nvPr/>
        </p:nvSpPr>
        <p:spPr>
          <a:xfrm>
            <a:off x="2771800" y="16288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3" name="Ellipse 32"/>
          <p:cNvSpPr/>
          <p:nvPr/>
        </p:nvSpPr>
        <p:spPr>
          <a:xfrm>
            <a:off x="8451244" y="19168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5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1988840"/>
            <a:ext cx="1241965" cy="439248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9" name="Rectangle 58"/>
          <p:cNvSpPr/>
          <p:nvPr/>
        </p:nvSpPr>
        <p:spPr bwMode="auto">
          <a:xfrm>
            <a:off x="1907704" y="5733256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component to modify</a:t>
            </a:r>
          </a:p>
        </p:txBody>
      </p:sp>
      <p:sp>
        <p:nvSpPr>
          <p:cNvPr id="60" name="Ellipse 59"/>
          <p:cNvSpPr/>
          <p:nvPr/>
        </p:nvSpPr>
        <p:spPr>
          <a:xfrm>
            <a:off x="3815408" y="55800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61" name="Connecteur en angle 76"/>
          <p:cNvCxnSpPr>
            <a:stCxn id="59" idx="0"/>
            <a:endCxn id="58" idx="3"/>
          </p:cNvCxnSpPr>
          <p:nvPr/>
        </p:nvCxnSpPr>
        <p:spPr bwMode="auto">
          <a:xfrm rot="16200000" flipV="1">
            <a:off x="1484571" y="4266006"/>
            <a:ext cx="1548172" cy="1386327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2" name="Rectangle 61"/>
          <p:cNvSpPr/>
          <p:nvPr/>
        </p:nvSpPr>
        <p:spPr bwMode="auto">
          <a:xfrm>
            <a:off x="6588224" y="4878348"/>
            <a:ext cx="1656184" cy="72008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“Ok” when done</a:t>
            </a:r>
          </a:p>
        </p:txBody>
      </p:sp>
      <p:sp>
        <p:nvSpPr>
          <p:cNvPr id="63" name="Ellipse 62"/>
          <p:cNvSpPr/>
          <p:nvPr/>
        </p:nvSpPr>
        <p:spPr>
          <a:xfrm>
            <a:off x="6363012" y="46531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64" name="Connecteur en angle 76"/>
          <p:cNvCxnSpPr>
            <a:stCxn id="62" idx="3"/>
          </p:cNvCxnSpPr>
          <p:nvPr/>
        </p:nvCxnSpPr>
        <p:spPr bwMode="auto">
          <a:xfrm>
            <a:off x="8244408" y="5238389"/>
            <a:ext cx="360040" cy="134827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6" name="Ellipse 65"/>
          <p:cNvSpPr/>
          <p:nvPr/>
        </p:nvSpPr>
        <p:spPr>
          <a:xfrm>
            <a:off x="3923928" y="422108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pic>
        <p:nvPicPr>
          <p:cNvPr id="36" name="Image 3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7" name="Ellipse 36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2132856"/>
            <a:ext cx="8239125" cy="13144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.3 Manage the display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436096" y="4221088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Drag the component to its position or use the positioning arrow</a:t>
            </a:r>
          </a:p>
        </p:txBody>
      </p:sp>
      <p:cxnSp>
        <p:nvCxnSpPr>
          <p:cNvPr id="16" name="Connecteur en angle 58"/>
          <p:cNvCxnSpPr>
            <a:stCxn id="15" idx="0"/>
          </p:cNvCxnSpPr>
          <p:nvPr/>
        </p:nvCxnSpPr>
        <p:spPr bwMode="auto">
          <a:xfrm rot="16200000" flipV="1">
            <a:off x="4175956" y="1952836"/>
            <a:ext cx="1368152" cy="316835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Instagram Widget component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5292080" y="5661248"/>
            <a:ext cx="3672408" cy="1008112"/>
          </a:xfrm>
          <a:prstGeom prst="rect">
            <a:avLst/>
          </a:prstGeom>
          <a:solidFill>
            <a:srgbClr val="FFFFF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endParaRPr lang="fr-FR" sz="1050" baseline="0" smtClean="0">
              <a:latin typeface="+mn-lt"/>
              <a:ea typeface="+mn-ea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5436096" y="5795972"/>
            <a:ext cx="3384376" cy="73866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4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 the context of Moulinex</a:t>
            </a:r>
            <a:r>
              <a: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this component will be delivered as such and will only be managed by an “admin”.</a:t>
            </a:r>
            <a:endParaRPr lang="en-US" sz="1100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3" name="Image 1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1844824"/>
            <a:ext cx="8218474" cy="377569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49" name="ZoneTexte 48"/>
          <p:cNvSpPr txBox="1"/>
          <p:nvPr/>
        </p:nvSpPr>
        <p:spPr>
          <a:xfrm>
            <a:off x="2483768" y="573325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Where to buy page </a:t>
            </a:r>
            <a:endParaRPr lang="en-US" sz="900" baseline="0" dirty="0"/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Component container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3275856" y="3284984"/>
            <a:ext cx="4392488" cy="1152128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275856" y="4509120"/>
            <a:ext cx="4392488" cy="1152128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pic>
        <p:nvPicPr>
          <p:cNvPr id="10" name="Image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04634" y="1391770"/>
            <a:ext cx="2861691" cy="369341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35496" y="5301208"/>
            <a:ext cx="9036496" cy="1484784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35496" y="5364056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3059832" y="5070376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44" name="Ellipse 43"/>
          <p:cNvSpPr/>
          <p:nvPr/>
        </p:nvSpPr>
        <p:spPr>
          <a:xfrm>
            <a:off x="3851920" y="227687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00" b="1" baseline="0" dirty="0" smtClean="0">
                <a:solidFill>
                  <a:schemeClr val="bg1"/>
                </a:solidFill>
              </a:rPr>
              <a:t>1</a:t>
            </a:r>
            <a:endParaRPr lang="en-US" sz="1000" b="1" baseline="0" dirty="0">
              <a:solidFill>
                <a:schemeClr val="bg1"/>
              </a:solidFill>
            </a:endParaRPr>
          </a:p>
        </p:txBody>
      </p:sp>
      <p:sp>
        <p:nvSpPr>
          <p:cNvPr id="47" name="Ellipse 46"/>
          <p:cNvSpPr/>
          <p:nvPr/>
        </p:nvSpPr>
        <p:spPr>
          <a:xfrm>
            <a:off x="3851920" y="270892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00" b="1" baseline="0" dirty="0" smtClean="0">
                <a:solidFill>
                  <a:schemeClr val="bg1"/>
                </a:solidFill>
              </a:rPr>
              <a:t>2</a:t>
            </a:r>
            <a:endParaRPr lang="en-US" sz="1000" b="1" baseline="0" dirty="0">
              <a:solidFill>
                <a:schemeClr val="bg1"/>
              </a:solidFill>
            </a:endParaRPr>
          </a:p>
        </p:txBody>
      </p:sp>
      <p:sp>
        <p:nvSpPr>
          <p:cNvPr id="49" name="Ellipse 48"/>
          <p:cNvSpPr/>
          <p:nvPr/>
        </p:nvSpPr>
        <p:spPr>
          <a:xfrm>
            <a:off x="314340" y="5616056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683568" y="564155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not visible (no) in the front end.</a:t>
            </a:r>
          </a:p>
        </p:txBody>
      </p:sp>
      <p:sp>
        <p:nvSpPr>
          <p:cNvPr id="51" name="Ellipse 50"/>
          <p:cNvSpPr/>
          <p:nvPr/>
        </p:nvSpPr>
        <p:spPr>
          <a:xfrm>
            <a:off x="2771800" y="378904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00" b="1" baseline="0" dirty="0" smtClean="0">
                <a:solidFill>
                  <a:schemeClr val="bg1"/>
                </a:solidFill>
              </a:rPr>
              <a:t>3</a:t>
            </a:r>
            <a:endParaRPr lang="en-US" sz="1000" b="1" baseline="0" dirty="0">
              <a:solidFill>
                <a:schemeClr val="bg1"/>
              </a:solidFill>
            </a:endParaRPr>
          </a:p>
        </p:txBody>
      </p:sp>
      <p:sp>
        <p:nvSpPr>
          <p:cNvPr id="54" name="Ellipse 53"/>
          <p:cNvSpPr/>
          <p:nvPr/>
        </p:nvSpPr>
        <p:spPr>
          <a:xfrm>
            <a:off x="314340" y="5958056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2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5" name="ZoneTexte 54"/>
          <p:cNvSpPr txBox="1"/>
          <p:nvPr/>
        </p:nvSpPr>
        <p:spPr>
          <a:xfrm>
            <a:off x="683568" y="598355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Title: localized (See globe icon) title displayed in the front end</a:t>
            </a:r>
            <a:endParaRPr lang="en-US" sz="1000" b="1" u="sng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Ellipse 56"/>
          <p:cNvSpPr/>
          <p:nvPr/>
        </p:nvSpPr>
        <p:spPr>
          <a:xfrm>
            <a:off x="314340" y="6300056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3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9" name="ZoneTexte 58"/>
          <p:cNvSpPr txBox="1"/>
          <p:nvPr/>
        </p:nvSpPr>
        <p:spPr>
          <a:xfrm>
            <a:off x="683568" y="6325556"/>
            <a:ext cx="70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Container component banner : list selection to define the list of banners  to display in the front end for that component (multiple component container can be used - </a:t>
            </a:r>
            <a:r>
              <a:rPr lang="en-US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ie</a:t>
            </a:r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Distributor , Partner …)</a:t>
            </a:r>
          </a:p>
        </p:txBody>
      </p:sp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Component container</a:t>
            </a:r>
          </a:p>
        </p:txBody>
      </p:sp>
      <p:sp>
        <p:nvSpPr>
          <p:cNvPr id="32" name="Accolade ouvrante 31"/>
          <p:cNvSpPr/>
          <p:nvPr/>
        </p:nvSpPr>
        <p:spPr bwMode="auto">
          <a:xfrm>
            <a:off x="3059832" y="2996952"/>
            <a:ext cx="144016" cy="2016224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23" name="Image 2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3356992"/>
            <a:ext cx="2808311" cy="292469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87624" y="1955304"/>
            <a:ext cx="7296150" cy="6096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" name="Rectangle 38"/>
          <p:cNvSpPr/>
          <p:nvPr/>
        </p:nvSpPr>
        <p:spPr bwMode="auto">
          <a:xfrm>
            <a:off x="3230079" y="5127241"/>
            <a:ext cx="302433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 smtClean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 smtClean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2 in the next pages)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4427984" y="2276872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+ to open the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creation wizard</a:t>
            </a:r>
          </a:p>
        </p:txBody>
      </p:sp>
      <p:sp>
        <p:nvSpPr>
          <p:cNvPr id="35" name="Ellipse 34"/>
          <p:cNvSpPr/>
          <p:nvPr/>
        </p:nvSpPr>
        <p:spPr>
          <a:xfrm>
            <a:off x="6732240" y="20608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Add a</a:t>
            </a:r>
            <a:r>
              <a:rPr lang="en-US" sz="1100" baseline="0" dirty="0" smtClean="0">
                <a:solidFill>
                  <a:srgbClr val="FFFFFF"/>
                </a:solidFill>
              </a:rPr>
              <a:t>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Component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48264" y="4725144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6038391" y="4911217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1979712" y="3717032"/>
            <a:ext cx="180020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Among the component list, select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‘Component container’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>
            <a:off x="1403648" y="3861048"/>
            <a:ext cx="576064" cy="32403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3554700" y="35010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3"/>
          </p:cNvCxnSpPr>
          <p:nvPr/>
        </p:nvCxnSpPr>
        <p:spPr bwMode="auto">
          <a:xfrm flipV="1">
            <a:off x="6948264" y="2060848"/>
            <a:ext cx="612576" cy="576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 flipV="1">
            <a:off x="6254415" y="5250229"/>
            <a:ext cx="693849" cy="5610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Component container</a:t>
            </a:r>
          </a:p>
        </p:txBody>
      </p:sp>
      <p:pic>
        <p:nvPicPr>
          <p:cNvPr id="23" name="Image 2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8" name="Ellipse 2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1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2050" y="2132856"/>
            <a:ext cx="4891998" cy="420469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308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component using WCMS page view perspective :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 smtClean="0">
                <a:solidFill>
                  <a:srgbClr val="FFFFFF"/>
                </a:solidFill>
              </a:rPr>
              <a:t>)</a:t>
            </a:r>
            <a:r>
              <a:rPr lang="en-US" sz="1100" b="1" baseline="0" dirty="0" smtClean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5354900" y="2060848"/>
            <a:ext cx="259228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Enter </a:t>
            </a:r>
            <a:r>
              <a:rPr lang="en-US" sz="1050" b="1" baseline="0" dirty="0" smtClean="0">
                <a:solidFill>
                  <a:schemeClr val="tx1"/>
                </a:solidFill>
              </a:rPr>
              <a:t>ID </a:t>
            </a:r>
            <a:r>
              <a:rPr lang="en-US" sz="1050" baseline="0" dirty="0" smtClean="0">
                <a:solidFill>
                  <a:schemeClr val="tx1"/>
                </a:solidFill>
              </a:rPr>
              <a:t>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name</a:t>
            </a:r>
            <a:r>
              <a:rPr lang="en-US" sz="1050" baseline="0" dirty="0" smtClean="0">
                <a:solidFill>
                  <a:schemeClr val="tx1"/>
                </a:solidFill>
              </a:rPr>
              <a:t> 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catalog version</a:t>
            </a: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</a:t>
            </a:r>
            <a:r>
              <a:rPr lang="en-US" sz="1050" baseline="0" dirty="0" smtClean="0">
                <a:solidFill>
                  <a:schemeClr val="accent6"/>
                </a:solidFill>
              </a:rPr>
              <a:t> : the selected item must be of the same catalog version of the currently updated page</a:t>
            </a:r>
            <a:endParaRPr lang="en-US" sz="1050" b="1" baseline="0" dirty="0" smtClean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4202772" y="2564904"/>
            <a:ext cx="1152128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731164" y="28437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354900" y="357301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7731164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>
            <a:off x="4994860" y="3573016"/>
            <a:ext cx="360040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5354900" y="429309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>
            <a:off x="4274780" y="4149080"/>
            <a:ext cx="1080120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7731164" y="40770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5642932" y="5517232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</a:t>
            </a:r>
            <a:r>
              <a:rPr lang="en-US" sz="1050" baseline="0" dirty="0" smtClean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8235220" y="53012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</p:cNvCxnSpPr>
          <p:nvPr/>
        </p:nvCxnSpPr>
        <p:spPr bwMode="auto">
          <a:xfrm rot="10800000" flipV="1">
            <a:off x="5076056" y="5985284"/>
            <a:ext cx="566876" cy="1800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Component container</a:t>
            </a:r>
          </a:p>
        </p:txBody>
      </p:sp>
      <p:pic>
        <p:nvPicPr>
          <p:cNvPr id="22" name="Image 2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6" name="Ellipse 25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3729" y="2204864"/>
            <a:ext cx="4119354" cy="432048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component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 smtClean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076056" y="2060848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 Name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(useful to search for the item)</a:t>
            </a:r>
          </a:p>
        </p:txBody>
      </p:sp>
      <p:sp>
        <p:nvSpPr>
          <p:cNvPr id="44" name="Ellipse 43"/>
          <p:cNvSpPr/>
          <p:nvPr/>
        </p:nvSpPr>
        <p:spPr>
          <a:xfrm>
            <a:off x="7083092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6804248" y="6309321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8316416" y="6093297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3" name="Forme 72"/>
          <p:cNvCxnSpPr>
            <a:stCxn id="69" idx="0"/>
          </p:cNvCxnSpPr>
          <p:nvPr/>
        </p:nvCxnSpPr>
        <p:spPr bwMode="auto">
          <a:xfrm rot="16200000" flipV="1">
            <a:off x="6948264" y="5589241"/>
            <a:ext cx="1" cy="14401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cxnSp>
        <p:nvCxnSpPr>
          <p:cNvPr id="78" name="Connecteur en angle 76"/>
          <p:cNvCxnSpPr>
            <a:stCxn id="29" idx="1"/>
          </p:cNvCxnSpPr>
          <p:nvPr/>
        </p:nvCxnSpPr>
        <p:spPr bwMode="auto">
          <a:xfrm rot="10800000" flipV="1">
            <a:off x="3491880" y="2312876"/>
            <a:ext cx="1584176" cy="9721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Component container</a:t>
            </a:r>
          </a:p>
        </p:txBody>
      </p:sp>
      <p:pic>
        <p:nvPicPr>
          <p:cNvPr id="16" name="Image 1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 smtClean="0"/>
              <a:t>Table of contents</a:t>
            </a:r>
            <a:endParaRPr lang="en-US" sz="3200" dirty="0"/>
          </a:p>
        </p:txBody>
      </p:sp>
      <p:sp>
        <p:nvSpPr>
          <p:cNvPr id="230" name="Rectangl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51720" y="2780928"/>
            <a:ext cx="6336000" cy="28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0" dirty="0" smtClean="0">
                <a:solidFill>
                  <a:srgbClr val="FFFFFF"/>
                </a:solidFill>
              </a:rPr>
              <a:t>Introduction</a:t>
            </a:r>
          </a:p>
        </p:txBody>
      </p:sp>
      <p:sp>
        <p:nvSpPr>
          <p:cNvPr id="56" name="Rectangl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051720" y="3284984"/>
            <a:ext cx="6336000" cy="288000"/>
          </a:xfrm>
          <a:prstGeom prst="rect">
            <a:avLst/>
          </a:prstGeom>
          <a:solidFill>
            <a:srgbClr val="F7A70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0" dirty="0" smtClean="0">
                <a:solidFill>
                  <a:srgbClr val="FFFFFF"/>
                </a:solidFill>
              </a:rPr>
              <a:t>Components list</a:t>
            </a:r>
          </a:p>
        </p:txBody>
      </p:sp>
      <p:pic>
        <p:nvPicPr>
          <p:cNvPr id="7" name="Image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47864" y="2852936"/>
            <a:ext cx="2733830" cy="352839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6170" y="1844824"/>
            <a:ext cx="7296150" cy="6096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107504" y="3429000"/>
            <a:ext cx="302433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Set the title. 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see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languages. 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edit the title for the corresponding language</a:t>
            </a:r>
            <a:endParaRPr lang="en-US" sz="1050" b="1" baseline="0" dirty="0" smtClean="0">
              <a:solidFill>
                <a:schemeClr val="tx1"/>
              </a:solidFill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2906628" y="32849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55" name="Connecteur en angle 54"/>
          <p:cNvCxnSpPr>
            <a:stCxn id="53" idx="3"/>
          </p:cNvCxnSpPr>
          <p:nvPr/>
        </p:nvCxnSpPr>
        <p:spPr bwMode="auto">
          <a:xfrm>
            <a:off x="3131840" y="4113076"/>
            <a:ext cx="216024" cy="10801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200" baseline="0" dirty="0" smtClean="0">
                <a:solidFill>
                  <a:srgbClr val="FFFFFF"/>
                </a:solidFill>
              </a:rPr>
              <a:t> </a:t>
            </a:r>
            <a:r>
              <a:rPr lang="en-US" sz="1100" baseline="0" dirty="0">
                <a:solidFill>
                  <a:srgbClr val="FFFFFF"/>
                </a:solidFill>
              </a:rPr>
              <a:t>3</a:t>
            </a:r>
            <a:r>
              <a:rPr lang="en-US" sz="1100" baseline="0" dirty="0" smtClean="0">
                <a:solidFill>
                  <a:srgbClr val="FFFFFF"/>
                </a:solidFill>
              </a:rPr>
              <a:t>.2 Modify the component using WCMS page view perspective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395536" y="263691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46" name="Ellipse 45"/>
          <p:cNvSpPr/>
          <p:nvPr/>
        </p:nvSpPr>
        <p:spPr>
          <a:xfrm>
            <a:off x="170324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7" name="Connecteur en angle 46"/>
          <p:cNvCxnSpPr>
            <a:stCxn id="44" idx="3"/>
          </p:cNvCxnSpPr>
          <p:nvPr/>
        </p:nvCxnSpPr>
        <p:spPr bwMode="auto">
          <a:xfrm flipV="1">
            <a:off x="2016224" y="2348880"/>
            <a:ext cx="323528" cy="64807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7" name="Rectangle 86"/>
          <p:cNvSpPr/>
          <p:nvPr/>
        </p:nvSpPr>
        <p:spPr bwMode="auto">
          <a:xfrm>
            <a:off x="6470516" y="2636912"/>
            <a:ext cx="2556792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Define the list of </a:t>
            </a:r>
          </a:p>
          <a:p>
            <a:pPr algn="ctr"/>
            <a:r>
              <a:rPr lang="en-US" sz="1050" b="1" cap="all" baseline="0" dirty="0" smtClean="0">
                <a:solidFill>
                  <a:schemeClr val="tx1"/>
                </a:solidFill>
              </a:rPr>
              <a:t>BANNER COMPONENT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to be displayed with the possibility to: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Delete one (using the </a:t>
            </a:r>
            <a:r>
              <a:rPr lang="en-US" sz="1050" b="1" baseline="0" dirty="0" smtClean="0">
                <a:solidFill>
                  <a:schemeClr val="tx1"/>
                </a:solidFill>
              </a:rPr>
              <a:t>x</a:t>
            </a:r>
            <a:r>
              <a:rPr lang="en-US" sz="1050" baseline="0" dirty="0" smtClean="0">
                <a:solidFill>
                  <a:schemeClr val="tx1"/>
                </a:solidFill>
              </a:rPr>
              <a:t>)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Modify one (using the </a:t>
            </a:r>
            <a:r>
              <a:rPr lang="en-US" sz="1050" b="1" baseline="0" dirty="0" smtClean="0">
                <a:solidFill>
                  <a:schemeClr val="tx1"/>
                </a:solidFill>
              </a:rPr>
              <a:t>pencil</a:t>
            </a:r>
            <a:r>
              <a:rPr lang="en-US" sz="1050" baseline="0" dirty="0" smtClean="0">
                <a:solidFill>
                  <a:schemeClr val="tx1"/>
                </a:solidFill>
              </a:rPr>
              <a:t>) </a:t>
            </a:r>
            <a:r>
              <a:rPr lang="en-US" sz="1050" b="1" baseline="0" dirty="0" smtClean="0">
                <a:solidFill>
                  <a:srgbClr val="C00000"/>
                </a:solidFill>
              </a:rPr>
              <a:t>(*)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Re order one (using </a:t>
            </a:r>
            <a:r>
              <a:rPr lang="en-US" sz="1050" b="1" baseline="0" dirty="0" smtClean="0">
                <a:solidFill>
                  <a:schemeClr val="tx1"/>
                </a:solidFill>
              </a:rPr>
              <a:t>drag and drop)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Add one (t</a:t>
            </a:r>
            <a:r>
              <a:rPr lang="en-US" sz="1050" b="1" baseline="0" dirty="0" smtClean="0">
                <a:solidFill>
                  <a:schemeClr val="tx1"/>
                </a:solidFill>
              </a:rPr>
              <a:t>ype ahead feature</a:t>
            </a:r>
            <a:r>
              <a:rPr lang="en-US" sz="1050" baseline="0" dirty="0" smtClean="0">
                <a:solidFill>
                  <a:schemeClr val="tx1"/>
                </a:solidFill>
              </a:rPr>
              <a:t> in the corresponding field or  </a:t>
            </a:r>
            <a:r>
              <a:rPr lang="en-US" sz="1050" b="1" baseline="0" dirty="0" smtClean="0">
                <a:solidFill>
                  <a:schemeClr val="tx1"/>
                </a:solidFill>
              </a:rPr>
              <a:t>“…”</a:t>
            </a:r>
            <a:r>
              <a:rPr lang="en-US" sz="1050" baseline="0" dirty="0" smtClean="0">
                <a:solidFill>
                  <a:schemeClr val="tx1"/>
                </a:solidFill>
              </a:rPr>
              <a:t>)</a:t>
            </a:r>
          </a:p>
          <a:p>
            <a:pPr algn="ctr">
              <a:buFontTx/>
              <a:buChar char="-"/>
            </a:pPr>
            <a:endParaRPr lang="en-US" sz="1050" b="1" baseline="0" dirty="0" smtClean="0">
              <a:solidFill>
                <a:srgbClr val="C00000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rgbClr val="C00000"/>
                </a:solidFill>
              </a:rPr>
              <a:t>(*)  </a:t>
            </a:r>
            <a:r>
              <a:rPr lang="en-US" sz="1050" baseline="0" dirty="0" smtClean="0">
                <a:solidFill>
                  <a:srgbClr val="C00000"/>
                </a:solidFill>
              </a:rPr>
              <a:t>See </a:t>
            </a:r>
          </a:p>
          <a:p>
            <a:pPr algn="ctr"/>
            <a:r>
              <a:rPr lang="en-US" sz="1050" b="1" baseline="0" dirty="0" smtClean="0">
                <a:solidFill>
                  <a:srgbClr val="C00000"/>
                </a:solidFill>
              </a:rPr>
              <a:t>Banner component Component</a:t>
            </a:r>
          </a:p>
          <a:p>
            <a:pPr algn="ctr"/>
            <a:r>
              <a:rPr lang="en-US" sz="1050" b="1" baseline="0" dirty="0" smtClean="0">
                <a:solidFill>
                  <a:srgbClr val="C00000"/>
                </a:solidFill>
              </a:rPr>
              <a:t>In this document </a:t>
            </a:r>
          </a:p>
        </p:txBody>
      </p:sp>
      <p:sp>
        <p:nvSpPr>
          <p:cNvPr id="97" name="Ellipse 96"/>
          <p:cNvSpPr/>
          <p:nvPr/>
        </p:nvSpPr>
        <p:spPr>
          <a:xfrm>
            <a:off x="6291004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98" name="Connecteur en angle 97"/>
          <p:cNvCxnSpPr>
            <a:stCxn id="87" idx="1"/>
            <a:endCxn id="27" idx="3"/>
          </p:cNvCxnSpPr>
          <p:nvPr/>
        </p:nvCxnSpPr>
        <p:spPr bwMode="auto">
          <a:xfrm rot="10800000" flipV="1">
            <a:off x="6155856" y="3825044"/>
            <a:ext cx="314660" cy="158406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7" name="Rectangle 26"/>
          <p:cNvSpPr/>
          <p:nvPr/>
        </p:nvSpPr>
        <p:spPr bwMode="auto">
          <a:xfrm>
            <a:off x="3275856" y="4365104"/>
            <a:ext cx="2880000" cy="2088000"/>
          </a:xfrm>
          <a:prstGeom prst="rect">
            <a:avLst/>
          </a:prstGeom>
          <a:noFill/>
          <a:ln w="12700">
            <a:solidFill>
              <a:schemeClr val="accent6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Component container</a:t>
            </a:r>
          </a:p>
        </p:txBody>
      </p:sp>
      <p:pic>
        <p:nvPicPr>
          <p:cNvPr id="20" name="Image 1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1" name="Ellipse 2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2420888"/>
            <a:ext cx="7296150" cy="6096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.3 Manage the display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436096" y="4221088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Drag the component to its position or use the positioning arrow</a:t>
            </a:r>
          </a:p>
        </p:txBody>
      </p:sp>
      <p:cxnSp>
        <p:nvCxnSpPr>
          <p:cNvPr id="16" name="Connecteur en angle 58"/>
          <p:cNvCxnSpPr>
            <a:stCxn id="15" idx="0"/>
          </p:cNvCxnSpPr>
          <p:nvPr/>
        </p:nvCxnSpPr>
        <p:spPr bwMode="auto">
          <a:xfrm rot="16200000" flipV="1">
            <a:off x="4175956" y="1952836"/>
            <a:ext cx="1368152" cy="316835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Component container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25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22" name="Ellipse 2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Push Component</a:t>
            </a: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1844824"/>
            <a:ext cx="8218474" cy="377569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7" name="ZoneTexte 26"/>
          <p:cNvSpPr txBox="1"/>
          <p:nvPr/>
        </p:nvSpPr>
        <p:spPr>
          <a:xfrm>
            <a:off x="2483768" y="573325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Where to buy page </a:t>
            </a:r>
            <a:endParaRPr lang="en-US" sz="900" baseline="0" dirty="0"/>
          </a:p>
        </p:txBody>
      </p:sp>
      <p:sp>
        <p:nvSpPr>
          <p:cNvPr id="28" name="Rectangle 27"/>
          <p:cNvSpPr/>
          <p:nvPr/>
        </p:nvSpPr>
        <p:spPr bwMode="auto">
          <a:xfrm>
            <a:off x="1835696" y="3429000"/>
            <a:ext cx="1440160" cy="936104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pic>
        <p:nvPicPr>
          <p:cNvPr id="9" name="Image 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323528" y="4653136"/>
            <a:ext cx="8568952" cy="216000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43608" y="1412777"/>
            <a:ext cx="4248472" cy="298637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12160" y="1412776"/>
            <a:ext cx="2916324" cy="295232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899592" y="442230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Editing the component using WCMS Live Edit perspective</a:t>
            </a:r>
            <a:endParaRPr lang="en-US" sz="900" baseline="0" dirty="0"/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4581128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95536" y="4664169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5724128" y="44223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5836611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612000" y="4896000"/>
            <a:ext cx="252000" cy="252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400" b="1" baseline="0" dirty="0" smtClean="0">
                <a:solidFill>
                  <a:schemeClr val="bg1"/>
                </a:solidFill>
              </a:rPr>
              <a:t>1</a:t>
            </a:r>
            <a:endParaRPr lang="fr-FR" sz="1400" b="1" baseline="0" dirty="0">
              <a:solidFill>
                <a:schemeClr val="bg1"/>
              </a:solidFill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981228" y="492150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not visible (no) in the front end.</a:t>
            </a:r>
          </a:p>
        </p:txBody>
      </p:sp>
      <p:sp>
        <p:nvSpPr>
          <p:cNvPr id="46" name="Ellipse 45"/>
          <p:cNvSpPr/>
          <p:nvPr/>
        </p:nvSpPr>
        <p:spPr>
          <a:xfrm>
            <a:off x="5724128" y="3573016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7" name="Ellipse 36"/>
          <p:cNvSpPr/>
          <p:nvPr/>
        </p:nvSpPr>
        <p:spPr>
          <a:xfrm>
            <a:off x="611560" y="5209537"/>
            <a:ext cx="252000" cy="252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400" b="1" baseline="0" dirty="0" smtClean="0">
                <a:solidFill>
                  <a:schemeClr val="bg1"/>
                </a:solidFill>
              </a:rPr>
              <a:t>2</a:t>
            </a:r>
            <a:endParaRPr lang="fr-FR" sz="1400" b="1" baseline="0" dirty="0">
              <a:solidFill>
                <a:schemeClr val="bg1"/>
              </a:solidFill>
            </a:endParaRPr>
          </a:p>
        </p:txBody>
      </p:sp>
      <p:sp>
        <p:nvSpPr>
          <p:cNvPr id="48" name="ZoneTexte 47"/>
          <p:cNvSpPr txBox="1"/>
          <p:nvPr/>
        </p:nvSpPr>
        <p:spPr>
          <a:xfrm>
            <a:off x="980788" y="5235037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Title : localized (see Globe icon) title displayed in the front end</a:t>
            </a:r>
          </a:p>
        </p:txBody>
      </p:sp>
      <p:sp>
        <p:nvSpPr>
          <p:cNvPr id="40" name="Ellipse 39"/>
          <p:cNvSpPr/>
          <p:nvPr/>
        </p:nvSpPr>
        <p:spPr>
          <a:xfrm>
            <a:off x="611560" y="5523074"/>
            <a:ext cx="252000" cy="252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400" b="1" baseline="0" dirty="0" smtClean="0">
                <a:solidFill>
                  <a:schemeClr val="bg1"/>
                </a:solidFill>
              </a:rPr>
              <a:t>3</a:t>
            </a:r>
            <a:endParaRPr lang="fr-FR" sz="1400" b="1" baseline="0" dirty="0">
              <a:solidFill>
                <a:schemeClr val="bg1"/>
              </a:solidFill>
            </a:endParaRPr>
          </a:p>
        </p:txBody>
      </p:sp>
      <p:sp>
        <p:nvSpPr>
          <p:cNvPr id="52" name="ZoneTexte 51"/>
          <p:cNvSpPr txBox="1"/>
          <p:nvPr/>
        </p:nvSpPr>
        <p:spPr>
          <a:xfrm>
            <a:off x="980788" y="5548574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 : localized (see Globe icon) description displayed in the front end</a:t>
            </a:r>
          </a:p>
        </p:txBody>
      </p:sp>
      <p:sp>
        <p:nvSpPr>
          <p:cNvPr id="41" name="Ellipse 40"/>
          <p:cNvSpPr/>
          <p:nvPr/>
        </p:nvSpPr>
        <p:spPr>
          <a:xfrm>
            <a:off x="611560" y="5852928"/>
            <a:ext cx="252000" cy="252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400" b="1" baseline="0" dirty="0" smtClean="0">
                <a:solidFill>
                  <a:schemeClr val="bg1"/>
                </a:solidFill>
              </a:rPr>
              <a:t>4</a:t>
            </a:r>
            <a:endParaRPr lang="fr-FR" sz="1400" b="1" baseline="0" dirty="0">
              <a:solidFill>
                <a:schemeClr val="bg1"/>
              </a:solidFill>
            </a:endParaRPr>
          </a:p>
        </p:txBody>
      </p:sp>
      <p:sp>
        <p:nvSpPr>
          <p:cNvPr id="53" name="ZoneTexte 52"/>
          <p:cNvSpPr txBox="1"/>
          <p:nvPr/>
        </p:nvSpPr>
        <p:spPr>
          <a:xfrm>
            <a:off x="980788" y="5878428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Url : localized (see Globe icon) Url used in the front end</a:t>
            </a:r>
          </a:p>
        </p:txBody>
      </p:sp>
      <p:sp>
        <p:nvSpPr>
          <p:cNvPr id="69" name="Ellipse 68"/>
          <p:cNvSpPr/>
          <p:nvPr/>
        </p:nvSpPr>
        <p:spPr>
          <a:xfrm>
            <a:off x="5724128" y="328498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3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70" name="Ellipse 69"/>
          <p:cNvSpPr/>
          <p:nvPr/>
        </p:nvSpPr>
        <p:spPr>
          <a:xfrm>
            <a:off x="5724128" y="249289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1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47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Push Component</a:t>
            </a:r>
          </a:p>
        </p:txBody>
      </p:sp>
      <p:sp>
        <p:nvSpPr>
          <p:cNvPr id="49" name="Ellipse 48"/>
          <p:cNvSpPr/>
          <p:nvPr/>
        </p:nvSpPr>
        <p:spPr>
          <a:xfrm>
            <a:off x="5724128" y="2996952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2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5724128" y="4149080"/>
            <a:ext cx="180000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00" b="1" baseline="0" dirty="0" smtClean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55" name="Ellipse 54"/>
          <p:cNvSpPr/>
          <p:nvPr/>
        </p:nvSpPr>
        <p:spPr>
          <a:xfrm>
            <a:off x="5724128" y="3861048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00" b="1" baseline="0" dirty="0" smtClean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57" name="Ellipse 56"/>
          <p:cNvSpPr/>
          <p:nvPr/>
        </p:nvSpPr>
        <p:spPr>
          <a:xfrm>
            <a:off x="611560" y="6166465"/>
            <a:ext cx="252000" cy="252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400" b="1" baseline="0" dirty="0" smtClean="0">
                <a:solidFill>
                  <a:schemeClr val="bg1"/>
                </a:solidFill>
              </a:rPr>
              <a:t>5</a:t>
            </a:r>
            <a:endParaRPr lang="fr-FR" sz="1400" b="1" baseline="0" dirty="0">
              <a:solidFill>
                <a:schemeClr val="bg1"/>
              </a:solidFill>
            </a:endParaRPr>
          </a:p>
        </p:txBody>
      </p:sp>
      <p:sp>
        <p:nvSpPr>
          <p:cNvPr id="63" name="ZoneTexte 62"/>
          <p:cNvSpPr txBox="1"/>
          <p:nvPr/>
        </p:nvSpPr>
        <p:spPr>
          <a:xfrm>
            <a:off x="980788" y="6191965"/>
            <a:ext cx="702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Style sheet target : Style sheet target  used in the front end  </a:t>
            </a:r>
            <a:r>
              <a:rPr lang="en-US" sz="1100" b="1" u="sng" baseline="0" dirty="0" smtClean="0">
                <a:solidFill>
                  <a:srgbClr val="F7A707"/>
                </a:solidFill>
              </a:rPr>
              <a:t>NOT TO BE CHANGED</a:t>
            </a:r>
          </a:p>
        </p:txBody>
      </p:sp>
      <p:sp>
        <p:nvSpPr>
          <p:cNvPr id="66" name="Ellipse 65"/>
          <p:cNvSpPr/>
          <p:nvPr/>
        </p:nvSpPr>
        <p:spPr>
          <a:xfrm>
            <a:off x="611560" y="6480000"/>
            <a:ext cx="252000" cy="252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400" b="1" baseline="0" dirty="0" smtClean="0">
                <a:solidFill>
                  <a:schemeClr val="bg1"/>
                </a:solidFill>
              </a:rPr>
              <a:t>6</a:t>
            </a:r>
            <a:endParaRPr lang="fr-FR" sz="1400" b="1" baseline="0" dirty="0">
              <a:solidFill>
                <a:schemeClr val="bg1"/>
              </a:solidFill>
            </a:endParaRPr>
          </a:p>
        </p:txBody>
      </p:sp>
      <p:sp>
        <p:nvSpPr>
          <p:cNvPr id="67" name="ZoneTexte 66"/>
          <p:cNvSpPr txBox="1"/>
          <p:nvPr/>
        </p:nvSpPr>
        <p:spPr>
          <a:xfrm>
            <a:off x="980788" y="650550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Thumbnail</a:t>
            </a:r>
            <a:r>
              <a:rPr lang="fr-FR" sz="1000" dirty="0" smtClean="0"/>
              <a:t> </a:t>
            </a:r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Image</a:t>
            </a:r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 localized (see Globe icon) </a:t>
            </a:r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Thumbnail</a:t>
            </a:r>
            <a:r>
              <a:rPr lang="fr-FR" sz="1000" dirty="0" smtClean="0"/>
              <a:t> </a:t>
            </a:r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Image </a:t>
            </a:r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used in the front end</a:t>
            </a:r>
          </a:p>
        </p:txBody>
      </p:sp>
      <p:sp>
        <p:nvSpPr>
          <p:cNvPr id="73" name="Ellipse 72"/>
          <p:cNvSpPr/>
          <p:nvPr/>
        </p:nvSpPr>
        <p:spPr>
          <a:xfrm>
            <a:off x="863600" y="1836000"/>
            <a:ext cx="108000" cy="108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74" name="Ellipse 73"/>
          <p:cNvSpPr/>
          <p:nvPr/>
        </p:nvSpPr>
        <p:spPr>
          <a:xfrm>
            <a:off x="863600" y="1710000"/>
            <a:ext cx="108000" cy="108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3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75" name="Ellipse 74"/>
          <p:cNvSpPr/>
          <p:nvPr/>
        </p:nvSpPr>
        <p:spPr>
          <a:xfrm>
            <a:off x="863600" y="1584000"/>
            <a:ext cx="108000" cy="108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2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76" name="Ellipse 75"/>
          <p:cNvSpPr/>
          <p:nvPr/>
        </p:nvSpPr>
        <p:spPr>
          <a:xfrm>
            <a:off x="1475656" y="2312888"/>
            <a:ext cx="108000" cy="108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00" b="1" baseline="0" dirty="0" smtClean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77" name="Ellipse 76"/>
          <p:cNvSpPr/>
          <p:nvPr/>
        </p:nvSpPr>
        <p:spPr>
          <a:xfrm>
            <a:off x="863600" y="1988840"/>
            <a:ext cx="108000" cy="108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00" b="1" baseline="0" dirty="0" smtClean="0">
                <a:solidFill>
                  <a:schemeClr val="bg1"/>
                </a:solidFill>
              </a:rPr>
              <a:t>5</a:t>
            </a:r>
          </a:p>
        </p:txBody>
      </p:sp>
      <p:pic>
        <p:nvPicPr>
          <p:cNvPr id="44" name="Image 4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5" name="Ellipse 4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2996953"/>
            <a:ext cx="3168352" cy="331468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1916832"/>
            <a:ext cx="8772525" cy="8858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" name="Rectangle 38"/>
          <p:cNvSpPr/>
          <p:nvPr/>
        </p:nvSpPr>
        <p:spPr bwMode="auto">
          <a:xfrm>
            <a:off x="3131840" y="5271257"/>
            <a:ext cx="302433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 smtClean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 smtClean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2 in the next pages)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4788024" y="1988840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+ to open the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creation wizard</a:t>
            </a:r>
          </a:p>
        </p:txBody>
      </p:sp>
      <p:sp>
        <p:nvSpPr>
          <p:cNvPr id="35" name="Ellipse 34"/>
          <p:cNvSpPr/>
          <p:nvPr/>
        </p:nvSpPr>
        <p:spPr>
          <a:xfrm>
            <a:off x="7092280" y="17728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Add a </a:t>
            </a:r>
            <a:r>
              <a:rPr lang="en-US" sz="1100" baseline="0" dirty="0" smtClean="0">
                <a:solidFill>
                  <a:srgbClr val="FFFFFF"/>
                </a:solidFill>
              </a:rPr>
              <a:t>component using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50025" y="4869160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5940152" y="5055233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3131840" y="3284984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Among the component list, click on ‘Push Component’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2840822" y="3753036"/>
            <a:ext cx="291018" cy="90010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4490804" y="30689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3"/>
          </p:cNvCxnSpPr>
          <p:nvPr/>
        </p:nvCxnSpPr>
        <p:spPr bwMode="auto">
          <a:xfrm flipV="1">
            <a:off x="7308304" y="1988840"/>
            <a:ext cx="873284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 flipV="1">
            <a:off x="6156176" y="5394245"/>
            <a:ext cx="693849" cy="5610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Push Component</a:t>
            </a:r>
          </a:p>
        </p:txBody>
      </p:sp>
      <p:pic>
        <p:nvPicPr>
          <p:cNvPr id="21" name="Image 2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3" name="Ellipse 22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1844824"/>
            <a:ext cx="5172075" cy="44481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component using WCMS page view perspective :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 smtClean="0">
                <a:solidFill>
                  <a:srgbClr val="FFFFFF"/>
                </a:solidFill>
              </a:rPr>
              <a:t>)</a:t>
            </a:r>
            <a:r>
              <a:rPr lang="en-US" sz="1100" b="1" baseline="0" dirty="0" smtClean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932040" y="2348880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Enter </a:t>
            </a:r>
            <a:r>
              <a:rPr lang="en-US" sz="1050" b="1" baseline="0" dirty="0" smtClean="0">
                <a:solidFill>
                  <a:schemeClr val="tx1"/>
                </a:solidFill>
              </a:rPr>
              <a:t>ID </a:t>
            </a:r>
            <a:r>
              <a:rPr lang="en-US" sz="1050" baseline="0" dirty="0" smtClean="0">
                <a:solidFill>
                  <a:schemeClr val="tx1"/>
                </a:solidFill>
              </a:rPr>
              <a:t>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name</a:t>
            </a:r>
            <a:r>
              <a:rPr lang="en-US" sz="1050" baseline="0" dirty="0" smtClean="0">
                <a:solidFill>
                  <a:schemeClr val="tx1"/>
                </a:solidFill>
              </a:rPr>
              <a:t> 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catalog version</a:t>
            </a: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4355976" y="2636912"/>
            <a:ext cx="576064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308304" y="21328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858956" y="321297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8235220" y="29969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>
            <a:off x="5292080" y="3356992"/>
            <a:ext cx="566876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5858956" y="393305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>
            <a:off x="4932040" y="4149080"/>
            <a:ext cx="926916" cy="1270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8235220" y="37170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6012161" y="5013176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</a:t>
            </a:r>
            <a:r>
              <a:rPr lang="en-US" sz="1050" baseline="0" dirty="0" smtClean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8604449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</p:cNvCxnSpPr>
          <p:nvPr/>
        </p:nvCxnSpPr>
        <p:spPr bwMode="auto">
          <a:xfrm rot="10800000" flipV="1">
            <a:off x="5364089" y="5481228"/>
            <a:ext cx="648073" cy="61206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Push Component</a:t>
            </a:r>
          </a:p>
        </p:txBody>
      </p:sp>
      <p:pic>
        <p:nvPicPr>
          <p:cNvPr id="21" name="Image 2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2" name="Ellipse 2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39752" y="1916832"/>
            <a:ext cx="4248472" cy="465796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component 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 smtClean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076056" y="2060848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an ID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(useful to search for the item)</a:t>
            </a:r>
          </a:p>
        </p:txBody>
      </p:sp>
      <p:cxnSp>
        <p:nvCxnSpPr>
          <p:cNvPr id="32" name="Forme 32"/>
          <p:cNvCxnSpPr>
            <a:stCxn id="29" idx="1"/>
          </p:cNvCxnSpPr>
          <p:nvPr/>
        </p:nvCxnSpPr>
        <p:spPr bwMode="auto">
          <a:xfrm rot="10800000" flipV="1">
            <a:off x="3923928" y="2312876"/>
            <a:ext cx="1152128" cy="2520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Ellipse 43"/>
          <p:cNvSpPr/>
          <p:nvPr/>
        </p:nvSpPr>
        <p:spPr>
          <a:xfrm>
            <a:off x="7083092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5076056" y="2708920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The catalog version must be the same as the catalog version of the page you are currently updating</a:t>
            </a:r>
          </a:p>
        </p:txBody>
      </p:sp>
      <p:sp>
        <p:nvSpPr>
          <p:cNvPr id="46" name="Ellipse 45"/>
          <p:cNvSpPr/>
          <p:nvPr/>
        </p:nvSpPr>
        <p:spPr>
          <a:xfrm>
            <a:off x="7875180" y="24928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47" name="Connecteur en angle 46"/>
          <p:cNvCxnSpPr>
            <a:stCxn id="42" idx="1"/>
          </p:cNvCxnSpPr>
          <p:nvPr/>
        </p:nvCxnSpPr>
        <p:spPr bwMode="auto">
          <a:xfrm rot="10800000" flipV="1">
            <a:off x="4067944" y="3032956"/>
            <a:ext cx="1008112" cy="32403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251520" y="3068960"/>
            <a:ext cx="158417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Title / Description / URL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title/description/Url in the desired language</a:t>
            </a:r>
          </a:p>
        </p:txBody>
      </p:sp>
      <p:sp>
        <p:nvSpPr>
          <p:cNvPr id="61" name="Ellipse 60"/>
          <p:cNvSpPr/>
          <p:nvPr/>
        </p:nvSpPr>
        <p:spPr>
          <a:xfrm>
            <a:off x="0" y="28529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52" name="Connecteur en angle 51"/>
          <p:cNvCxnSpPr>
            <a:stCxn id="50" idx="3"/>
            <a:endCxn id="70" idx="1"/>
          </p:cNvCxnSpPr>
          <p:nvPr/>
        </p:nvCxnSpPr>
        <p:spPr bwMode="auto">
          <a:xfrm>
            <a:off x="1835696" y="3861048"/>
            <a:ext cx="288032" cy="1027165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Rectangle 62"/>
          <p:cNvSpPr/>
          <p:nvPr/>
        </p:nvSpPr>
        <p:spPr bwMode="auto">
          <a:xfrm>
            <a:off x="6660232" y="3573016"/>
            <a:ext cx="2232248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Set the image . 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add the media by :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selecting an existing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modifying the existing one (pencil icon)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accent6"/>
                </a:solidFill>
              </a:rPr>
              <a:t>See</a:t>
            </a:r>
            <a:r>
              <a:rPr lang="en-US" sz="1050" b="1" baseline="0" dirty="0" smtClean="0">
                <a:solidFill>
                  <a:schemeClr val="accent6"/>
                </a:solidFill>
              </a:rPr>
              <a:t> Site Logo Component  </a:t>
            </a:r>
            <a:r>
              <a:rPr lang="en-US" sz="1050" baseline="0" dirty="0" smtClean="0">
                <a:solidFill>
                  <a:schemeClr val="accent6"/>
                </a:solidFill>
              </a:rPr>
              <a:t>for update media option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cxnSp>
        <p:nvCxnSpPr>
          <p:cNvPr id="66" name="Forme 65"/>
          <p:cNvCxnSpPr>
            <a:stCxn id="63" idx="2"/>
          </p:cNvCxnSpPr>
          <p:nvPr/>
        </p:nvCxnSpPr>
        <p:spPr bwMode="auto">
          <a:xfrm rot="5400000">
            <a:off x="6606226" y="4923166"/>
            <a:ext cx="288032" cy="205222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9" name="Rectangle 68"/>
          <p:cNvSpPr/>
          <p:nvPr/>
        </p:nvSpPr>
        <p:spPr bwMode="auto">
          <a:xfrm>
            <a:off x="6804248" y="6381328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8316416" y="61653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9</a:t>
            </a:r>
          </a:p>
        </p:txBody>
      </p:sp>
      <p:cxnSp>
        <p:nvCxnSpPr>
          <p:cNvPr id="73" name="Forme 72"/>
          <p:cNvCxnSpPr>
            <a:stCxn id="69" idx="0"/>
          </p:cNvCxnSpPr>
          <p:nvPr/>
        </p:nvCxnSpPr>
        <p:spPr bwMode="auto">
          <a:xfrm rot="16200000" flipH="1" flipV="1">
            <a:off x="7056276" y="5841268"/>
            <a:ext cx="72008" cy="1152128"/>
          </a:xfrm>
          <a:prstGeom prst="bentConnector4">
            <a:avLst>
              <a:gd name="adj1" fmla="val -236838"/>
              <a:gd name="adj2" fmla="val 875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4" name="Rectangle 73"/>
          <p:cNvSpPr/>
          <p:nvPr/>
        </p:nvSpPr>
        <p:spPr bwMode="auto">
          <a:xfrm>
            <a:off x="755576" y="213285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name</a:t>
            </a:r>
          </a:p>
        </p:txBody>
      </p:sp>
      <p:sp>
        <p:nvSpPr>
          <p:cNvPr id="45" name="Ellipse 44"/>
          <p:cNvSpPr/>
          <p:nvPr/>
        </p:nvSpPr>
        <p:spPr>
          <a:xfrm>
            <a:off x="539552" y="19168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7" name="Connecteur en angle 76"/>
          <p:cNvCxnSpPr>
            <a:stCxn id="74" idx="3"/>
          </p:cNvCxnSpPr>
          <p:nvPr/>
        </p:nvCxnSpPr>
        <p:spPr bwMode="auto">
          <a:xfrm>
            <a:off x="1619672" y="2348880"/>
            <a:ext cx="864096" cy="576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5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Push Component</a:t>
            </a:r>
          </a:p>
        </p:txBody>
      </p:sp>
      <p:sp>
        <p:nvSpPr>
          <p:cNvPr id="70" name="Accolade ouvrante 69"/>
          <p:cNvSpPr/>
          <p:nvPr/>
        </p:nvSpPr>
        <p:spPr bwMode="auto">
          <a:xfrm>
            <a:off x="2123728" y="4365104"/>
            <a:ext cx="216024" cy="1008112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8667268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pic>
        <p:nvPicPr>
          <p:cNvPr id="28" name="Image 2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52818" y="3717032"/>
            <a:ext cx="4255486" cy="298121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1821160"/>
            <a:ext cx="2438400" cy="30480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Modify the </a:t>
            </a:r>
            <a:r>
              <a:rPr lang="en-US" sz="1100" baseline="0" dirty="0" smtClean="0">
                <a:solidFill>
                  <a:srgbClr val="FFFFFF"/>
                </a:solidFill>
              </a:rPr>
              <a:t>component using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WCMS Live Edit perspective 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107504" y="4941168"/>
            <a:ext cx="3312368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modify the media by :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selecting an existing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editing the current one (pencil)</a:t>
            </a:r>
            <a:endParaRPr lang="en-US" sz="1050" baseline="0" dirty="0" smtClean="0">
              <a:solidFill>
                <a:schemeClr val="accent6"/>
              </a:solidFill>
            </a:endParaRPr>
          </a:p>
          <a:p>
            <a:pPr algn="l"/>
            <a:r>
              <a:rPr lang="en-US" sz="1050" baseline="0" dirty="0" smtClean="0">
                <a:solidFill>
                  <a:schemeClr val="accent6"/>
                </a:solidFill>
              </a:rPr>
              <a:t>Note : </a:t>
            </a:r>
          </a:p>
          <a:p>
            <a:pPr algn="l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accent6"/>
                </a:solidFill>
              </a:rPr>
              <a:t>If you uploaded a new image you need to synchronize the catalog (Stage to Online) </a:t>
            </a:r>
          </a:p>
          <a:p>
            <a:pPr algn="l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accent6"/>
                </a:solidFill>
              </a:rPr>
              <a:t>See</a:t>
            </a:r>
            <a:r>
              <a:rPr lang="en-US" sz="1050" b="1" baseline="0" dirty="0" smtClean="0">
                <a:solidFill>
                  <a:schemeClr val="accent6"/>
                </a:solidFill>
              </a:rPr>
              <a:t> Site Logo Component  </a:t>
            </a:r>
            <a:r>
              <a:rPr lang="en-US" sz="1050" baseline="0" dirty="0" smtClean="0">
                <a:solidFill>
                  <a:schemeClr val="accent6"/>
                </a:solidFill>
              </a:rPr>
              <a:t>for update media option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2411760" y="2060848"/>
            <a:ext cx="1872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banner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 to modify</a:t>
            </a:r>
          </a:p>
        </p:txBody>
      </p:sp>
      <p:sp>
        <p:nvSpPr>
          <p:cNvPr id="35" name="Ellipse 34"/>
          <p:cNvSpPr/>
          <p:nvPr/>
        </p:nvSpPr>
        <p:spPr>
          <a:xfrm>
            <a:off x="4067944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3" name="Connecteur en angle 22"/>
          <p:cNvCxnSpPr>
            <a:stCxn id="20" idx="1"/>
          </p:cNvCxnSpPr>
          <p:nvPr/>
        </p:nvCxnSpPr>
        <p:spPr bwMode="auto">
          <a:xfrm rot="10800000" flipV="1">
            <a:off x="2051720" y="2276872"/>
            <a:ext cx="360040" cy="100811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Connecteur en angle 25"/>
          <p:cNvCxnSpPr>
            <a:stCxn id="14" idx="3"/>
          </p:cNvCxnSpPr>
          <p:nvPr/>
        </p:nvCxnSpPr>
        <p:spPr bwMode="auto">
          <a:xfrm flipV="1">
            <a:off x="3419872" y="5301208"/>
            <a:ext cx="720080" cy="54006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6" name="Ellipse 35"/>
          <p:cNvSpPr/>
          <p:nvPr/>
        </p:nvSpPr>
        <p:spPr>
          <a:xfrm>
            <a:off x="3194660" y="472514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Push Component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2843808" y="2708920"/>
            <a:ext cx="396044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Title / Description / URL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title/description/Url in the desired language</a:t>
            </a:r>
          </a:p>
        </p:txBody>
      </p:sp>
      <p:sp>
        <p:nvSpPr>
          <p:cNvPr id="37" name="Ellipse 36"/>
          <p:cNvSpPr/>
          <p:nvPr/>
        </p:nvSpPr>
        <p:spPr>
          <a:xfrm>
            <a:off x="6588224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34" idx="1"/>
            <a:endCxn id="40" idx="1"/>
          </p:cNvCxnSpPr>
          <p:nvPr/>
        </p:nvCxnSpPr>
        <p:spPr bwMode="auto">
          <a:xfrm rot="10800000" flipH="1" flipV="1">
            <a:off x="2843808" y="3176972"/>
            <a:ext cx="72008" cy="905544"/>
          </a:xfrm>
          <a:prstGeom prst="bentConnector3">
            <a:avLst>
              <a:gd name="adj1" fmla="val -179897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0" name="Accolade ouvrante 39"/>
          <p:cNvSpPr/>
          <p:nvPr/>
        </p:nvSpPr>
        <p:spPr bwMode="auto">
          <a:xfrm>
            <a:off x="2915816" y="3933056"/>
            <a:ext cx="72008" cy="288032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7740352" y="5445224"/>
            <a:ext cx="1178436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“OK” when done</a:t>
            </a:r>
            <a:endParaRPr lang="en-US" sz="1050" u="sng" baseline="0" dirty="0" smtClean="0">
              <a:solidFill>
                <a:schemeClr val="tx1"/>
              </a:solidFill>
            </a:endParaRPr>
          </a:p>
        </p:txBody>
      </p:sp>
      <p:cxnSp>
        <p:nvCxnSpPr>
          <p:cNvPr id="47" name="Forme 37"/>
          <p:cNvCxnSpPr>
            <a:stCxn id="45" idx="1"/>
          </p:cNvCxnSpPr>
          <p:nvPr/>
        </p:nvCxnSpPr>
        <p:spPr bwMode="auto">
          <a:xfrm rot="10800000" flipV="1">
            <a:off x="7236296" y="5949280"/>
            <a:ext cx="504056" cy="57606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9" name="Ellipse 48"/>
          <p:cNvSpPr/>
          <p:nvPr/>
        </p:nvSpPr>
        <p:spPr>
          <a:xfrm>
            <a:off x="8702764" y="52292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27" name="Image 2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8" name="Ellipse 2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844824"/>
            <a:ext cx="8772525" cy="8858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59831" y="3366180"/>
            <a:ext cx="3200843" cy="324036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</a:rPr>
              <a:t>    3.2 Modify the component using WCMS page view perspective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395536" y="263691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46" name="Ellipse 45"/>
          <p:cNvSpPr/>
          <p:nvPr/>
        </p:nvSpPr>
        <p:spPr>
          <a:xfrm>
            <a:off x="170324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7" name="Connecteur en angle 46"/>
          <p:cNvCxnSpPr>
            <a:stCxn id="44" idx="3"/>
          </p:cNvCxnSpPr>
          <p:nvPr/>
        </p:nvCxnSpPr>
        <p:spPr bwMode="auto">
          <a:xfrm flipV="1">
            <a:off x="2016224" y="2636912"/>
            <a:ext cx="179512" cy="36004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Push Component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107504" y="3573016"/>
            <a:ext cx="2304256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Click on the globe icon to select 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modify the media by :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selecting an existing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editing the current one (pencil)</a:t>
            </a:r>
          </a:p>
          <a:p>
            <a:pPr algn="l"/>
            <a:r>
              <a:rPr lang="en-US" sz="1050" baseline="0" dirty="0" smtClean="0">
                <a:solidFill>
                  <a:schemeClr val="accent6"/>
                </a:solidFill>
              </a:rPr>
              <a:t>Note : </a:t>
            </a:r>
          </a:p>
          <a:p>
            <a:pPr algn="l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accent6"/>
                </a:solidFill>
              </a:rPr>
              <a:t> If you uploaded a new image you need to synchronize the catalog (Stage to Online) </a:t>
            </a:r>
          </a:p>
          <a:p>
            <a:pPr algn="l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accent6"/>
                </a:solidFill>
              </a:rPr>
              <a:t> See</a:t>
            </a:r>
            <a:r>
              <a:rPr lang="en-US" sz="1050" b="1" baseline="0" dirty="0" smtClean="0">
                <a:solidFill>
                  <a:schemeClr val="accent6"/>
                </a:solidFill>
              </a:rPr>
              <a:t> Site Logo Component  </a:t>
            </a:r>
            <a:r>
              <a:rPr lang="en-US" sz="1050" baseline="0" dirty="0" smtClean="0">
                <a:solidFill>
                  <a:schemeClr val="accent6"/>
                </a:solidFill>
              </a:rPr>
              <a:t>for update media option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cxnSp>
        <p:nvCxnSpPr>
          <p:cNvPr id="31" name="Connecteur en angle 30"/>
          <p:cNvCxnSpPr>
            <a:stCxn id="25" idx="2"/>
          </p:cNvCxnSpPr>
          <p:nvPr/>
        </p:nvCxnSpPr>
        <p:spPr bwMode="auto">
          <a:xfrm rot="16200000" flipH="1">
            <a:off x="1979712" y="5373216"/>
            <a:ext cx="360040" cy="180020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Ellipse 31"/>
          <p:cNvSpPr/>
          <p:nvPr/>
        </p:nvSpPr>
        <p:spPr>
          <a:xfrm>
            <a:off x="2186548" y="33478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2843808" y="2708920"/>
            <a:ext cx="396044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Title / Description / URL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title/description/Url in the desired language</a:t>
            </a:r>
          </a:p>
        </p:txBody>
      </p:sp>
      <p:sp>
        <p:nvSpPr>
          <p:cNvPr id="36" name="Ellipse 35"/>
          <p:cNvSpPr/>
          <p:nvPr/>
        </p:nvSpPr>
        <p:spPr>
          <a:xfrm>
            <a:off x="6588224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7" name="Forme 37"/>
          <p:cNvCxnSpPr>
            <a:stCxn id="35" idx="1"/>
            <a:endCxn id="38" idx="1"/>
          </p:cNvCxnSpPr>
          <p:nvPr/>
        </p:nvCxnSpPr>
        <p:spPr bwMode="auto">
          <a:xfrm rot="10800000" flipH="1" flipV="1">
            <a:off x="2843808" y="3176972"/>
            <a:ext cx="72008" cy="2391234"/>
          </a:xfrm>
          <a:prstGeom prst="bentConnector3">
            <a:avLst>
              <a:gd name="adj1" fmla="val -176369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Accolade ouvrante 37"/>
          <p:cNvSpPr/>
          <p:nvPr/>
        </p:nvSpPr>
        <p:spPr bwMode="auto">
          <a:xfrm>
            <a:off x="2915816" y="5157192"/>
            <a:ext cx="72008" cy="792088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24" name="Image 2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6" name="Ellipse 25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3573016"/>
            <a:ext cx="8772525" cy="8858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.3 Manage the display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148064" y="5157192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Drag the component to its position</a:t>
            </a:r>
          </a:p>
        </p:txBody>
      </p:sp>
      <p:cxnSp>
        <p:nvCxnSpPr>
          <p:cNvPr id="16" name="Connecteur en angle 58"/>
          <p:cNvCxnSpPr>
            <a:stCxn id="15" idx="1"/>
          </p:cNvCxnSpPr>
          <p:nvPr/>
        </p:nvCxnSpPr>
        <p:spPr bwMode="auto">
          <a:xfrm rot="10800000">
            <a:off x="2627784" y="4221088"/>
            <a:ext cx="2520280" cy="14041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Push Component</a:t>
            </a:r>
          </a:p>
        </p:txBody>
      </p:sp>
      <p:pic>
        <p:nvPicPr>
          <p:cNvPr id="13" name="Image 1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 smtClean="0"/>
              <a:t>Components list</a:t>
            </a:r>
            <a:endParaRPr lang="en-US" sz="3200" dirty="0"/>
          </a:p>
        </p:txBody>
      </p:sp>
      <p:pic>
        <p:nvPicPr>
          <p:cNvPr id="60" name="Image 5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971600" y="1124744"/>
          <a:ext cx="7632849" cy="557784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16024"/>
                <a:gridCol w="2808312"/>
                <a:gridCol w="1080120"/>
                <a:gridCol w="1224136"/>
                <a:gridCol w="1152128"/>
                <a:gridCol w="1152129"/>
              </a:tblGrid>
              <a:tr h="280251"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#</a:t>
                      </a:r>
                      <a:endParaRPr lang="fr-FR" sz="14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Component</a:t>
                      </a:r>
                      <a:endParaRPr lang="fr-FR" sz="14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Navigation bar component 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Site Logo Component 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err="1" smtClean="0">
                          <a:solidFill>
                            <a:srgbClr val="000000"/>
                          </a:solidFill>
                          <a:latin typeface="Arial"/>
                        </a:rPr>
                        <a:t>CMSLink</a:t>
                      </a:r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Banner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CMS Navigation Node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Rotating Images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Cookboard Of The Moment CMS Component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Product References Component 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CMS Paragraph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CMS Image Component 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Cookboard Name Banner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Dynamic Recipe Push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13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Hero ingredient component 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14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Product Detail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Cookboard List CMS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16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Cookboard CMS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Mood search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18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News list component + </a:t>
                      </a:r>
                      <a:r>
                        <a:rPr lang="en-US" sz="900" b="0" i="0" u="none" strike="noStrike" noProof="0" dirty="0" err="1" smtClean="0">
                          <a:solidFill>
                            <a:srgbClr val="000000"/>
                          </a:solidFill>
                          <a:latin typeface="Arial"/>
                        </a:rPr>
                        <a:t>NewsComponent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19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Share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8" name="Image 7" descr="logo tefa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171041" y="1197858"/>
            <a:ext cx="1057143" cy="247619"/>
          </a:xfrm>
          <a:prstGeom prst="rect">
            <a:avLst/>
          </a:prstGeom>
        </p:spPr>
      </p:pic>
      <p:pic>
        <p:nvPicPr>
          <p:cNvPr id="9" name="Image 8" descr="logo moulinex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067944" y="1160776"/>
            <a:ext cx="897882" cy="252000"/>
          </a:xfrm>
          <a:prstGeom prst="rect">
            <a:avLst/>
          </a:prstGeom>
        </p:spPr>
      </p:pic>
      <p:pic>
        <p:nvPicPr>
          <p:cNvPr id="10" name="Image 9" descr="logo-rowenta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423620" y="1248587"/>
            <a:ext cx="956692" cy="146161"/>
          </a:xfrm>
          <a:prstGeom prst="rect">
            <a:avLst/>
          </a:prstGeom>
        </p:spPr>
      </p:pic>
      <p:pic>
        <p:nvPicPr>
          <p:cNvPr id="11" name="Image 10" descr="krups-logo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7605464" y="1158551"/>
            <a:ext cx="782960" cy="3262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1907644"/>
            <a:ext cx="8772525" cy="8858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51794" y="3429000"/>
            <a:ext cx="3200843" cy="324036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.4 HIDE a component using WCMS</a:t>
            </a:r>
            <a:r>
              <a:rPr lang="en-US" sz="1100" baseline="0" dirty="0" smtClean="0">
                <a:solidFill>
                  <a:srgbClr val="FFFFFF"/>
                </a:solidFill>
              </a:rPr>
              <a:t> page view perspective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6444209" y="4077072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display = “yes”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58"/>
          <p:cNvCxnSpPr>
            <a:stCxn id="14" idx="1"/>
          </p:cNvCxnSpPr>
          <p:nvPr/>
        </p:nvCxnSpPr>
        <p:spPr bwMode="auto">
          <a:xfrm rot="10800000" flipV="1">
            <a:off x="5148065" y="4545124"/>
            <a:ext cx="1296145" cy="1800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Ellipse 21"/>
          <p:cNvSpPr/>
          <p:nvPr/>
        </p:nvSpPr>
        <p:spPr>
          <a:xfrm>
            <a:off x="8235221" y="47879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476732" y="3284984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35" name="Ellipse 34"/>
          <p:cNvSpPr/>
          <p:nvPr/>
        </p:nvSpPr>
        <p:spPr>
          <a:xfrm>
            <a:off x="251520" y="30597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8" name="Connecteur en angle 27"/>
          <p:cNvCxnSpPr>
            <a:stCxn id="23" idx="0"/>
          </p:cNvCxnSpPr>
          <p:nvPr/>
        </p:nvCxnSpPr>
        <p:spPr bwMode="auto">
          <a:xfrm rot="5400000" flipH="1" flipV="1">
            <a:off x="1628860" y="2708920"/>
            <a:ext cx="576064" cy="576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Push Component</a:t>
            </a:r>
          </a:p>
        </p:txBody>
      </p:sp>
      <p:pic>
        <p:nvPicPr>
          <p:cNvPr id="19" name="Image 1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Ellipse 1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844824"/>
            <a:ext cx="8772525" cy="8858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5395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78675" y="4653136"/>
            <a:ext cx="3353766" cy="206921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.5 HIDE a push component using WCMS</a:t>
            </a:r>
            <a:r>
              <a:rPr lang="en-US" sz="1100" baseline="0" dirty="0" smtClean="0">
                <a:solidFill>
                  <a:srgbClr val="FFFFFF"/>
                </a:solidFill>
              </a:rPr>
              <a:t> page view perspective - Option 2 - Category restriction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211961" y="3356992"/>
            <a:ext cx="468052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In the  </a:t>
            </a:r>
            <a:r>
              <a:rPr lang="en-US" sz="1050" b="1" baseline="0" dirty="0" smtClean="0">
                <a:solidFill>
                  <a:schemeClr val="tx1"/>
                </a:solidFill>
              </a:rPr>
              <a:t>Context Visibility </a:t>
            </a:r>
            <a:r>
              <a:rPr lang="en-US" sz="1050" baseline="0" dirty="0" smtClean="0">
                <a:solidFill>
                  <a:schemeClr val="tx1"/>
                </a:solidFill>
              </a:rPr>
              <a:t>section  :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-Add a category restriction (…)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Edit the category restriction (pencil)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If only one restriction must apply is equal to yes, then the restriction on top  of the list will apply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58"/>
          <p:cNvCxnSpPr>
            <a:stCxn id="14" idx="1"/>
            <a:endCxn id="254978" idx="3"/>
          </p:cNvCxnSpPr>
          <p:nvPr/>
        </p:nvCxnSpPr>
        <p:spPr bwMode="auto">
          <a:xfrm rot="10800000" flipV="1">
            <a:off x="3386387" y="3789039"/>
            <a:ext cx="825575" cy="57349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Ellipse 21"/>
          <p:cNvSpPr/>
          <p:nvPr/>
        </p:nvSpPr>
        <p:spPr>
          <a:xfrm>
            <a:off x="8667268" y="31317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3851920" y="1844824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35" name="Ellipse 34"/>
          <p:cNvSpPr/>
          <p:nvPr/>
        </p:nvSpPr>
        <p:spPr>
          <a:xfrm>
            <a:off x="3626708" y="16196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8" name="Connecteur en angle 27"/>
          <p:cNvCxnSpPr>
            <a:stCxn id="23" idx="1"/>
          </p:cNvCxnSpPr>
          <p:nvPr/>
        </p:nvCxnSpPr>
        <p:spPr bwMode="auto">
          <a:xfrm rot="10800000">
            <a:off x="2627784" y="2204864"/>
            <a:ext cx="1224136" cy="360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6" name="Image 1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9" name="Rectangle 48"/>
          <p:cNvSpPr/>
          <p:nvPr/>
        </p:nvSpPr>
        <p:spPr bwMode="auto">
          <a:xfrm>
            <a:off x="251520" y="5022364"/>
            <a:ext cx="4680520" cy="14127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In the  </a:t>
            </a:r>
            <a:r>
              <a:rPr lang="en-US" sz="1050" b="1" baseline="0" dirty="0" smtClean="0">
                <a:solidFill>
                  <a:schemeClr val="tx1"/>
                </a:solidFill>
              </a:rPr>
              <a:t>Category restriction </a:t>
            </a:r>
            <a:r>
              <a:rPr lang="en-US" sz="1050" baseline="0" dirty="0" smtClean="0">
                <a:solidFill>
                  <a:schemeClr val="tx1"/>
                </a:solidFill>
              </a:rPr>
              <a:t>pop in  :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Set /update the name (name it so it is easily searchable)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 the category on the corresponding Product catalog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Set the restriction should be recursive or not (recursive=yes means that if this component is used on another one - the restriction will apply)</a:t>
            </a:r>
          </a:p>
          <a:p>
            <a:pPr algn="ctr">
              <a:buFontTx/>
              <a:buChar char="-"/>
            </a:pPr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If you don’t set any restriction, the banner will be displayed on all pages.</a:t>
            </a:r>
          </a:p>
          <a:p>
            <a:pPr algn="ctr">
              <a:buFontTx/>
              <a:buChar char="-"/>
            </a:pPr>
            <a:endParaRPr lang="en-US" sz="1050" baseline="0" dirty="0" smtClean="0">
              <a:solidFill>
                <a:schemeClr val="tx1"/>
              </a:solidFill>
            </a:endParaRPr>
          </a:p>
        </p:txBody>
      </p:sp>
      <p:cxnSp>
        <p:nvCxnSpPr>
          <p:cNvPr id="50" name="Connecteur en angle 58"/>
          <p:cNvCxnSpPr>
            <a:stCxn id="49" idx="3"/>
          </p:cNvCxnSpPr>
          <p:nvPr/>
        </p:nvCxnSpPr>
        <p:spPr bwMode="auto">
          <a:xfrm flipV="1">
            <a:off x="4932040" y="5526420"/>
            <a:ext cx="288032" cy="2023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1" name="Ellipse 50"/>
          <p:cNvSpPr/>
          <p:nvPr/>
        </p:nvSpPr>
        <p:spPr>
          <a:xfrm>
            <a:off x="4706827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Push Component</a:t>
            </a:r>
          </a:p>
        </p:txBody>
      </p:sp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254978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95536" y="3212976"/>
            <a:ext cx="2990850" cy="12668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Category feature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27</a:t>
            </a:r>
          </a:p>
        </p:txBody>
      </p:sp>
      <p:pic>
        <p:nvPicPr>
          <p:cNvPr id="22" name="Image 2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2" name="ZoneTexte 31"/>
          <p:cNvSpPr txBox="1"/>
          <p:nvPr/>
        </p:nvSpPr>
        <p:spPr>
          <a:xfrm>
            <a:off x="2195736" y="638132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Sub category page Tefal</a:t>
            </a:r>
            <a:endParaRPr lang="en-US" sz="900" baseline="0" dirty="0"/>
          </a:p>
        </p:txBody>
      </p:sp>
      <p:pic>
        <p:nvPicPr>
          <p:cNvPr id="256002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99592" y="1556792"/>
            <a:ext cx="7200800" cy="471959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0" name="Rectangle 29"/>
          <p:cNvSpPr/>
          <p:nvPr/>
        </p:nvSpPr>
        <p:spPr bwMode="auto">
          <a:xfrm>
            <a:off x="1043608" y="4869160"/>
            <a:ext cx="1656184" cy="504056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78802" y="1340768"/>
            <a:ext cx="2890453" cy="295232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2" name="Rectangle 71"/>
          <p:cNvSpPr/>
          <p:nvPr/>
        </p:nvSpPr>
        <p:spPr bwMode="auto">
          <a:xfrm>
            <a:off x="62880" y="4581128"/>
            <a:ext cx="9018240" cy="223200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07504" y="4592161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3131840" y="4350296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35" name="Ellipse 34"/>
          <p:cNvSpPr/>
          <p:nvPr/>
        </p:nvSpPr>
        <p:spPr>
          <a:xfrm>
            <a:off x="3023848" y="2880188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392316" y="5844770"/>
            <a:ext cx="6025528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234326" y="4855263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grpSp>
        <p:nvGrpSpPr>
          <p:cNvPr id="73" name="Groupe 72"/>
          <p:cNvGrpSpPr/>
          <p:nvPr/>
        </p:nvGrpSpPr>
        <p:grpSpPr>
          <a:xfrm>
            <a:off x="107528" y="4917974"/>
            <a:ext cx="8856960" cy="246221"/>
            <a:chOff x="107528" y="4732153"/>
            <a:chExt cx="8856960" cy="246221"/>
          </a:xfrm>
        </p:grpSpPr>
        <p:sp>
          <p:nvSpPr>
            <p:cNvPr id="36" name="Ellipse 35"/>
            <p:cNvSpPr/>
            <p:nvPr/>
          </p:nvSpPr>
          <p:spPr>
            <a:xfrm>
              <a:off x="107528" y="4747263"/>
              <a:ext cx="216000" cy="216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 smtClean="0">
                  <a:solidFill>
                    <a:schemeClr val="bg1"/>
                  </a:solidFill>
                </a:rPr>
                <a:t>1</a:t>
              </a:r>
              <a:endParaRPr lang="fr-FR" sz="14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323528" y="4732153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Visible : attributes to define if the component is visible (yes) or not visible (no) in the front end.</a:t>
              </a:r>
            </a:p>
          </p:txBody>
        </p:sp>
      </p:grpSp>
      <p:sp>
        <p:nvSpPr>
          <p:cNvPr id="44" name="Ellipse 43"/>
          <p:cNvSpPr/>
          <p:nvPr/>
        </p:nvSpPr>
        <p:spPr>
          <a:xfrm>
            <a:off x="3023848" y="3170413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6" name="Ellipse 45"/>
          <p:cNvSpPr/>
          <p:nvPr/>
        </p:nvSpPr>
        <p:spPr>
          <a:xfrm>
            <a:off x="3023848" y="3460638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74" name="Groupe 73"/>
          <p:cNvGrpSpPr/>
          <p:nvPr/>
        </p:nvGrpSpPr>
        <p:grpSpPr>
          <a:xfrm>
            <a:off x="107528" y="5226906"/>
            <a:ext cx="8856960" cy="246221"/>
            <a:chOff x="107528" y="5023632"/>
            <a:chExt cx="8856960" cy="246221"/>
          </a:xfrm>
        </p:grpSpPr>
        <p:sp>
          <p:nvSpPr>
            <p:cNvPr id="37" name="Ellipse 36"/>
            <p:cNvSpPr/>
            <p:nvPr/>
          </p:nvSpPr>
          <p:spPr>
            <a:xfrm>
              <a:off x="107528" y="5038742"/>
              <a:ext cx="216000" cy="216000"/>
            </a:xfrm>
            <a:prstGeom prst="ellipse">
              <a:avLst/>
            </a:prstGeom>
            <a:solidFill>
              <a:srgbClr val="F6740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 smtClean="0">
                  <a:solidFill>
                    <a:schemeClr val="bg1"/>
                  </a:solidFill>
                </a:rPr>
                <a:t>2</a:t>
              </a:r>
              <a:endParaRPr lang="fr-FR" sz="14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48" name="ZoneTexte 47"/>
            <p:cNvSpPr txBox="1"/>
            <p:nvPr/>
          </p:nvSpPr>
          <p:spPr>
            <a:xfrm>
              <a:off x="323528" y="5023632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Category : Sub category that should display the component  (in the Sub category view) </a:t>
              </a:r>
            </a:p>
          </p:txBody>
        </p:sp>
      </p:grpSp>
      <p:grpSp>
        <p:nvGrpSpPr>
          <p:cNvPr id="75" name="Groupe 74"/>
          <p:cNvGrpSpPr/>
          <p:nvPr/>
        </p:nvGrpSpPr>
        <p:grpSpPr>
          <a:xfrm>
            <a:off x="107528" y="5535838"/>
            <a:ext cx="8856960" cy="246221"/>
            <a:chOff x="107528" y="5315111"/>
            <a:chExt cx="8856960" cy="246221"/>
          </a:xfrm>
        </p:grpSpPr>
        <p:sp>
          <p:nvSpPr>
            <p:cNvPr id="40" name="Ellipse 39"/>
            <p:cNvSpPr/>
            <p:nvPr/>
          </p:nvSpPr>
          <p:spPr>
            <a:xfrm>
              <a:off x="107528" y="5330221"/>
              <a:ext cx="216000" cy="216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 smtClean="0">
                  <a:solidFill>
                    <a:schemeClr val="bg1"/>
                  </a:solidFill>
                </a:rPr>
                <a:t>3</a:t>
              </a:r>
              <a:endParaRPr lang="fr-FR" sz="14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323528" y="5315111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Title: localized (see Globe icon) label displayed in the front end</a:t>
              </a:r>
            </a:p>
          </p:txBody>
        </p:sp>
      </p:grpSp>
      <p:grpSp>
        <p:nvGrpSpPr>
          <p:cNvPr id="79" name="Groupe 78"/>
          <p:cNvGrpSpPr/>
          <p:nvPr/>
        </p:nvGrpSpPr>
        <p:grpSpPr>
          <a:xfrm>
            <a:off x="107528" y="5907481"/>
            <a:ext cx="8856960" cy="246221"/>
            <a:chOff x="107528" y="5749070"/>
            <a:chExt cx="8856960" cy="246221"/>
          </a:xfrm>
        </p:grpSpPr>
        <p:sp>
          <p:nvSpPr>
            <p:cNvPr id="41" name="Ellipse 40"/>
            <p:cNvSpPr/>
            <p:nvPr/>
          </p:nvSpPr>
          <p:spPr>
            <a:xfrm>
              <a:off x="107528" y="5764180"/>
              <a:ext cx="216000" cy="216000"/>
            </a:xfrm>
            <a:prstGeom prst="ellipse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 smtClean="0">
                  <a:solidFill>
                    <a:schemeClr val="bg1"/>
                  </a:solidFill>
                </a:rPr>
                <a:t>4</a:t>
              </a:r>
              <a:endParaRPr lang="fr-FR" sz="14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323528" y="5749070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Description: localized (see Globe icon) label displayed in the front end</a:t>
              </a:r>
            </a:p>
          </p:txBody>
        </p:sp>
      </p:grpSp>
      <p:sp>
        <p:nvSpPr>
          <p:cNvPr id="70" name="Ellipse 69"/>
          <p:cNvSpPr/>
          <p:nvPr/>
        </p:nvSpPr>
        <p:spPr>
          <a:xfrm>
            <a:off x="3023848" y="237613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39" name="Image 3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Category feature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8" name="Ellipse 37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27</a:t>
            </a:r>
          </a:p>
        </p:txBody>
      </p:sp>
      <p:sp>
        <p:nvSpPr>
          <p:cNvPr id="42" name="Ellipse 41"/>
          <p:cNvSpPr/>
          <p:nvPr/>
        </p:nvSpPr>
        <p:spPr>
          <a:xfrm>
            <a:off x="3023848" y="4041088"/>
            <a:ext cx="180000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47" name="Ellipse 46"/>
          <p:cNvSpPr/>
          <p:nvPr/>
        </p:nvSpPr>
        <p:spPr>
          <a:xfrm>
            <a:off x="3023848" y="3750863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5</a:t>
            </a:r>
          </a:p>
        </p:txBody>
      </p:sp>
      <p:grpSp>
        <p:nvGrpSpPr>
          <p:cNvPr id="77" name="Groupe 76"/>
          <p:cNvGrpSpPr/>
          <p:nvPr/>
        </p:nvGrpSpPr>
        <p:grpSpPr>
          <a:xfrm>
            <a:off x="107528" y="6216413"/>
            <a:ext cx="8856960" cy="246221"/>
            <a:chOff x="107528" y="6174606"/>
            <a:chExt cx="8856960" cy="246221"/>
          </a:xfrm>
        </p:grpSpPr>
        <p:sp>
          <p:nvSpPr>
            <p:cNvPr id="49" name="Ellipse 48"/>
            <p:cNvSpPr/>
            <p:nvPr/>
          </p:nvSpPr>
          <p:spPr>
            <a:xfrm>
              <a:off x="107528" y="6197411"/>
              <a:ext cx="216000" cy="216000"/>
            </a:xfrm>
            <a:prstGeom prst="ellipse">
              <a:avLst/>
            </a:prstGeom>
            <a:solidFill>
              <a:srgbClr val="E4251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 smtClean="0">
                  <a:solidFill>
                    <a:schemeClr val="bg1"/>
                  </a:solidFill>
                </a:rPr>
                <a:t>5</a:t>
              </a:r>
              <a:endParaRPr lang="fr-FR" sz="14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323528" y="6174606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URL : localized (see Globe icon)  URL to be used in the front end</a:t>
              </a:r>
              <a:endParaRPr lang="en-US" sz="10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8" name="Groupe 77"/>
          <p:cNvGrpSpPr/>
          <p:nvPr/>
        </p:nvGrpSpPr>
        <p:grpSpPr>
          <a:xfrm>
            <a:off x="107528" y="6525344"/>
            <a:ext cx="8856960" cy="246221"/>
            <a:chOff x="107528" y="6466086"/>
            <a:chExt cx="8856960" cy="246221"/>
          </a:xfrm>
        </p:grpSpPr>
        <p:sp>
          <p:nvSpPr>
            <p:cNvPr id="51" name="Ellipse 50"/>
            <p:cNvSpPr/>
            <p:nvPr/>
          </p:nvSpPr>
          <p:spPr>
            <a:xfrm>
              <a:off x="107528" y="6481196"/>
              <a:ext cx="216000" cy="216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 smtClean="0">
                  <a:solidFill>
                    <a:schemeClr val="bg1"/>
                  </a:solidFill>
                </a:rPr>
                <a:t>6</a:t>
              </a:r>
              <a:endParaRPr lang="fr-FR" sz="14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54" name="ZoneTexte 53"/>
            <p:cNvSpPr txBox="1"/>
            <p:nvPr/>
          </p:nvSpPr>
          <p:spPr>
            <a:xfrm>
              <a:off x="323528" y="6466086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fr-FR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Thumbnail</a:t>
              </a:r>
              <a:r>
                <a:rPr lang="fr-FR" sz="1000" dirty="0" smtClean="0"/>
                <a:t> </a:t>
              </a:r>
              <a:r>
                <a:rPr lang="fr-FR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Image</a:t>
              </a:r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: localized (see Globe icon) </a:t>
              </a:r>
              <a:r>
                <a:rPr lang="fr-FR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Thumbnail</a:t>
              </a:r>
              <a:r>
                <a:rPr lang="fr-FR" sz="1000" dirty="0" smtClean="0"/>
                <a:t> </a:t>
              </a:r>
              <a:r>
                <a:rPr lang="fr-FR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Image </a:t>
              </a:r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used in the front end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3212976"/>
            <a:ext cx="3250273" cy="340659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58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1844824"/>
            <a:ext cx="6448425" cy="11715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" name="Rectangle 38"/>
          <p:cNvSpPr/>
          <p:nvPr/>
        </p:nvSpPr>
        <p:spPr bwMode="auto">
          <a:xfrm>
            <a:off x="4067944" y="3212976"/>
            <a:ext cx="464400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 smtClean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 smtClean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2 in the next pages)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2762612" y="1988839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+ to open the creation wizard</a:t>
            </a:r>
          </a:p>
        </p:txBody>
      </p:sp>
      <p:sp>
        <p:nvSpPr>
          <p:cNvPr id="35" name="Ellipse 34"/>
          <p:cNvSpPr/>
          <p:nvPr/>
        </p:nvSpPr>
        <p:spPr>
          <a:xfrm>
            <a:off x="5066868" y="1772815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Add a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component 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73961" y="4899111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8495928" y="29969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3995936" y="5229200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Among the component list, click on ‘Category feature component’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>
            <a:off x="2051720" y="4293096"/>
            <a:ext cx="1944216" cy="14041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5354900" y="50131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3"/>
          </p:cNvCxnSpPr>
          <p:nvPr/>
        </p:nvCxnSpPr>
        <p:spPr bwMode="auto">
          <a:xfrm flipV="1">
            <a:off x="5282892" y="1988840"/>
            <a:ext cx="801276" cy="360039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 flipH="1">
            <a:off x="6273961" y="3897052"/>
            <a:ext cx="2437991" cy="1527144"/>
          </a:xfrm>
          <a:prstGeom prst="bentConnector5">
            <a:avLst>
              <a:gd name="adj1" fmla="val -9377"/>
              <a:gd name="adj2" fmla="val 55205"/>
              <a:gd name="adj3" fmla="val 109377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Category feature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2780928"/>
            <a:ext cx="4247956" cy="37023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component using WCMS page view perspective :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 smtClean="0">
                <a:solidFill>
                  <a:srgbClr val="FFFFFF"/>
                </a:solidFill>
              </a:rPr>
              <a:t>)</a:t>
            </a:r>
            <a:r>
              <a:rPr lang="en-US" sz="1100" b="1" baseline="0" dirty="0" smtClean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932040" y="2348880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Enter </a:t>
            </a:r>
            <a:r>
              <a:rPr lang="en-US" sz="1050" b="1" baseline="0" dirty="0" smtClean="0">
                <a:solidFill>
                  <a:schemeClr val="tx1"/>
                </a:solidFill>
              </a:rPr>
              <a:t>ID </a:t>
            </a:r>
            <a:r>
              <a:rPr lang="en-US" sz="1050" baseline="0" dirty="0" smtClean="0">
                <a:solidFill>
                  <a:schemeClr val="tx1"/>
                </a:solidFill>
              </a:rPr>
              <a:t>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name</a:t>
            </a:r>
            <a:r>
              <a:rPr lang="en-US" sz="1050" baseline="0" dirty="0" smtClean="0">
                <a:solidFill>
                  <a:schemeClr val="tx1"/>
                </a:solidFill>
              </a:rPr>
              <a:t> 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catalog version</a:t>
            </a: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4067944" y="2636912"/>
            <a:ext cx="864096" cy="64807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308304" y="21328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932040" y="321297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7308304" y="29969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 flipV="1">
            <a:off x="4572000" y="3429000"/>
            <a:ext cx="360040" cy="50405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4932040" y="393305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 flipV="1">
            <a:off x="4211960" y="4149080"/>
            <a:ext cx="720080" cy="79208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7308304" y="37170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5796136" y="5013176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</a:t>
            </a:r>
            <a:r>
              <a:rPr lang="en-US" sz="1050" baseline="0" dirty="0" smtClean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8388424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</p:cNvCxnSpPr>
          <p:nvPr/>
        </p:nvCxnSpPr>
        <p:spPr bwMode="auto">
          <a:xfrm rot="10800000" flipV="1">
            <a:off x="4716016" y="5481228"/>
            <a:ext cx="1080120" cy="82809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5" name="Image 2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Category feature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" name="Ellipse 29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55776" y="2204864"/>
            <a:ext cx="4032448" cy="439464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component 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 smtClean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076056" y="2060848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an ID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(useful to search for the item)</a:t>
            </a:r>
          </a:p>
        </p:txBody>
      </p:sp>
      <p:cxnSp>
        <p:nvCxnSpPr>
          <p:cNvPr id="32" name="Forme 32"/>
          <p:cNvCxnSpPr>
            <a:stCxn id="29" idx="1"/>
          </p:cNvCxnSpPr>
          <p:nvPr/>
        </p:nvCxnSpPr>
        <p:spPr bwMode="auto">
          <a:xfrm rot="10800000" flipV="1">
            <a:off x="4283968" y="2312876"/>
            <a:ext cx="792088" cy="54006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Ellipse 43"/>
          <p:cNvSpPr/>
          <p:nvPr/>
        </p:nvSpPr>
        <p:spPr>
          <a:xfrm>
            <a:off x="7083092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5076056" y="2708920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The catalog version must be the same as the catalog version of the page you are currently updating</a:t>
            </a:r>
          </a:p>
        </p:txBody>
      </p:sp>
      <p:sp>
        <p:nvSpPr>
          <p:cNvPr id="46" name="Ellipse 45"/>
          <p:cNvSpPr/>
          <p:nvPr/>
        </p:nvSpPr>
        <p:spPr>
          <a:xfrm>
            <a:off x="7875180" y="24928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47" name="Connecteur en angle 46"/>
          <p:cNvCxnSpPr>
            <a:stCxn id="42" idx="1"/>
          </p:cNvCxnSpPr>
          <p:nvPr/>
        </p:nvCxnSpPr>
        <p:spPr bwMode="auto">
          <a:xfrm rot="10800000" flipV="1">
            <a:off x="4067944" y="3032956"/>
            <a:ext cx="1008112" cy="54006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4644008" y="3501008"/>
            <a:ext cx="41764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Title displayed in the front end :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61" name="Ellipse 60"/>
          <p:cNvSpPr/>
          <p:nvPr/>
        </p:nvSpPr>
        <p:spPr>
          <a:xfrm>
            <a:off x="8604448" y="32849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9</a:t>
            </a:r>
          </a:p>
        </p:txBody>
      </p:sp>
      <p:cxnSp>
        <p:nvCxnSpPr>
          <p:cNvPr id="52" name="Connecteur en angle 51"/>
          <p:cNvCxnSpPr/>
          <p:nvPr/>
        </p:nvCxnSpPr>
        <p:spPr bwMode="auto">
          <a:xfrm rot="5400000">
            <a:off x="3851920" y="4221088"/>
            <a:ext cx="1152128" cy="4320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Rectangle 55"/>
          <p:cNvSpPr/>
          <p:nvPr/>
        </p:nvSpPr>
        <p:spPr bwMode="auto">
          <a:xfrm>
            <a:off x="4860032" y="4221088"/>
            <a:ext cx="388843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URL used in the front end :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URL in the desired language</a:t>
            </a:r>
          </a:p>
        </p:txBody>
      </p:sp>
      <p:sp>
        <p:nvSpPr>
          <p:cNvPr id="62" name="Ellipse 61"/>
          <p:cNvSpPr/>
          <p:nvPr/>
        </p:nvSpPr>
        <p:spPr>
          <a:xfrm>
            <a:off x="8523252" y="49319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10</a:t>
            </a:r>
          </a:p>
        </p:txBody>
      </p:sp>
      <p:cxnSp>
        <p:nvCxnSpPr>
          <p:cNvPr id="58" name="Connecteur en angle 57"/>
          <p:cNvCxnSpPr>
            <a:stCxn id="56" idx="1"/>
          </p:cNvCxnSpPr>
          <p:nvPr/>
        </p:nvCxnSpPr>
        <p:spPr bwMode="auto">
          <a:xfrm rot="10800000" flipV="1">
            <a:off x="4499992" y="4689140"/>
            <a:ext cx="360040" cy="75608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Rectangle 62"/>
          <p:cNvSpPr/>
          <p:nvPr/>
        </p:nvSpPr>
        <p:spPr bwMode="auto">
          <a:xfrm>
            <a:off x="6732240" y="5373216"/>
            <a:ext cx="2340000" cy="1404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Set the thumbnail image : 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add the media by :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selecting an existing one (…)</a:t>
            </a:r>
          </a:p>
        </p:txBody>
      </p:sp>
      <p:cxnSp>
        <p:nvCxnSpPr>
          <p:cNvPr id="66" name="Forme 65"/>
          <p:cNvCxnSpPr>
            <a:stCxn id="63" idx="1"/>
          </p:cNvCxnSpPr>
          <p:nvPr/>
        </p:nvCxnSpPr>
        <p:spPr bwMode="auto">
          <a:xfrm rot="10800000" flipV="1">
            <a:off x="5868144" y="6075216"/>
            <a:ext cx="864096" cy="900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7" name="Ellipse 66"/>
          <p:cNvSpPr/>
          <p:nvPr/>
        </p:nvSpPr>
        <p:spPr>
          <a:xfrm>
            <a:off x="6516216" y="51571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12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3995936" y="6453336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3779912" y="62373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13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73" name="Forme 72"/>
          <p:cNvCxnSpPr>
            <a:stCxn id="69" idx="3"/>
          </p:cNvCxnSpPr>
          <p:nvPr/>
        </p:nvCxnSpPr>
        <p:spPr bwMode="auto">
          <a:xfrm flipV="1">
            <a:off x="5724128" y="6525344"/>
            <a:ext cx="504056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4" name="Rectangle 73"/>
          <p:cNvSpPr/>
          <p:nvPr/>
        </p:nvSpPr>
        <p:spPr bwMode="auto">
          <a:xfrm>
            <a:off x="1403648" y="213285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name</a:t>
            </a:r>
          </a:p>
        </p:txBody>
      </p:sp>
      <p:sp>
        <p:nvSpPr>
          <p:cNvPr id="45" name="Ellipse 44"/>
          <p:cNvSpPr/>
          <p:nvPr/>
        </p:nvSpPr>
        <p:spPr>
          <a:xfrm>
            <a:off x="1187624" y="19168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75" name="Rectangle 74"/>
          <p:cNvSpPr/>
          <p:nvPr/>
        </p:nvSpPr>
        <p:spPr bwMode="auto">
          <a:xfrm>
            <a:off x="323528" y="2780928"/>
            <a:ext cx="223224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applicable option if you want the component to be positioned at the TOP or BOTTOM  of the list</a:t>
            </a:r>
          </a:p>
        </p:txBody>
      </p:sp>
      <p:cxnSp>
        <p:nvCxnSpPr>
          <p:cNvPr id="77" name="Connecteur en angle 76"/>
          <p:cNvCxnSpPr>
            <a:stCxn id="74" idx="3"/>
          </p:cNvCxnSpPr>
          <p:nvPr/>
        </p:nvCxnSpPr>
        <p:spPr bwMode="auto">
          <a:xfrm>
            <a:off x="2267744" y="2348880"/>
            <a:ext cx="648072" cy="79208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107504" y="25649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7</a:t>
            </a:r>
            <a:endParaRPr lang="fr-FR" sz="1800" b="1" dirty="0">
              <a:solidFill>
                <a:schemeClr val="bg1"/>
              </a:solidFill>
            </a:endParaRPr>
          </a:p>
        </p:txBody>
      </p:sp>
      <p:cxnSp>
        <p:nvCxnSpPr>
          <p:cNvPr id="81" name="Forme 80"/>
          <p:cNvCxnSpPr>
            <a:stCxn id="75" idx="3"/>
          </p:cNvCxnSpPr>
          <p:nvPr/>
        </p:nvCxnSpPr>
        <p:spPr bwMode="auto">
          <a:xfrm>
            <a:off x="2555776" y="3284984"/>
            <a:ext cx="576064" cy="57606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2" name="Rectangle 81"/>
          <p:cNvSpPr/>
          <p:nvPr/>
        </p:nvSpPr>
        <p:spPr bwMode="auto">
          <a:xfrm>
            <a:off x="251520" y="4149080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Category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sub-category the component should apply to</a:t>
            </a:r>
          </a:p>
        </p:txBody>
      </p:sp>
      <p:sp>
        <p:nvSpPr>
          <p:cNvPr id="72" name="Ellipse 71"/>
          <p:cNvSpPr/>
          <p:nvPr/>
        </p:nvSpPr>
        <p:spPr>
          <a:xfrm>
            <a:off x="26308" y="392386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8</a:t>
            </a:r>
            <a:endParaRPr lang="fr-FR" sz="1800" b="1" dirty="0">
              <a:solidFill>
                <a:schemeClr val="bg1"/>
              </a:solidFill>
            </a:endParaRPr>
          </a:p>
        </p:txBody>
      </p:sp>
      <p:cxnSp>
        <p:nvCxnSpPr>
          <p:cNvPr id="84" name="Forme 83"/>
          <p:cNvCxnSpPr>
            <a:stCxn id="82" idx="3"/>
          </p:cNvCxnSpPr>
          <p:nvPr/>
        </p:nvCxnSpPr>
        <p:spPr bwMode="auto">
          <a:xfrm>
            <a:off x="2483768" y="4437112"/>
            <a:ext cx="288032" cy="28803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5" name="Rectangle 84"/>
          <p:cNvSpPr/>
          <p:nvPr/>
        </p:nvSpPr>
        <p:spPr bwMode="auto">
          <a:xfrm>
            <a:off x="323528" y="4797152"/>
            <a:ext cx="201622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Description displayed in the front end :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description in the desired language</a:t>
            </a:r>
          </a:p>
        </p:txBody>
      </p:sp>
      <p:sp>
        <p:nvSpPr>
          <p:cNvPr id="64" name="Ellipse 63"/>
          <p:cNvSpPr/>
          <p:nvPr/>
        </p:nvSpPr>
        <p:spPr>
          <a:xfrm>
            <a:off x="107504" y="60841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11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87" name="Connecteur en angle 86"/>
          <p:cNvCxnSpPr>
            <a:stCxn id="85" idx="3"/>
          </p:cNvCxnSpPr>
          <p:nvPr/>
        </p:nvCxnSpPr>
        <p:spPr bwMode="auto">
          <a:xfrm>
            <a:off x="2339752" y="5553236"/>
            <a:ext cx="288032" cy="1800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43" name="Image 4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9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Category feature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1" name="Ellipse 90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59832" y="3429000"/>
            <a:ext cx="2890453" cy="295232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0" name="Rectangle 69"/>
          <p:cNvSpPr/>
          <p:nvPr/>
        </p:nvSpPr>
        <p:spPr bwMode="auto">
          <a:xfrm>
            <a:off x="251520" y="3726220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Category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sub-category the component should apply to</a:t>
            </a:r>
          </a:p>
        </p:txBody>
      </p:sp>
      <p:cxnSp>
        <p:nvCxnSpPr>
          <p:cNvPr id="74" name="Connecteur en angle 73"/>
          <p:cNvCxnSpPr>
            <a:stCxn id="70" idx="2"/>
          </p:cNvCxnSpPr>
          <p:nvPr/>
        </p:nvCxnSpPr>
        <p:spPr bwMode="auto">
          <a:xfrm rot="16200000" flipH="1">
            <a:off x="1966304" y="3919648"/>
            <a:ext cx="782900" cy="154817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</a:t>
            </a:r>
            <a:r>
              <a:rPr lang="en-US" sz="1100" baseline="0" dirty="0" smtClean="0">
                <a:solidFill>
                  <a:srgbClr val="FFFFFF"/>
                </a:solidFill>
              </a:rPr>
              <a:t> Modify the component using WCMS Page view perspective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35" name="Ellipse 3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31" name="Image 3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Category feature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7" name="Ellipse 36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27</a:t>
            </a:r>
          </a:p>
        </p:txBody>
      </p:sp>
      <p:pic>
        <p:nvPicPr>
          <p:cNvPr id="261122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11388" y="1993776"/>
            <a:ext cx="2552700" cy="12192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0" name="Rectangle 39"/>
          <p:cNvSpPr/>
          <p:nvPr/>
        </p:nvSpPr>
        <p:spPr bwMode="auto">
          <a:xfrm>
            <a:off x="332716" y="2353816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43" name="Ellipse 42"/>
          <p:cNvSpPr/>
          <p:nvPr/>
        </p:nvSpPr>
        <p:spPr>
          <a:xfrm>
            <a:off x="107504" y="21286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5" name="Connecteur en angle 44"/>
          <p:cNvCxnSpPr>
            <a:stCxn id="40" idx="0"/>
            <a:endCxn id="261122" idx="0"/>
          </p:cNvCxnSpPr>
          <p:nvPr/>
        </p:nvCxnSpPr>
        <p:spPr bwMode="auto">
          <a:xfrm rot="5400000" flipH="1" flipV="1">
            <a:off x="2606271" y="872349"/>
            <a:ext cx="360040" cy="2602894"/>
          </a:xfrm>
          <a:prstGeom prst="bentConnector3">
            <a:avLst>
              <a:gd name="adj1" fmla="val 138801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2" name="Rectangle 51"/>
          <p:cNvSpPr/>
          <p:nvPr/>
        </p:nvSpPr>
        <p:spPr bwMode="auto">
          <a:xfrm>
            <a:off x="5652120" y="2060848"/>
            <a:ext cx="309634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Title displayed in the front end :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53" name="Ellipse 52"/>
          <p:cNvSpPr/>
          <p:nvPr/>
        </p:nvSpPr>
        <p:spPr>
          <a:xfrm>
            <a:off x="8523252" y="30597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3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56" name="Connecteur en angle 55"/>
          <p:cNvCxnSpPr>
            <a:stCxn id="52" idx="1"/>
          </p:cNvCxnSpPr>
          <p:nvPr/>
        </p:nvCxnSpPr>
        <p:spPr bwMode="auto">
          <a:xfrm rot="10800000" flipV="1">
            <a:off x="4932040" y="2672916"/>
            <a:ext cx="720080" cy="255628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8" name="Rectangle 57"/>
          <p:cNvSpPr/>
          <p:nvPr/>
        </p:nvSpPr>
        <p:spPr bwMode="auto">
          <a:xfrm>
            <a:off x="6156176" y="3573016"/>
            <a:ext cx="259228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Description displayed in the front end :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description in the desired language</a:t>
            </a:r>
          </a:p>
        </p:txBody>
      </p:sp>
      <p:sp>
        <p:nvSpPr>
          <p:cNvPr id="60" name="Ellipse 59"/>
          <p:cNvSpPr/>
          <p:nvPr/>
        </p:nvSpPr>
        <p:spPr>
          <a:xfrm>
            <a:off x="8523252" y="49319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4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62" name="Connecteur en angle 57"/>
          <p:cNvCxnSpPr>
            <a:stCxn id="58" idx="1"/>
          </p:cNvCxnSpPr>
          <p:nvPr/>
        </p:nvCxnSpPr>
        <p:spPr bwMode="auto">
          <a:xfrm rot="10800000" flipV="1">
            <a:off x="4788024" y="4365104"/>
            <a:ext cx="1368152" cy="122413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5" name="Rectangle 64"/>
          <p:cNvSpPr/>
          <p:nvPr/>
        </p:nvSpPr>
        <p:spPr bwMode="auto">
          <a:xfrm>
            <a:off x="5796136" y="5373216"/>
            <a:ext cx="3276104" cy="1404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Set the thumbnail image : 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add the media by :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selecting an existing one (…)</a:t>
            </a:r>
          </a:p>
        </p:txBody>
      </p:sp>
      <p:sp>
        <p:nvSpPr>
          <p:cNvPr id="68" name="Ellipse 67"/>
          <p:cNvSpPr/>
          <p:nvPr/>
        </p:nvSpPr>
        <p:spPr>
          <a:xfrm>
            <a:off x="5580112" y="51571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6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sp>
        <p:nvSpPr>
          <p:cNvPr id="71" name="Ellipse 70"/>
          <p:cNvSpPr/>
          <p:nvPr/>
        </p:nvSpPr>
        <p:spPr>
          <a:xfrm>
            <a:off x="26308" y="35010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2</a:t>
            </a:r>
            <a:endParaRPr lang="fr-FR" sz="1800" b="1" dirty="0">
              <a:solidFill>
                <a:schemeClr val="bg1"/>
              </a:solidFill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395536" y="5301208"/>
            <a:ext cx="237626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URL used in the front end :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URL in the desired language</a:t>
            </a:r>
          </a:p>
        </p:txBody>
      </p:sp>
      <p:sp>
        <p:nvSpPr>
          <p:cNvPr id="73" name="Ellipse 72"/>
          <p:cNvSpPr/>
          <p:nvPr/>
        </p:nvSpPr>
        <p:spPr>
          <a:xfrm>
            <a:off x="170324" y="50759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5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79" name="Connecteur en angle 73"/>
          <p:cNvCxnSpPr>
            <a:stCxn id="65" idx="1"/>
          </p:cNvCxnSpPr>
          <p:nvPr/>
        </p:nvCxnSpPr>
        <p:spPr bwMode="auto">
          <a:xfrm rot="10800000" flipV="1">
            <a:off x="5364088" y="6075216"/>
            <a:ext cx="432048" cy="16209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Connecteur en angle 73"/>
          <p:cNvCxnSpPr>
            <a:stCxn id="72" idx="2"/>
          </p:cNvCxnSpPr>
          <p:nvPr/>
        </p:nvCxnSpPr>
        <p:spPr bwMode="auto">
          <a:xfrm rot="5400000" flipH="1" flipV="1">
            <a:off x="1997714" y="5535234"/>
            <a:ext cx="648072" cy="1476164"/>
          </a:xfrm>
          <a:prstGeom prst="bentConnector4">
            <a:avLst>
              <a:gd name="adj1" fmla="val -13718"/>
              <a:gd name="adj2" fmla="val 90244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99792" y="2852936"/>
            <a:ext cx="2552700" cy="12192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.4 Manage the display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148064" y="3933056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Drag the component to its position</a:t>
            </a:r>
          </a:p>
        </p:txBody>
      </p:sp>
      <p:cxnSp>
        <p:nvCxnSpPr>
          <p:cNvPr id="16" name="Connecteur en angle 58"/>
          <p:cNvCxnSpPr>
            <a:stCxn id="15" idx="0"/>
          </p:cNvCxnSpPr>
          <p:nvPr/>
        </p:nvCxnSpPr>
        <p:spPr bwMode="auto">
          <a:xfrm rot="16200000" flipV="1">
            <a:off x="5544108" y="3320988"/>
            <a:ext cx="360040" cy="86409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Category feature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Ellipse 17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040" y="2276872"/>
            <a:ext cx="3114675" cy="30956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91680" y="3645024"/>
            <a:ext cx="2552700" cy="12192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.5 HIDE a component using WCMS</a:t>
            </a:r>
            <a:r>
              <a:rPr lang="en-US" sz="1100" baseline="0" dirty="0" smtClean="0">
                <a:solidFill>
                  <a:srgbClr val="FFFFFF"/>
                </a:solidFill>
              </a:rPr>
              <a:t> page view perspective - Option 1 - Use Visible attributes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6444209" y="4077072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display = “yes”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58"/>
          <p:cNvCxnSpPr>
            <a:stCxn id="14" idx="1"/>
          </p:cNvCxnSpPr>
          <p:nvPr/>
        </p:nvCxnSpPr>
        <p:spPr bwMode="auto">
          <a:xfrm rot="10800000">
            <a:off x="6300193" y="3645024"/>
            <a:ext cx="144017" cy="90010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Ellipse 21"/>
          <p:cNvSpPr/>
          <p:nvPr/>
        </p:nvSpPr>
        <p:spPr>
          <a:xfrm>
            <a:off x="8235221" y="47879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611560" y="2564904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35" name="Ellipse 34"/>
          <p:cNvSpPr/>
          <p:nvPr/>
        </p:nvSpPr>
        <p:spPr>
          <a:xfrm>
            <a:off x="386348" y="23396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8" name="Connecteur en angle 27"/>
          <p:cNvCxnSpPr>
            <a:stCxn id="23" idx="2"/>
            <a:endCxn id="29" idx="1"/>
          </p:cNvCxnSpPr>
          <p:nvPr/>
        </p:nvCxnSpPr>
        <p:spPr bwMode="auto">
          <a:xfrm rot="5400000">
            <a:off x="1278868" y="3769804"/>
            <a:ext cx="897632" cy="72008"/>
          </a:xfrm>
          <a:prstGeom prst="bentConnector4">
            <a:avLst>
              <a:gd name="adj1" fmla="val 16044"/>
              <a:gd name="adj2" fmla="val 417465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6" name="Image 1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Category feature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 smtClean="0"/>
              <a:t>Components list</a:t>
            </a:r>
            <a:endParaRPr lang="en-US" sz="3200" dirty="0"/>
          </a:p>
        </p:txBody>
      </p:sp>
      <p:pic>
        <p:nvPicPr>
          <p:cNvPr id="60" name="Image 5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971600" y="1124744"/>
          <a:ext cx="7632849" cy="530352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16024"/>
                <a:gridCol w="2808312"/>
                <a:gridCol w="1080120"/>
                <a:gridCol w="1224136"/>
                <a:gridCol w="1152128"/>
                <a:gridCol w="1152129"/>
              </a:tblGrid>
              <a:tr h="280251">
                <a:tc>
                  <a:txBody>
                    <a:bodyPr/>
                    <a:lstStyle/>
                    <a:p>
                      <a:pPr algn="ctr"/>
                      <a:r>
                        <a:rPr lang="fr-FR" sz="14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#</a:t>
                      </a:r>
                      <a:endParaRPr lang="fr-FR" sz="14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Component</a:t>
                      </a:r>
                      <a:endParaRPr lang="fr-FR" sz="14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20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Simple Banner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21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Social Post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22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Facebook widget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23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Twitter widget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24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Instagram widget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25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Component container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26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Push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27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Category feature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28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Image map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29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Recipe push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30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Rich banner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31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Special offer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32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Link list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33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Tab paragraph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34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Product Feature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35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Browser Disclaimer Banner</a:t>
                      </a: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36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Cookie Banner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  <a:tr h="2335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37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News Letter Subscription Component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08000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noProof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  <a:endParaRPr lang="en-US" sz="9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4804" marR="4804" marT="4804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  <a:sym typeface="Wingding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8" name="Image 7" descr="logo tefal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171041" y="1197858"/>
            <a:ext cx="1057143" cy="247619"/>
          </a:xfrm>
          <a:prstGeom prst="rect">
            <a:avLst/>
          </a:prstGeom>
        </p:spPr>
      </p:pic>
      <p:pic>
        <p:nvPicPr>
          <p:cNvPr id="9" name="Image 8" descr="logo moulinex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067944" y="1160776"/>
            <a:ext cx="897882" cy="252000"/>
          </a:xfrm>
          <a:prstGeom prst="rect">
            <a:avLst/>
          </a:prstGeom>
        </p:spPr>
      </p:pic>
      <p:pic>
        <p:nvPicPr>
          <p:cNvPr id="10" name="Image 9" descr="logo-rowenta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423620" y="1248587"/>
            <a:ext cx="956692" cy="146161"/>
          </a:xfrm>
          <a:prstGeom prst="rect">
            <a:avLst/>
          </a:prstGeom>
        </p:spPr>
      </p:pic>
      <p:pic>
        <p:nvPicPr>
          <p:cNvPr id="11" name="Image 10" descr="krups-logo.pn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7605464" y="1158551"/>
            <a:ext cx="782960" cy="3262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68144" y="1859798"/>
            <a:ext cx="2448272" cy="243329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5395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78674" y="4437112"/>
            <a:ext cx="3703897" cy="228523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.5 HIDE a component using WCMS</a:t>
            </a:r>
            <a:r>
              <a:rPr lang="en-US" sz="1100" baseline="0" dirty="0" smtClean="0">
                <a:solidFill>
                  <a:srgbClr val="FFFFFF"/>
                </a:solidFill>
              </a:rPr>
              <a:t> page view perspective - Option 2 - Category restriction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179512" y="3573016"/>
            <a:ext cx="468052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In the  </a:t>
            </a:r>
            <a:r>
              <a:rPr lang="en-US" sz="1050" b="1" baseline="0" dirty="0" smtClean="0">
                <a:solidFill>
                  <a:schemeClr val="tx1"/>
                </a:solidFill>
              </a:rPr>
              <a:t>Context Visibility </a:t>
            </a:r>
            <a:r>
              <a:rPr lang="en-US" sz="1050" baseline="0" dirty="0" smtClean="0">
                <a:solidFill>
                  <a:schemeClr val="tx1"/>
                </a:solidFill>
              </a:rPr>
              <a:t>section  :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-Add a product category restriction (…)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Edit the category restriction (pencil)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If only one restriction must apply is equal to yes, then the restriction on top  of the list will apply</a:t>
            </a:r>
          </a:p>
          <a:p>
            <a:pPr algn="ctr"/>
            <a:endParaRPr lang="en-US" sz="1050" b="1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00" b="1" baseline="0" dirty="0" smtClean="0">
                <a:solidFill>
                  <a:schemeClr val="accent6"/>
                </a:solidFill>
              </a:rPr>
              <a:t>Note</a:t>
            </a:r>
            <a:r>
              <a:rPr lang="en-US" sz="1000" baseline="0" dirty="0" smtClean="0">
                <a:solidFill>
                  <a:schemeClr val="accent6"/>
                </a:solidFill>
              </a:rPr>
              <a:t> : When prompted select </a:t>
            </a:r>
            <a:r>
              <a:rPr lang="en-US" sz="1000" b="1" baseline="0" dirty="0" smtClean="0">
                <a:solidFill>
                  <a:schemeClr val="accent6"/>
                </a:solidFill>
              </a:rPr>
              <a:t>Category</a:t>
            </a:r>
            <a:r>
              <a:rPr lang="en-US" sz="1000" baseline="0" dirty="0" smtClean="0">
                <a:solidFill>
                  <a:schemeClr val="accent6"/>
                </a:solidFill>
              </a:rPr>
              <a:t>  (</a:t>
            </a:r>
            <a:r>
              <a:rPr lang="en-US" sz="1000" u="sng" baseline="0" dirty="0" smtClean="0">
                <a:solidFill>
                  <a:schemeClr val="accent6"/>
                </a:solidFill>
              </a:rPr>
              <a:t>Do not select </a:t>
            </a:r>
            <a:r>
              <a:rPr lang="en-US" sz="1000" b="1" u="sng" baseline="0" dirty="0" smtClean="0">
                <a:solidFill>
                  <a:schemeClr val="accent6"/>
                </a:solidFill>
              </a:rPr>
              <a:t>Classification category</a:t>
            </a:r>
            <a:r>
              <a:rPr lang="en-US" sz="1000" baseline="0" dirty="0" smtClean="0">
                <a:solidFill>
                  <a:schemeClr val="accent6"/>
                </a:solidFill>
              </a:rPr>
              <a:t>)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58"/>
          <p:cNvCxnSpPr>
            <a:stCxn id="14" idx="3"/>
          </p:cNvCxnSpPr>
          <p:nvPr/>
        </p:nvCxnSpPr>
        <p:spPr bwMode="auto">
          <a:xfrm flipV="1">
            <a:off x="4860032" y="3717032"/>
            <a:ext cx="936104" cy="5040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Ellipse 21"/>
          <p:cNvSpPr/>
          <p:nvPr/>
        </p:nvSpPr>
        <p:spPr>
          <a:xfrm>
            <a:off x="4634819" y="33478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6" name="Image 1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9" name="Rectangle 48"/>
          <p:cNvSpPr/>
          <p:nvPr/>
        </p:nvSpPr>
        <p:spPr bwMode="auto">
          <a:xfrm>
            <a:off x="251520" y="5229200"/>
            <a:ext cx="4680520" cy="14127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In the  </a:t>
            </a:r>
            <a:r>
              <a:rPr lang="en-US" sz="1050" b="1" baseline="0" dirty="0" smtClean="0">
                <a:solidFill>
                  <a:schemeClr val="tx1"/>
                </a:solidFill>
              </a:rPr>
              <a:t>Category restriction </a:t>
            </a:r>
            <a:r>
              <a:rPr lang="en-US" sz="1050" baseline="0" dirty="0" smtClean="0">
                <a:solidFill>
                  <a:schemeClr val="tx1"/>
                </a:solidFill>
              </a:rPr>
              <a:t>pop in  :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Set /update the name (name it so it is easily searchable)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 the category on the corresponding Product catalog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Set the restriction should be recursive or not (recursive=yes means that if this component is used on another one - the restriction will apply)</a:t>
            </a:r>
          </a:p>
          <a:p>
            <a:pPr algn="ctr">
              <a:buFontTx/>
              <a:buChar char="-"/>
            </a:pPr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If you don’t set any restriction, the banner will be displayed on all pages.</a:t>
            </a:r>
          </a:p>
          <a:p>
            <a:pPr algn="ctr">
              <a:buFontTx/>
              <a:buChar char="-"/>
            </a:pPr>
            <a:endParaRPr lang="en-US" sz="1050" baseline="0" dirty="0" smtClean="0">
              <a:solidFill>
                <a:schemeClr val="tx1"/>
              </a:solidFill>
            </a:endParaRPr>
          </a:p>
        </p:txBody>
      </p:sp>
      <p:cxnSp>
        <p:nvCxnSpPr>
          <p:cNvPr id="50" name="Connecteur en angle 58"/>
          <p:cNvCxnSpPr>
            <a:stCxn id="49" idx="3"/>
          </p:cNvCxnSpPr>
          <p:nvPr/>
        </p:nvCxnSpPr>
        <p:spPr bwMode="auto">
          <a:xfrm flipV="1">
            <a:off x="4932040" y="5733256"/>
            <a:ext cx="288032" cy="2023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1" name="Ellipse 50"/>
          <p:cNvSpPr/>
          <p:nvPr/>
        </p:nvSpPr>
        <p:spPr>
          <a:xfrm>
            <a:off x="26308" y="50131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Category feature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27</a:t>
            </a: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451348" y="1988840"/>
            <a:ext cx="2552700" cy="12192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1" name="Rectangle 30"/>
          <p:cNvSpPr/>
          <p:nvPr/>
        </p:nvSpPr>
        <p:spPr bwMode="auto">
          <a:xfrm>
            <a:off x="297220" y="1926020"/>
            <a:ext cx="153847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32" name="Ellipse 31"/>
          <p:cNvSpPr/>
          <p:nvPr/>
        </p:nvSpPr>
        <p:spPr>
          <a:xfrm>
            <a:off x="72008" y="17008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3" name="Connecteur en angle 27"/>
          <p:cNvCxnSpPr>
            <a:stCxn id="31" idx="3"/>
            <a:endCxn id="30" idx="1"/>
          </p:cNvCxnSpPr>
          <p:nvPr/>
        </p:nvCxnSpPr>
        <p:spPr bwMode="auto">
          <a:xfrm>
            <a:off x="1835696" y="2322064"/>
            <a:ext cx="615652" cy="27637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27784" y="1628800"/>
            <a:ext cx="3528392" cy="461740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Image map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28</a:t>
            </a:r>
          </a:p>
        </p:txBody>
      </p:sp>
      <p:pic>
        <p:nvPicPr>
          <p:cNvPr id="22" name="Image 2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2" name="ZoneTexte 31"/>
          <p:cNvSpPr txBox="1"/>
          <p:nvPr/>
        </p:nvSpPr>
        <p:spPr>
          <a:xfrm>
            <a:off x="2195736" y="638132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Category page Tefal</a:t>
            </a:r>
            <a:endParaRPr lang="en-US" sz="900" baseline="0" dirty="0"/>
          </a:p>
        </p:txBody>
      </p:sp>
      <p:sp>
        <p:nvSpPr>
          <p:cNvPr id="30" name="Rectangle 29"/>
          <p:cNvSpPr/>
          <p:nvPr/>
        </p:nvSpPr>
        <p:spPr bwMode="auto">
          <a:xfrm>
            <a:off x="2555776" y="3717032"/>
            <a:ext cx="3672408" cy="252028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55776" y="1340768"/>
            <a:ext cx="5089978" cy="36004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2" name="Rectangle 71"/>
          <p:cNvSpPr/>
          <p:nvPr/>
        </p:nvSpPr>
        <p:spPr bwMode="auto">
          <a:xfrm>
            <a:off x="62880" y="5301208"/>
            <a:ext cx="9018240" cy="144016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07504" y="5312241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3347864" y="4998368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live edit mode</a:t>
            </a:r>
            <a:endParaRPr lang="en-US" sz="900" baseline="0" dirty="0"/>
          </a:p>
        </p:txBody>
      </p:sp>
      <p:sp>
        <p:nvSpPr>
          <p:cNvPr id="35" name="Ellipse 34"/>
          <p:cNvSpPr/>
          <p:nvPr/>
        </p:nvSpPr>
        <p:spPr>
          <a:xfrm>
            <a:off x="2051720" y="238490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60" name="Ellipse 59"/>
          <p:cNvSpPr/>
          <p:nvPr/>
        </p:nvSpPr>
        <p:spPr>
          <a:xfrm>
            <a:off x="10908704" y="5373216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</a:rPr>
              <a:t>1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392316" y="6564850"/>
            <a:ext cx="6025528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234326" y="5575343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grpSp>
        <p:nvGrpSpPr>
          <p:cNvPr id="2" name="Groupe 72"/>
          <p:cNvGrpSpPr/>
          <p:nvPr/>
        </p:nvGrpSpPr>
        <p:grpSpPr>
          <a:xfrm>
            <a:off x="107528" y="5638054"/>
            <a:ext cx="8856960" cy="246221"/>
            <a:chOff x="107528" y="4732153"/>
            <a:chExt cx="8856960" cy="246221"/>
          </a:xfrm>
        </p:grpSpPr>
        <p:sp>
          <p:nvSpPr>
            <p:cNvPr id="36" name="Ellipse 35"/>
            <p:cNvSpPr/>
            <p:nvPr/>
          </p:nvSpPr>
          <p:spPr>
            <a:xfrm>
              <a:off x="107528" y="4747263"/>
              <a:ext cx="216000" cy="216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 smtClean="0">
                  <a:solidFill>
                    <a:schemeClr val="bg1"/>
                  </a:solidFill>
                </a:rPr>
                <a:t>1</a:t>
              </a:r>
              <a:endParaRPr lang="fr-FR" sz="14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323528" y="4732153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Image MAP (HTML) : localized (see Globe icon) HTML code used in the front end</a:t>
              </a:r>
            </a:p>
          </p:txBody>
        </p:sp>
      </p:grpSp>
      <p:sp>
        <p:nvSpPr>
          <p:cNvPr id="44" name="Ellipse 43"/>
          <p:cNvSpPr/>
          <p:nvPr/>
        </p:nvSpPr>
        <p:spPr>
          <a:xfrm>
            <a:off x="2051720" y="303297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grpSp>
        <p:nvGrpSpPr>
          <p:cNvPr id="3" name="Groupe 73"/>
          <p:cNvGrpSpPr/>
          <p:nvPr/>
        </p:nvGrpSpPr>
        <p:grpSpPr>
          <a:xfrm>
            <a:off x="107528" y="5946986"/>
            <a:ext cx="8856960" cy="246221"/>
            <a:chOff x="107528" y="5023632"/>
            <a:chExt cx="8856960" cy="246221"/>
          </a:xfrm>
        </p:grpSpPr>
        <p:sp>
          <p:nvSpPr>
            <p:cNvPr id="37" name="Ellipse 36"/>
            <p:cNvSpPr/>
            <p:nvPr/>
          </p:nvSpPr>
          <p:spPr>
            <a:xfrm>
              <a:off x="107528" y="5038742"/>
              <a:ext cx="216000" cy="216000"/>
            </a:xfrm>
            <a:prstGeom prst="ellipse">
              <a:avLst/>
            </a:prstGeom>
            <a:solidFill>
              <a:srgbClr val="F6740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 smtClean="0">
                  <a:solidFill>
                    <a:schemeClr val="bg1"/>
                  </a:solidFill>
                </a:rPr>
                <a:t>2</a:t>
              </a:r>
              <a:endParaRPr lang="fr-FR" sz="14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48" name="ZoneTexte 47"/>
            <p:cNvSpPr txBox="1"/>
            <p:nvPr/>
          </p:nvSpPr>
          <p:spPr>
            <a:xfrm>
              <a:off x="323528" y="5023632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fr-FR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Media</a:t>
              </a:r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: localized (see Globe icon) </a:t>
              </a:r>
              <a:r>
                <a:rPr lang="fr-FR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media Image </a:t>
              </a:r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used in the front end</a:t>
              </a:r>
            </a:p>
          </p:txBody>
        </p:sp>
      </p:grpSp>
      <p:grpSp>
        <p:nvGrpSpPr>
          <p:cNvPr id="4" name="Groupe 74"/>
          <p:cNvGrpSpPr/>
          <p:nvPr/>
        </p:nvGrpSpPr>
        <p:grpSpPr>
          <a:xfrm>
            <a:off x="107528" y="6255918"/>
            <a:ext cx="8856960" cy="400110"/>
            <a:chOff x="107528" y="5315111"/>
            <a:chExt cx="8856960" cy="400110"/>
          </a:xfrm>
        </p:grpSpPr>
        <p:sp>
          <p:nvSpPr>
            <p:cNvPr id="40" name="Ellipse 39"/>
            <p:cNvSpPr/>
            <p:nvPr/>
          </p:nvSpPr>
          <p:spPr>
            <a:xfrm>
              <a:off x="107528" y="5330221"/>
              <a:ext cx="216000" cy="216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 smtClean="0">
                  <a:solidFill>
                    <a:schemeClr val="bg1"/>
                  </a:solidFill>
                </a:rPr>
                <a:t>3</a:t>
              </a:r>
              <a:endParaRPr lang="fr-FR" sz="14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323528" y="5315111"/>
              <a:ext cx="86409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URL Link &amp; external (yes/no) : the corresponding URL associated to the component, </a:t>
              </a:r>
              <a:r>
                <a:rPr lang="en-US" sz="1000" b="1" u="sng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this parameter needs to be left at “/” in order to re direct to the web site root page (home page) when clicked</a:t>
              </a:r>
            </a:p>
          </p:txBody>
        </p:sp>
      </p:grpSp>
      <p:sp>
        <p:nvSpPr>
          <p:cNvPr id="70" name="Ellipse 69"/>
          <p:cNvSpPr/>
          <p:nvPr/>
        </p:nvSpPr>
        <p:spPr>
          <a:xfrm>
            <a:off x="2051720" y="159281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39" name="Image 3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Image map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5" name="Ellipse 54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28</a:t>
            </a:r>
          </a:p>
        </p:txBody>
      </p:sp>
      <p:sp>
        <p:nvSpPr>
          <p:cNvPr id="56" name="Accolade ouvrante 55"/>
          <p:cNvSpPr/>
          <p:nvPr/>
        </p:nvSpPr>
        <p:spPr bwMode="auto">
          <a:xfrm>
            <a:off x="2339752" y="2996952"/>
            <a:ext cx="144016" cy="288032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79912" y="2120185"/>
            <a:ext cx="5014367" cy="207620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496000" y="4032000"/>
            <a:ext cx="2381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Rectangle 52"/>
          <p:cNvSpPr/>
          <p:nvPr/>
        </p:nvSpPr>
        <p:spPr bwMode="auto">
          <a:xfrm>
            <a:off x="6732240" y="4581128"/>
            <a:ext cx="2232248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Modify the highlighted products.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-Click on 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see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languages. 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-In the desired language, replace the CMMF code of the product by the CMMF of the product(s) you want to push here.</a:t>
            </a:r>
          </a:p>
          <a:p>
            <a:pPr algn="l"/>
            <a:endParaRPr lang="en-US" sz="1050" baseline="0" dirty="0" smtClean="0">
              <a:solidFill>
                <a:schemeClr val="tx1"/>
              </a:solidFill>
            </a:endParaRP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The product image, description and link are dynamically populated by the same data as the product page.</a:t>
            </a:r>
            <a:endParaRPr lang="en-US" sz="1050" b="1" baseline="0" dirty="0" smtClean="0">
              <a:solidFill>
                <a:srgbClr val="FF0000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3568" y="1475894"/>
            <a:ext cx="3528392" cy="461740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  <a:ea typeface="+mn-ea"/>
              </a:rPr>
              <a:t>   Manage the component using WCMS</a:t>
            </a:r>
            <a:r>
              <a:rPr lang="en-US" sz="1400" baseline="0" dirty="0" smtClean="0">
                <a:solidFill>
                  <a:srgbClr val="FFFFFF"/>
                </a:solidFill>
              </a:rPr>
              <a:t> live edit perspective</a:t>
            </a:r>
            <a:r>
              <a:rPr lang="en-US" sz="1400" baseline="0" dirty="0" smtClean="0">
                <a:solidFill>
                  <a:srgbClr val="FFFFFF"/>
                </a:solidFill>
                <a:latin typeface="+mj-lt"/>
                <a:ea typeface="+mn-ea"/>
              </a:rPr>
              <a:t> (1/2)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1" name="Ellipse 20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  <a:endParaRPr lang="fr-FR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4283968" y="1456209"/>
            <a:ext cx="432048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100" b="1" baseline="0" dirty="0" smtClean="0">
                <a:solidFill>
                  <a:schemeClr val="bg2"/>
                </a:solidFill>
              </a:rPr>
              <a:t>This banner </a:t>
            </a:r>
            <a:r>
              <a:rPr lang="fr-FR" sz="1100" b="1" baseline="0" dirty="0" err="1" smtClean="0">
                <a:solidFill>
                  <a:schemeClr val="bg2"/>
                </a:solidFill>
              </a:rPr>
              <a:t>is</a:t>
            </a:r>
            <a:r>
              <a:rPr lang="fr-FR" sz="1100" b="1" baseline="0" dirty="0" smtClean="0">
                <a:solidFill>
                  <a:schemeClr val="bg2"/>
                </a:solidFill>
              </a:rPr>
              <a:t> an ‘image </a:t>
            </a:r>
            <a:r>
              <a:rPr lang="fr-FR" sz="1100" b="1" baseline="0" dirty="0" err="1" smtClean="0">
                <a:solidFill>
                  <a:schemeClr val="bg2"/>
                </a:solidFill>
              </a:rPr>
              <a:t>map</a:t>
            </a:r>
            <a:r>
              <a:rPr lang="fr-FR" sz="1100" b="1" baseline="0" dirty="0" smtClean="0">
                <a:solidFill>
                  <a:schemeClr val="bg2"/>
                </a:solidFill>
              </a:rPr>
              <a:t>’ component in </a:t>
            </a:r>
            <a:r>
              <a:rPr lang="fr-FR" sz="1100" b="1" baseline="0" dirty="0" err="1" smtClean="0">
                <a:solidFill>
                  <a:schemeClr val="bg2"/>
                </a:solidFill>
              </a:rPr>
              <a:t>Hybris</a:t>
            </a:r>
            <a:r>
              <a:rPr lang="fr-FR" sz="1100" b="1" baseline="0" dirty="0" smtClean="0">
                <a:solidFill>
                  <a:schemeClr val="bg2"/>
                </a:solidFill>
              </a:rPr>
              <a:t>.</a:t>
            </a:r>
          </a:p>
          <a:p>
            <a:pPr algn="l"/>
            <a:r>
              <a:rPr lang="fr-FR" sz="1100" baseline="0" dirty="0" err="1" smtClean="0">
                <a:solidFill>
                  <a:schemeClr val="bg2"/>
                </a:solidFill>
              </a:rPr>
              <a:t>It’s</a:t>
            </a:r>
            <a:r>
              <a:rPr lang="fr-FR" sz="1100" baseline="0" dirty="0" smtClean="0">
                <a:solidFill>
                  <a:schemeClr val="bg2"/>
                </a:solidFill>
              </a:rPr>
              <a:t> a background image on </a:t>
            </a:r>
            <a:r>
              <a:rPr lang="fr-FR" sz="1100" baseline="0" dirty="0" err="1" smtClean="0">
                <a:solidFill>
                  <a:schemeClr val="bg2"/>
                </a:solidFill>
              </a:rPr>
              <a:t>which</a:t>
            </a:r>
            <a:r>
              <a:rPr lang="fr-FR" sz="1100" baseline="0" dirty="0" smtClean="0">
                <a:solidFill>
                  <a:schemeClr val="bg2"/>
                </a:solidFill>
              </a:rPr>
              <a:t> </a:t>
            </a:r>
            <a:r>
              <a:rPr lang="fr-FR" sz="1100" baseline="0" dirty="0" err="1" smtClean="0">
                <a:solidFill>
                  <a:schemeClr val="bg2"/>
                </a:solidFill>
              </a:rPr>
              <a:t>there</a:t>
            </a:r>
            <a:r>
              <a:rPr lang="fr-FR" sz="1100" baseline="0" dirty="0" smtClean="0">
                <a:solidFill>
                  <a:schemeClr val="bg2"/>
                </a:solidFill>
              </a:rPr>
              <a:t> are </a:t>
            </a:r>
            <a:r>
              <a:rPr lang="fr-FR" sz="1100" baseline="0" dirty="0" err="1" smtClean="0">
                <a:solidFill>
                  <a:schemeClr val="bg2"/>
                </a:solidFill>
              </a:rPr>
              <a:t>product</a:t>
            </a:r>
            <a:r>
              <a:rPr lang="fr-FR" sz="1100" baseline="0" dirty="0" smtClean="0">
                <a:solidFill>
                  <a:schemeClr val="bg2"/>
                </a:solidFill>
              </a:rPr>
              <a:t> </a:t>
            </a:r>
            <a:r>
              <a:rPr lang="fr-FR" sz="1100" baseline="0" dirty="0" err="1" smtClean="0">
                <a:solidFill>
                  <a:schemeClr val="bg2"/>
                </a:solidFill>
              </a:rPr>
              <a:t>highlights</a:t>
            </a:r>
            <a:r>
              <a:rPr lang="fr-FR" sz="1100" baseline="0" dirty="0" smtClean="0">
                <a:solidFill>
                  <a:schemeClr val="bg2"/>
                </a:solidFill>
              </a:rPr>
              <a:t> and links to </a:t>
            </a:r>
            <a:r>
              <a:rPr lang="fr-FR" sz="1100" baseline="0" dirty="0" err="1" smtClean="0">
                <a:solidFill>
                  <a:schemeClr val="bg2"/>
                </a:solidFill>
              </a:rPr>
              <a:t>product</a:t>
            </a:r>
            <a:r>
              <a:rPr lang="fr-FR" sz="1100" baseline="0" dirty="0" smtClean="0">
                <a:solidFill>
                  <a:schemeClr val="bg2"/>
                </a:solidFill>
              </a:rPr>
              <a:t> pages.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6002635" y="2348880"/>
            <a:ext cx="432048" cy="144016"/>
          </a:xfrm>
          <a:prstGeom prst="rect">
            <a:avLst/>
          </a:prstGeom>
          <a:noFill/>
          <a:ln w="254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5076056" y="2526804"/>
            <a:ext cx="432048" cy="144016"/>
          </a:xfrm>
          <a:prstGeom prst="rect">
            <a:avLst/>
          </a:prstGeom>
          <a:noFill/>
          <a:ln w="254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7192863" y="2636912"/>
            <a:ext cx="432048" cy="144016"/>
          </a:xfrm>
          <a:prstGeom prst="rect">
            <a:avLst/>
          </a:prstGeom>
          <a:noFill/>
          <a:ln w="254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Image map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28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297220" y="1926020"/>
            <a:ext cx="1682492" cy="92691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banner to modify -&gt; opens the component content in a box</a:t>
            </a:r>
          </a:p>
        </p:txBody>
      </p:sp>
      <p:sp>
        <p:nvSpPr>
          <p:cNvPr id="26" name="Ellipse 25"/>
          <p:cNvSpPr/>
          <p:nvPr/>
        </p:nvSpPr>
        <p:spPr>
          <a:xfrm>
            <a:off x="72008" y="17008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1" name="Connecteur en angle 27"/>
          <p:cNvCxnSpPr>
            <a:stCxn id="24" idx="1"/>
          </p:cNvCxnSpPr>
          <p:nvPr/>
        </p:nvCxnSpPr>
        <p:spPr bwMode="auto">
          <a:xfrm rot="10800000" flipH="1" flipV="1">
            <a:off x="297220" y="2389478"/>
            <a:ext cx="1106428" cy="1399562"/>
          </a:xfrm>
          <a:prstGeom prst="bentConnector4">
            <a:avLst>
              <a:gd name="adj1" fmla="val -20661"/>
              <a:gd name="adj2" fmla="val 84706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3" name="Rectangle 42"/>
          <p:cNvSpPr/>
          <p:nvPr/>
        </p:nvSpPr>
        <p:spPr bwMode="auto">
          <a:xfrm>
            <a:off x="3059832" y="5022364"/>
            <a:ext cx="3240360" cy="12149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Modify the image of the banner. 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-Click on 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see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languages. 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-In the desired language, click on ‘…’ icon 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-&gt; opens the media creation wizard</a:t>
            </a:r>
            <a:endParaRPr lang="en-US" sz="1050" b="1" baseline="0" dirty="0" smtClean="0">
              <a:solidFill>
                <a:schemeClr val="tx1"/>
              </a:solidFill>
            </a:endParaRPr>
          </a:p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Size of the image : </a:t>
            </a:r>
            <a:r>
              <a:rPr lang="en-US" sz="1050" baseline="0" dirty="0" smtClean="0">
                <a:solidFill>
                  <a:schemeClr val="tx1"/>
                </a:solidFill>
              </a:rPr>
              <a:t>960x649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px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44" name="Ellipse 43"/>
          <p:cNvSpPr/>
          <p:nvPr/>
        </p:nvSpPr>
        <p:spPr>
          <a:xfrm>
            <a:off x="2834620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45" name="Connecteur en angle 27"/>
          <p:cNvCxnSpPr>
            <a:stCxn id="43" idx="0"/>
          </p:cNvCxnSpPr>
          <p:nvPr/>
        </p:nvCxnSpPr>
        <p:spPr bwMode="auto">
          <a:xfrm rot="5400000" flipH="1" flipV="1">
            <a:off x="4405388" y="4063664"/>
            <a:ext cx="1233324" cy="68407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4" name="Ellipse 53"/>
          <p:cNvSpPr/>
          <p:nvPr/>
        </p:nvSpPr>
        <p:spPr>
          <a:xfrm>
            <a:off x="6516216" y="43651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3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55" name="Connecteur en angle 27"/>
          <p:cNvCxnSpPr>
            <a:stCxn id="53" idx="0"/>
          </p:cNvCxnSpPr>
          <p:nvPr/>
        </p:nvCxnSpPr>
        <p:spPr bwMode="auto">
          <a:xfrm rot="16200000" flipV="1">
            <a:off x="6426206" y="3158970"/>
            <a:ext cx="1584176" cy="12601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3568" y="1475894"/>
            <a:ext cx="3528392" cy="461740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79912" y="2120185"/>
            <a:ext cx="5014367" cy="207620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8" name="Rectangle 37"/>
          <p:cNvSpPr/>
          <p:nvPr/>
        </p:nvSpPr>
        <p:spPr bwMode="auto">
          <a:xfrm>
            <a:off x="6002635" y="2348880"/>
            <a:ext cx="432048" cy="144016"/>
          </a:xfrm>
          <a:prstGeom prst="rect">
            <a:avLst/>
          </a:prstGeom>
          <a:noFill/>
          <a:ln w="254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5076056" y="2526804"/>
            <a:ext cx="432048" cy="144016"/>
          </a:xfrm>
          <a:prstGeom prst="rect">
            <a:avLst/>
          </a:prstGeom>
          <a:noFill/>
          <a:ln w="254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7192863" y="2636912"/>
            <a:ext cx="432048" cy="144016"/>
          </a:xfrm>
          <a:prstGeom prst="rect">
            <a:avLst/>
          </a:prstGeom>
          <a:noFill/>
          <a:ln w="254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  <a:ea typeface="+mn-ea"/>
              </a:rPr>
              <a:t>   </a:t>
            </a:r>
            <a:r>
              <a:rPr lang="en-US" sz="1400" baseline="0" dirty="0" smtClean="0">
                <a:solidFill>
                  <a:srgbClr val="FFFFFF"/>
                </a:solidFill>
              </a:rPr>
              <a:t>Manage the Component using WCMS live edit perspective </a:t>
            </a:r>
            <a:r>
              <a:rPr lang="en-US" sz="1400" baseline="0" dirty="0" smtClean="0">
                <a:solidFill>
                  <a:srgbClr val="FFFFFF"/>
                </a:solidFill>
                <a:latin typeface="+mj-lt"/>
                <a:ea typeface="+mn-ea"/>
              </a:rPr>
              <a:t>(2/2)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1" name="Ellipse 20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  <a:endParaRPr lang="fr-FR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4283968" y="1456209"/>
            <a:ext cx="432048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100" b="1" baseline="0" smtClean="0">
                <a:solidFill>
                  <a:schemeClr val="bg2"/>
                </a:solidFill>
              </a:rPr>
              <a:t>This banner is an ‘image map’ component in Hybris.</a:t>
            </a:r>
          </a:p>
          <a:p>
            <a:pPr algn="l"/>
            <a:r>
              <a:rPr lang="fr-FR" sz="1100" baseline="0" smtClean="0">
                <a:solidFill>
                  <a:schemeClr val="bg2"/>
                </a:solidFill>
              </a:rPr>
              <a:t>It’s a background image on which there are product highlights and links to product pages.</a:t>
            </a:r>
          </a:p>
        </p:txBody>
      </p:sp>
      <p:cxnSp>
        <p:nvCxnSpPr>
          <p:cNvPr id="26" name="Connecteur droit 25"/>
          <p:cNvCxnSpPr>
            <a:stCxn id="16386" idx="1"/>
          </p:cNvCxnSpPr>
          <p:nvPr/>
        </p:nvCxnSpPr>
        <p:spPr bwMode="auto">
          <a:xfrm>
            <a:off x="683568" y="3784595"/>
            <a:ext cx="0" cy="2236693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Connecteur droit 40"/>
          <p:cNvCxnSpPr/>
          <p:nvPr/>
        </p:nvCxnSpPr>
        <p:spPr bwMode="auto">
          <a:xfrm flipH="1">
            <a:off x="683568" y="6021288"/>
            <a:ext cx="3456384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" name="ZoneTexte 43"/>
          <p:cNvSpPr txBox="1"/>
          <p:nvPr/>
        </p:nvSpPr>
        <p:spPr>
          <a:xfrm>
            <a:off x="1619672" y="6021288"/>
            <a:ext cx="187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aseline="0" smtClean="0"/>
              <a:t>Abscissa</a:t>
            </a:r>
            <a:endParaRPr lang="fr-FR" sz="1200" baseline="0"/>
          </a:p>
        </p:txBody>
      </p:sp>
      <p:sp>
        <p:nvSpPr>
          <p:cNvPr id="46" name="ZoneTexte 45"/>
          <p:cNvSpPr txBox="1"/>
          <p:nvPr/>
        </p:nvSpPr>
        <p:spPr>
          <a:xfrm rot="16200000">
            <a:off x="-474076" y="4802668"/>
            <a:ext cx="1872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aseline="0" smtClean="0"/>
              <a:t>Ordinate</a:t>
            </a:r>
            <a:endParaRPr lang="fr-FR" sz="1200" baseline="0"/>
          </a:p>
        </p:txBody>
      </p:sp>
      <p:sp>
        <p:nvSpPr>
          <p:cNvPr id="48" name="ZoneTexte 47"/>
          <p:cNvSpPr txBox="1"/>
          <p:nvPr/>
        </p:nvSpPr>
        <p:spPr>
          <a:xfrm>
            <a:off x="0" y="3645024"/>
            <a:ext cx="827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baseline="0" smtClean="0"/>
              <a:t>Ordinate </a:t>
            </a:r>
          </a:p>
          <a:p>
            <a:pPr algn="ctr"/>
            <a:r>
              <a:rPr lang="fr-FR" sz="800" baseline="0" smtClean="0"/>
              <a:t>Origin</a:t>
            </a:r>
            <a:endParaRPr lang="fr-FR" sz="800" baseline="0"/>
          </a:p>
        </p:txBody>
      </p:sp>
      <p:sp>
        <p:nvSpPr>
          <p:cNvPr id="49" name="ZoneTexte 48"/>
          <p:cNvSpPr txBox="1"/>
          <p:nvPr/>
        </p:nvSpPr>
        <p:spPr>
          <a:xfrm>
            <a:off x="467544" y="5996905"/>
            <a:ext cx="136815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800" baseline="0" smtClean="0"/>
              <a:t>Abscissa Origin</a:t>
            </a:r>
            <a:endParaRPr lang="fr-FR" sz="800" baseline="0"/>
          </a:p>
        </p:txBody>
      </p:sp>
      <p:sp>
        <p:nvSpPr>
          <p:cNvPr id="50" name="Rectangle 49"/>
          <p:cNvSpPr/>
          <p:nvPr/>
        </p:nvSpPr>
        <p:spPr bwMode="auto">
          <a:xfrm>
            <a:off x="971600" y="4797152"/>
            <a:ext cx="288032" cy="288032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52" name="Connecteur droit avec flèche 51"/>
          <p:cNvCxnSpPr>
            <a:stCxn id="50" idx="3"/>
          </p:cNvCxnSpPr>
          <p:nvPr/>
        </p:nvCxnSpPr>
        <p:spPr bwMode="auto">
          <a:xfrm>
            <a:off x="1259632" y="4941168"/>
            <a:ext cx="3096344" cy="86409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Image map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28</a:t>
            </a:r>
          </a:p>
        </p:txBody>
      </p:sp>
      <p:sp>
        <p:nvSpPr>
          <p:cNvPr id="51" name="Rectangle 50"/>
          <p:cNvSpPr/>
          <p:nvPr/>
        </p:nvSpPr>
        <p:spPr bwMode="auto">
          <a:xfrm>
            <a:off x="4427984" y="4581128"/>
            <a:ext cx="4536504" cy="2232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b="1" baseline="0" dirty="0" smtClean="0">
                <a:solidFill>
                  <a:schemeClr val="tx1"/>
                </a:solidFill>
              </a:rPr>
              <a:t>Modify the position of the links to product push on the </a:t>
            </a:r>
            <a:r>
              <a:rPr lang="en-US" sz="1000" b="1" baseline="0" dirty="0" err="1" smtClean="0">
                <a:solidFill>
                  <a:schemeClr val="tx1"/>
                </a:solidFill>
              </a:rPr>
              <a:t>backrgound</a:t>
            </a:r>
            <a:r>
              <a:rPr lang="en-US" sz="1000" b="1" baseline="0" dirty="0" smtClean="0">
                <a:solidFill>
                  <a:schemeClr val="tx1"/>
                </a:solidFill>
              </a:rPr>
              <a:t> image.</a:t>
            </a:r>
          </a:p>
          <a:p>
            <a:pPr algn="ctr"/>
            <a:r>
              <a:rPr lang="en-US" sz="1000" baseline="0" dirty="0" smtClean="0">
                <a:solidFill>
                  <a:schemeClr val="tx1"/>
                </a:solidFill>
              </a:rPr>
              <a:t>-Click on  the globe icon to </a:t>
            </a:r>
            <a:r>
              <a:rPr lang="en-US" sz="1000" baseline="0" smtClean="0">
                <a:solidFill>
                  <a:schemeClr val="tx1"/>
                </a:solidFill>
              </a:rPr>
              <a:t>see available </a:t>
            </a:r>
            <a:r>
              <a:rPr lang="en-US" sz="1000" baseline="0" dirty="0" smtClean="0">
                <a:solidFill>
                  <a:schemeClr val="tx1"/>
                </a:solidFill>
              </a:rPr>
              <a:t>languages. </a:t>
            </a:r>
          </a:p>
          <a:p>
            <a:pPr algn="ctr"/>
            <a:r>
              <a:rPr lang="en-US" sz="1000" baseline="0" dirty="0" smtClean="0">
                <a:solidFill>
                  <a:schemeClr val="tx1"/>
                </a:solidFill>
              </a:rPr>
              <a:t>-In the desired language, replace the coordinates of the links to product. </a:t>
            </a:r>
          </a:p>
          <a:p>
            <a:pPr algn="ctr"/>
            <a:endParaRPr lang="en-US" sz="100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00" baseline="0" dirty="0" smtClean="0">
                <a:solidFill>
                  <a:schemeClr val="tx1"/>
                </a:solidFill>
              </a:rPr>
              <a:t>Each link has a position on the image . </a:t>
            </a:r>
          </a:p>
          <a:p>
            <a:pPr algn="ctr"/>
            <a:r>
              <a:rPr lang="en-US" sz="1000" baseline="0" dirty="0" smtClean="0">
                <a:solidFill>
                  <a:schemeClr val="tx1"/>
                </a:solidFill>
              </a:rPr>
              <a:t>Define the clickable area  for each link:</a:t>
            </a:r>
          </a:p>
          <a:p>
            <a:pPr algn="ctr"/>
            <a:r>
              <a:rPr lang="en-US" sz="1000" baseline="0" dirty="0" smtClean="0">
                <a:solidFill>
                  <a:schemeClr val="tx1"/>
                </a:solidFill>
              </a:rPr>
              <a:t>-Set the ordinate  min-max from top of the page</a:t>
            </a:r>
          </a:p>
          <a:p>
            <a:pPr algn="ctr"/>
            <a:r>
              <a:rPr lang="en-US" sz="1000" baseline="0" dirty="0" smtClean="0">
                <a:solidFill>
                  <a:schemeClr val="tx1"/>
                </a:solidFill>
              </a:rPr>
              <a:t>-Set the abscissa min-max from bottom left corner</a:t>
            </a:r>
          </a:p>
          <a:p>
            <a:pPr algn="ctr"/>
            <a:r>
              <a:rPr lang="en-US" sz="1000" baseline="0" dirty="0" smtClean="0">
                <a:solidFill>
                  <a:schemeClr val="tx1"/>
                </a:solidFill>
              </a:rPr>
              <a:t>(</a:t>
            </a:r>
            <a:r>
              <a:rPr lang="fr-FR" sz="1000" baseline="0" dirty="0" err="1" smtClean="0">
                <a:solidFill>
                  <a:schemeClr val="tx1"/>
                </a:solidFill>
              </a:rPr>
              <a:t>abscissa</a:t>
            </a:r>
            <a:r>
              <a:rPr lang="fr-FR" sz="1000" baseline="0" dirty="0" smtClean="0">
                <a:solidFill>
                  <a:schemeClr val="tx1"/>
                </a:solidFill>
              </a:rPr>
              <a:t>  min </a:t>
            </a:r>
            <a:r>
              <a:rPr lang="fr-FR" sz="1000" baseline="0" dirty="0" err="1" smtClean="0">
                <a:solidFill>
                  <a:schemeClr val="tx1"/>
                </a:solidFill>
              </a:rPr>
              <a:t>from</a:t>
            </a:r>
            <a:r>
              <a:rPr lang="fr-FR" sz="1000" baseline="0" dirty="0" smtClean="0">
                <a:solidFill>
                  <a:schemeClr val="tx1"/>
                </a:solidFill>
              </a:rPr>
              <a:t> </a:t>
            </a:r>
            <a:r>
              <a:rPr lang="fr-FR" sz="1000" baseline="0" dirty="0" err="1" smtClean="0">
                <a:solidFill>
                  <a:schemeClr val="tx1"/>
                </a:solidFill>
              </a:rPr>
              <a:t>bottom</a:t>
            </a:r>
            <a:r>
              <a:rPr lang="fr-FR" sz="1000" baseline="0" dirty="0" smtClean="0">
                <a:solidFill>
                  <a:schemeClr val="tx1"/>
                </a:solidFill>
              </a:rPr>
              <a:t> </a:t>
            </a:r>
            <a:r>
              <a:rPr lang="fr-FR" sz="1000" baseline="0" dirty="0" err="1" smtClean="0">
                <a:solidFill>
                  <a:schemeClr val="tx1"/>
                </a:solidFill>
              </a:rPr>
              <a:t>left</a:t>
            </a:r>
            <a:r>
              <a:rPr lang="fr-FR" sz="1000" baseline="0" dirty="0" smtClean="0">
                <a:solidFill>
                  <a:schemeClr val="tx1"/>
                </a:solidFill>
              </a:rPr>
              <a:t>  corner, </a:t>
            </a:r>
            <a:r>
              <a:rPr lang="fr-FR" sz="1000" baseline="0" dirty="0" err="1" smtClean="0">
                <a:solidFill>
                  <a:schemeClr val="tx1"/>
                </a:solidFill>
              </a:rPr>
              <a:t>ordinate</a:t>
            </a:r>
            <a:r>
              <a:rPr lang="fr-FR" sz="1000" baseline="0" dirty="0" smtClean="0">
                <a:solidFill>
                  <a:schemeClr val="tx1"/>
                </a:solidFill>
              </a:rPr>
              <a:t> min  </a:t>
            </a:r>
            <a:r>
              <a:rPr lang="fr-FR" sz="1000" baseline="0" dirty="0" err="1" smtClean="0">
                <a:solidFill>
                  <a:schemeClr val="tx1"/>
                </a:solidFill>
              </a:rPr>
              <a:t>from</a:t>
            </a:r>
            <a:r>
              <a:rPr lang="fr-FR" sz="1000" baseline="0" dirty="0" smtClean="0">
                <a:solidFill>
                  <a:schemeClr val="tx1"/>
                </a:solidFill>
              </a:rPr>
              <a:t>  top of the image, </a:t>
            </a:r>
            <a:r>
              <a:rPr lang="fr-FR" sz="1000" baseline="0" dirty="0" err="1" smtClean="0">
                <a:solidFill>
                  <a:schemeClr val="tx1"/>
                </a:solidFill>
              </a:rPr>
              <a:t>abscissa</a:t>
            </a:r>
            <a:r>
              <a:rPr lang="fr-FR" sz="1000" baseline="0" dirty="0" smtClean="0">
                <a:solidFill>
                  <a:schemeClr val="tx1"/>
                </a:solidFill>
              </a:rPr>
              <a:t>  max </a:t>
            </a:r>
            <a:r>
              <a:rPr lang="fr-FR" sz="1000" baseline="0" dirty="0" err="1" smtClean="0">
                <a:solidFill>
                  <a:schemeClr val="tx1"/>
                </a:solidFill>
              </a:rPr>
              <a:t>from</a:t>
            </a:r>
            <a:r>
              <a:rPr lang="fr-FR" sz="1000" baseline="0" dirty="0" smtClean="0">
                <a:solidFill>
                  <a:schemeClr val="tx1"/>
                </a:solidFill>
              </a:rPr>
              <a:t> </a:t>
            </a:r>
            <a:r>
              <a:rPr lang="fr-FR" sz="1000" baseline="0" dirty="0" err="1" smtClean="0">
                <a:solidFill>
                  <a:schemeClr val="tx1"/>
                </a:solidFill>
              </a:rPr>
              <a:t>bottom</a:t>
            </a:r>
            <a:r>
              <a:rPr lang="fr-FR" sz="1000" baseline="0" dirty="0" smtClean="0">
                <a:solidFill>
                  <a:schemeClr val="tx1"/>
                </a:solidFill>
              </a:rPr>
              <a:t> </a:t>
            </a:r>
            <a:r>
              <a:rPr lang="fr-FR" sz="1000" baseline="0" dirty="0" err="1" smtClean="0">
                <a:solidFill>
                  <a:schemeClr val="tx1"/>
                </a:solidFill>
              </a:rPr>
              <a:t>left</a:t>
            </a:r>
            <a:r>
              <a:rPr lang="fr-FR" sz="1000" baseline="0" dirty="0" smtClean="0">
                <a:solidFill>
                  <a:schemeClr val="tx1"/>
                </a:solidFill>
              </a:rPr>
              <a:t>  corner, </a:t>
            </a:r>
            <a:r>
              <a:rPr lang="fr-FR" sz="1000" baseline="0" dirty="0" err="1" smtClean="0">
                <a:solidFill>
                  <a:schemeClr val="tx1"/>
                </a:solidFill>
              </a:rPr>
              <a:t>ordinate</a:t>
            </a:r>
            <a:r>
              <a:rPr lang="fr-FR" sz="1000" baseline="0" dirty="0" smtClean="0">
                <a:solidFill>
                  <a:schemeClr val="tx1"/>
                </a:solidFill>
              </a:rPr>
              <a:t> max </a:t>
            </a:r>
            <a:r>
              <a:rPr lang="fr-FR" sz="1000" baseline="0" dirty="0" err="1" smtClean="0">
                <a:solidFill>
                  <a:schemeClr val="tx1"/>
                </a:solidFill>
              </a:rPr>
              <a:t>from</a:t>
            </a:r>
            <a:r>
              <a:rPr lang="fr-FR" sz="1000" baseline="0" dirty="0" smtClean="0">
                <a:solidFill>
                  <a:schemeClr val="tx1"/>
                </a:solidFill>
              </a:rPr>
              <a:t> top of the image )</a:t>
            </a:r>
          </a:p>
          <a:p>
            <a:pPr algn="ctr"/>
            <a:endParaRPr lang="fr-FR" sz="1000" baseline="0" dirty="0" smtClean="0">
              <a:solidFill>
                <a:schemeClr val="tx1"/>
              </a:solidFill>
            </a:endParaRPr>
          </a:p>
          <a:p>
            <a:pPr algn="ctr"/>
            <a:r>
              <a:rPr lang="fr-FR" sz="1000" baseline="0" dirty="0" err="1" smtClean="0">
                <a:solidFill>
                  <a:schemeClr val="tx1"/>
                </a:solidFill>
              </a:rPr>
              <a:t>Example</a:t>
            </a:r>
            <a:r>
              <a:rPr lang="fr-FR" sz="1000" baseline="0" dirty="0" smtClean="0">
                <a:solidFill>
                  <a:schemeClr val="tx1"/>
                </a:solidFill>
              </a:rPr>
              <a:t> on the  image </a:t>
            </a:r>
            <a:r>
              <a:rPr lang="fr-FR" sz="1000" baseline="0" dirty="0" err="1" smtClean="0">
                <a:solidFill>
                  <a:schemeClr val="tx1"/>
                </a:solidFill>
              </a:rPr>
              <a:t>left</a:t>
            </a:r>
            <a:r>
              <a:rPr lang="fr-FR" sz="1000" baseline="0" dirty="0" smtClean="0">
                <a:solidFill>
                  <a:schemeClr val="tx1"/>
                </a:solidFill>
              </a:rPr>
              <a:t> : </a:t>
            </a:r>
          </a:p>
          <a:p>
            <a:pPr algn="ctr"/>
            <a:r>
              <a:rPr lang="fr-FR" sz="1000" baseline="0" dirty="0" err="1" smtClean="0">
                <a:solidFill>
                  <a:schemeClr val="tx1"/>
                </a:solidFill>
              </a:rPr>
              <a:t>Coordinates</a:t>
            </a:r>
            <a:r>
              <a:rPr lang="fr-FR" sz="1000" baseline="0" dirty="0" smtClean="0">
                <a:solidFill>
                  <a:schemeClr val="tx1"/>
                </a:solidFill>
              </a:rPr>
              <a:t> = (87, 312, 137, 382)</a:t>
            </a:r>
            <a:endParaRPr lang="en-US" sz="1000" b="1" baseline="0" dirty="0" smtClean="0">
              <a:solidFill>
                <a:srgbClr val="FF0000"/>
              </a:solidFill>
            </a:endParaRPr>
          </a:p>
        </p:txBody>
      </p:sp>
      <p:sp>
        <p:nvSpPr>
          <p:cNvPr id="53" name="Ellipse 52"/>
          <p:cNvSpPr/>
          <p:nvPr/>
        </p:nvSpPr>
        <p:spPr>
          <a:xfrm>
            <a:off x="4202772" y="43559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4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54" name="Connecteur en angle 27"/>
          <p:cNvCxnSpPr>
            <a:stCxn id="51" idx="0"/>
          </p:cNvCxnSpPr>
          <p:nvPr/>
        </p:nvCxnSpPr>
        <p:spPr bwMode="auto">
          <a:xfrm rot="16200000" flipV="1">
            <a:off x="5634118" y="3519010"/>
            <a:ext cx="1656184" cy="46805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Rectangle 56"/>
          <p:cNvSpPr/>
          <p:nvPr/>
        </p:nvSpPr>
        <p:spPr bwMode="auto">
          <a:xfrm>
            <a:off x="7092280" y="3429000"/>
            <a:ext cx="1826508" cy="4948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Click on ‘OK’ to save the modifications</a:t>
            </a:r>
          </a:p>
        </p:txBody>
      </p:sp>
      <p:cxnSp>
        <p:nvCxnSpPr>
          <p:cNvPr id="58" name="Connecteur en angle 27"/>
          <p:cNvCxnSpPr>
            <a:stCxn id="57" idx="1"/>
            <a:endCxn id="299009" idx="1"/>
          </p:cNvCxnSpPr>
          <p:nvPr/>
        </p:nvCxnSpPr>
        <p:spPr bwMode="auto">
          <a:xfrm rot="10800000" flipH="1" flipV="1">
            <a:off x="7092279" y="3676434"/>
            <a:ext cx="1418059" cy="404830"/>
          </a:xfrm>
          <a:prstGeom prst="bentConnector3">
            <a:avLst>
              <a:gd name="adj1" fmla="val -16121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5" name="Ellipse 44"/>
          <p:cNvSpPr/>
          <p:nvPr/>
        </p:nvSpPr>
        <p:spPr>
          <a:xfrm>
            <a:off x="8676456" y="32129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smtClean="0">
                <a:solidFill>
                  <a:schemeClr val="bg1"/>
                </a:solidFill>
              </a:rPr>
              <a:t>5</a:t>
            </a:r>
            <a:endParaRPr lang="fr-FR" sz="1800" b="1" baseline="0">
              <a:solidFill>
                <a:schemeClr val="bg1"/>
              </a:solidFill>
            </a:endParaRPr>
          </a:p>
        </p:txBody>
      </p:sp>
      <p:pic>
        <p:nvPicPr>
          <p:cNvPr id="299009" name="Picture 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10339" y="4005064"/>
            <a:ext cx="2381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99792" y="1412776"/>
            <a:ext cx="3865413" cy="513236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Recipe push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29</a:t>
            </a:r>
          </a:p>
        </p:txBody>
      </p:sp>
      <p:pic>
        <p:nvPicPr>
          <p:cNvPr id="22" name="Image 2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2" name="ZoneTexte 31"/>
          <p:cNvSpPr txBox="1"/>
          <p:nvPr/>
        </p:nvSpPr>
        <p:spPr>
          <a:xfrm>
            <a:off x="2195736" y="658254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Recipe home page Tefal</a:t>
            </a:r>
            <a:endParaRPr lang="en-US" sz="900" baseline="0" dirty="0"/>
          </a:p>
        </p:txBody>
      </p:sp>
      <p:sp>
        <p:nvSpPr>
          <p:cNvPr id="30" name="Rectangle 29"/>
          <p:cNvSpPr/>
          <p:nvPr/>
        </p:nvSpPr>
        <p:spPr bwMode="auto">
          <a:xfrm>
            <a:off x="2555776" y="4581128"/>
            <a:ext cx="4248472" cy="1872208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3347864" y="44223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live edit mode</a:t>
            </a:r>
            <a:endParaRPr lang="en-US" sz="900" baseline="0" dirty="0"/>
          </a:p>
        </p:txBody>
      </p:sp>
      <p:sp>
        <p:nvSpPr>
          <p:cNvPr id="35" name="Ellipse 34"/>
          <p:cNvSpPr/>
          <p:nvPr/>
        </p:nvSpPr>
        <p:spPr>
          <a:xfrm>
            <a:off x="3023848" y="288896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4" name="Ellipse 43"/>
          <p:cNvSpPr/>
          <p:nvPr/>
        </p:nvSpPr>
        <p:spPr>
          <a:xfrm>
            <a:off x="3023848" y="3176992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70" name="Ellipse 69"/>
          <p:cNvSpPr/>
          <p:nvPr/>
        </p:nvSpPr>
        <p:spPr>
          <a:xfrm>
            <a:off x="3023848" y="198884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39" name="Image 3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Recipe push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Ellipse 27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29</a:t>
            </a:r>
          </a:p>
        </p:txBody>
      </p:sp>
      <p:pic>
        <p:nvPicPr>
          <p:cNvPr id="271362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347864" y="1412776"/>
            <a:ext cx="3305175" cy="29813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9" name="Rectangle 28"/>
          <p:cNvSpPr/>
          <p:nvPr/>
        </p:nvSpPr>
        <p:spPr bwMode="auto">
          <a:xfrm>
            <a:off x="108000" y="4797152"/>
            <a:ext cx="8964000" cy="201600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0" name="Line 24"/>
          <p:cNvSpPr>
            <a:spLocks noChangeShapeType="1"/>
          </p:cNvSpPr>
          <p:nvPr/>
        </p:nvSpPr>
        <p:spPr bwMode="auto">
          <a:xfrm>
            <a:off x="522358" y="4725144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2" name="Line 24"/>
          <p:cNvSpPr>
            <a:spLocks noChangeShapeType="1"/>
          </p:cNvSpPr>
          <p:nvPr/>
        </p:nvSpPr>
        <p:spPr bwMode="auto">
          <a:xfrm>
            <a:off x="213076" y="5830615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207108" y="5013176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38" name="ZoneTexte 37"/>
          <p:cNvSpPr txBox="1"/>
          <p:nvPr/>
        </p:nvSpPr>
        <p:spPr>
          <a:xfrm>
            <a:off x="576336" y="503867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Title or Sub Title or URL Label or Description : localized (see Globe icon) text displayed in the front end</a:t>
            </a:r>
          </a:p>
        </p:txBody>
      </p:sp>
      <p:sp>
        <p:nvSpPr>
          <p:cNvPr id="41" name="Ellipse 40"/>
          <p:cNvSpPr/>
          <p:nvPr/>
        </p:nvSpPr>
        <p:spPr>
          <a:xfrm>
            <a:off x="207108" y="5517232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2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576336" y="5542732"/>
            <a:ext cx="838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URL Link , page (editorial content page) , external (yes/no) &amp; Open in </a:t>
            </a:r>
            <a:r>
              <a:rPr lang="en-US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popin</a:t>
            </a:r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(yes/no) : the corresponding URL/Page and parameter (external/Open in </a:t>
            </a:r>
            <a:r>
              <a:rPr lang="en-US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popin</a:t>
            </a:r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  associated to the component, </a:t>
            </a:r>
            <a:endParaRPr lang="en-US" sz="1000" b="1" u="sng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Ellipse 44"/>
          <p:cNvSpPr/>
          <p:nvPr/>
        </p:nvSpPr>
        <p:spPr>
          <a:xfrm>
            <a:off x="207108" y="6156116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3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46" name="ZoneTexte 45"/>
          <p:cNvSpPr txBox="1"/>
          <p:nvPr/>
        </p:nvSpPr>
        <p:spPr>
          <a:xfrm>
            <a:off x="576336" y="618161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Background : localized (see Globe icon) Media displayed in the front end</a:t>
            </a:r>
          </a:p>
        </p:txBody>
      </p:sp>
      <p:sp>
        <p:nvSpPr>
          <p:cNvPr id="50" name="ZoneTexte 49"/>
          <p:cNvSpPr txBox="1"/>
          <p:nvPr/>
        </p:nvSpPr>
        <p:spPr>
          <a:xfrm>
            <a:off x="107504" y="4725144"/>
            <a:ext cx="9036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accent6"/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3023848" y="227687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53" name="Ellipse 52"/>
          <p:cNvSpPr/>
          <p:nvPr/>
        </p:nvSpPr>
        <p:spPr>
          <a:xfrm>
            <a:off x="3023848" y="256490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54" name="Ellipse 53"/>
          <p:cNvSpPr/>
          <p:nvPr/>
        </p:nvSpPr>
        <p:spPr>
          <a:xfrm>
            <a:off x="3023848" y="411309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12218" y="1772816"/>
            <a:ext cx="41719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79912" y="2780928"/>
            <a:ext cx="2794048" cy="252028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</a:t>
            </a:r>
            <a:r>
              <a:rPr lang="en-US" sz="1100" baseline="0" dirty="0" smtClean="0">
                <a:solidFill>
                  <a:srgbClr val="FFFFFF"/>
                </a:solidFill>
              </a:rPr>
              <a:t> Modify the component using WCMS Page view perspective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35" name="Ellipse 3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31" name="Image 3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 bwMode="auto">
          <a:xfrm>
            <a:off x="260708" y="2492896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43" name="Ellipse 42"/>
          <p:cNvSpPr/>
          <p:nvPr/>
        </p:nvSpPr>
        <p:spPr>
          <a:xfrm>
            <a:off x="35496" y="22676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5" name="Connecteur en angle 44"/>
          <p:cNvCxnSpPr>
            <a:stCxn id="40" idx="0"/>
          </p:cNvCxnSpPr>
          <p:nvPr/>
        </p:nvCxnSpPr>
        <p:spPr bwMode="auto">
          <a:xfrm rot="5400000" flipH="1" flipV="1">
            <a:off x="2534263" y="1011429"/>
            <a:ext cx="360040" cy="2602894"/>
          </a:xfrm>
          <a:prstGeom prst="bentConnector3">
            <a:avLst>
              <a:gd name="adj1" fmla="val 131746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2" name="Rectangle 51"/>
          <p:cNvSpPr/>
          <p:nvPr/>
        </p:nvSpPr>
        <p:spPr bwMode="auto">
          <a:xfrm>
            <a:off x="251520" y="3933056"/>
            <a:ext cx="309634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Title / Sub-Title / URL Label  / Description displayed in the front end :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text in the desired language</a:t>
            </a:r>
          </a:p>
        </p:txBody>
      </p:sp>
      <p:sp>
        <p:nvSpPr>
          <p:cNvPr id="53" name="Ellipse 52"/>
          <p:cNvSpPr/>
          <p:nvPr/>
        </p:nvSpPr>
        <p:spPr>
          <a:xfrm>
            <a:off x="35496" y="370784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2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56" name="Connecteur en angle 55"/>
          <p:cNvCxnSpPr>
            <a:stCxn id="52" idx="0"/>
          </p:cNvCxnSpPr>
          <p:nvPr/>
        </p:nvCxnSpPr>
        <p:spPr bwMode="auto">
          <a:xfrm rot="5400000" flipH="1" flipV="1">
            <a:off x="2501770" y="2654914"/>
            <a:ext cx="576064" cy="198022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5" name="Rectangle 64"/>
          <p:cNvSpPr/>
          <p:nvPr/>
        </p:nvSpPr>
        <p:spPr bwMode="auto">
          <a:xfrm>
            <a:off x="5652120" y="5373216"/>
            <a:ext cx="3276104" cy="1404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Set the background image : 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add the media by :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selecting an existing one (…)</a:t>
            </a:r>
          </a:p>
        </p:txBody>
      </p:sp>
      <p:sp>
        <p:nvSpPr>
          <p:cNvPr id="68" name="Ellipse 67"/>
          <p:cNvSpPr/>
          <p:nvPr/>
        </p:nvSpPr>
        <p:spPr>
          <a:xfrm>
            <a:off x="8676456" y="51571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4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79" name="Connecteur en angle 73"/>
          <p:cNvCxnSpPr>
            <a:stCxn id="65" idx="0"/>
          </p:cNvCxnSpPr>
          <p:nvPr/>
        </p:nvCxnSpPr>
        <p:spPr bwMode="auto">
          <a:xfrm rot="16200000" flipV="1">
            <a:off x="6399138" y="4482182"/>
            <a:ext cx="576064" cy="120600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Recipe push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" name="Ellipse 31"/>
          <p:cNvSpPr/>
          <p:nvPr/>
        </p:nvSpPr>
        <p:spPr>
          <a:xfrm>
            <a:off x="6840288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29</a:t>
            </a:r>
          </a:p>
        </p:txBody>
      </p:sp>
      <p:cxnSp>
        <p:nvCxnSpPr>
          <p:cNvPr id="50" name="Connecteur en angle 55"/>
          <p:cNvCxnSpPr>
            <a:stCxn id="52" idx="0"/>
          </p:cNvCxnSpPr>
          <p:nvPr/>
        </p:nvCxnSpPr>
        <p:spPr bwMode="auto">
          <a:xfrm rot="5400000" flipH="1" flipV="1">
            <a:off x="2609782" y="2762926"/>
            <a:ext cx="360040" cy="198022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Connecteur en angle 55"/>
          <p:cNvCxnSpPr>
            <a:stCxn id="52" idx="0"/>
          </p:cNvCxnSpPr>
          <p:nvPr/>
        </p:nvCxnSpPr>
        <p:spPr bwMode="auto">
          <a:xfrm rot="5400000" flipH="1" flipV="1">
            <a:off x="2717794" y="2870938"/>
            <a:ext cx="144016" cy="198022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Connecteur en angle 55"/>
          <p:cNvCxnSpPr>
            <a:stCxn id="52" idx="2"/>
          </p:cNvCxnSpPr>
          <p:nvPr/>
        </p:nvCxnSpPr>
        <p:spPr bwMode="auto">
          <a:xfrm rot="16200000" flipH="1">
            <a:off x="2825806" y="4131078"/>
            <a:ext cx="12700" cy="2052228"/>
          </a:xfrm>
          <a:prstGeom prst="bentConnector4">
            <a:avLst>
              <a:gd name="adj1" fmla="val 800000"/>
              <a:gd name="adj2" fmla="val 87719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5" name="Rectangle 74"/>
          <p:cNvSpPr/>
          <p:nvPr/>
        </p:nvSpPr>
        <p:spPr bwMode="auto">
          <a:xfrm>
            <a:off x="6732240" y="2204864"/>
            <a:ext cx="223224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URL Link :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an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 (if external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, set  the complete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including http://)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For a link to a product detail page :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p/CMMF code</a:t>
            </a:r>
          </a:p>
        </p:txBody>
      </p:sp>
      <p:cxnSp>
        <p:nvCxnSpPr>
          <p:cNvPr id="76" name="Forme 75"/>
          <p:cNvCxnSpPr>
            <a:stCxn id="75" idx="2"/>
            <a:endCxn id="36" idx="3"/>
          </p:cNvCxnSpPr>
          <p:nvPr/>
        </p:nvCxnSpPr>
        <p:spPr bwMode="auto">
          <a:xfrm rot="5400000">
            <a:off x="6797116" y="2989820"/>
            <a:ext cx="828092" cy="127440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0" name="Ellipse 79"/>
          <p:cNvSpPr/>
          <p:nvPr/>
        </p:nvSpPr>
        <p:spPr>
          <a:xfrm>
            <a:off x="8739276" y="198884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3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Banner component</a:t>
            </a:r>
          </a:p>
        </p:txBody>
      </p:sp>
      <p:sp>
        <p:nvSpPr>
          <p:cNvPr id="12" name="Ellipse 1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30</a:t>
            </a:r>
          </a:p>
        </p:txBody>
      </p:sp>
      <p:pic>
        <p:nvPicPr>
          <p:cNvPr id="22" name="Image 2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146433" name="Picture 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93416" y="3933056"/>
            <a:ext cx="3278419" cy="223592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2" name="ZoneTexte 31"/>
          <p:cNvSpPr txBox="1"/>
          <p:nvPr/>
        </p:nvSpPr>
        <p:spPr>
          <a:xfrm>
            <a:off x="4427984" y="6237312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Tefal Home Page</a:t>
            </a:r>
            <a:endParaRPr lang="en-US" sz="900" baseline="0" dirty="0"/>
          </a:p>
        </p:txBody>
      </p:sp>
      <p:sp>
        <p:nvSpPr>
          <p:cNvPr id="33" name="Rectangle 32"/>
          <p:cNvSpPr/>
          <p:nvPr/>
        </p:nvSpPr>
        <p:spPr bwMode="auto">
          <a:xfrm>
            <a:off x="4860032" y="4293096"/>
            <a:ext cx="3528392" cy="1152128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pic>
        <p:nvPicPr>
          <p:cNvPr id="266242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39552" y="1628801"/>
            <a:ext cx="4248472" cy="214372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9" name="Rectangle 28"/>
          <p:cNvSpPr/>
          <p:nvPr/>
        </p:nvSpPr>
        <p:spPr bwMode="auto">
          <a:xfrm>
            <a:off x="467544" y="2564904"/>
            <a:ext cx="4392488" cy="1224136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30" name="ZoneTexte 29"/>
          <p:cNvSpPr txBox="1"/>
          <p:nvPr/>
        </p:nvSpPr>
        <p:spPr>
          <a:xfrm>
            <a:off x="395536" y="386104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Breakfast category page</a:t>
            </a:r>
            <a:endParaRPr lang="en-US" sz="900" baseline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00192" y="1412776"/>
            <a:ext cx="2206411" cy="295232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3608" y="1412776"/>
            <a:ext cx="4503051" cy="316835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755576" y="458112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Live Edit perspective</a:t>
            </a:r>
            <a:endParaRPr lang="en-US" sz="900" baseline="0" dirty="0"/>
          </a:p>
        </p:txBody>
      </p:sp>
      <p:sp>
        <p:nvSpPr>
          <p:cNvPr id="31" name="ZoneTexte 30"/>
          <p:cNvSpPr txBox="1"/>
          <p:nvPr/>
        </p:nvSpPr>
        <p:spPr>
          <a:xfrm>
            <a:off x="5796136" y="43651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32" name="Ellipse 31"/>
          <p:cNvSpPr/>
          <p:nvPr/>
        </p:nvSpPr>
        <p:spPr>
          <a:xfrm>
            <a:off x="864000" y="1530000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5" name="Ellipse 34"/>
          <p:cNvSpPr/>
          <p:nvPr/>
        </p:nvSpPr>
        <p:spPr>
          <a:xfrm>
            <a:off x="3635896" y="256490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59" name="Accolade ouvrante 58"/>
          <p:cNvSpPr/>
          <p:nvPr/>
        </p:nvSpPr>
        <p:spPr bwMode="auto">
          <a:xfrm>
            <a:off x="6012160" y="2708920"/>
            <a:ext cx="216024" cy="720080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6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7884368" y="378904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4" name="Ellipse 43"/>
          <p:cNvSpPr/>
          <p:nvPr/>
        </p:nvSpPr>
        <p:spPr>
          <a:xfrm>
            <a:off x="2915816" y="357301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5" name="Accolade ouvrante 44"/>
          <p:cNvSpPr/>
          <p:nvPr/>
        </p:nvSpPr>
        <p:spPr bwMode="auto">
          <a:xfrm>
            <a:off x="755576" y="3861048"/>
            <a:ext cx="216024" cy="576064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6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6" name="Ellipse 45"/>
          <p:cNvSpPr/>
          <p:nvPr/>
        </p:nvSpPr>
        <p:spPr>
          <a:xfrm>
            <a:off x="539552" y="4077072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9" name="Ellipse 68"/>
          <p:cNvSpPr/>
          <p:nvPr/>
        </p:nvSpPr>
        <p:spPr>
          <a:xfrm>
            <a:off x="7812360" y="414908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70" name="Ellipse 69"/>
          <p:cNvSpPr/>
          <p:nvPr/>
        </p:nvSpPr>
        <p:spPr>
          <a:xfrm>
            <a:off x="7452320" y="249291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71" name="Ellipse 70"/>
          <p:cNvSpPr/>
          <p:nvPr/>
        </p:nvSpPr>
        <p:spPr>
          <a:xfrm>
            <a:off x="5724128" y="2996952"/>
            <a:ext cx="144000" cy="144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700" b="1" baseline="0" dirty="0" smtClean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39" name="Image 3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Banner component</a:t>
            </a:r>
          </a:p>
        </p:txBody>
      </p:sp>
      <p:sp>
        <p:nvSpPr>
          <p:cNvPr id="38" name="Ellipse 37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30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108000" y="4797152"/>
            <a:ext cx="8964000" cy="201600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7" name="Line 24"/>
          <p:cNvSpPr>
            <a:spLocks noChangeShapeType="1"/>
          </p:cNvSpPr>
          <p:nvPr/>
        </p:nvSpPr>
        <p:spPr bwMode="auto">
          <a:xfrm>
            <a:off x="522358" y="4725144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49" name="Line 24"/>
          <p:cNvSpPr>
            <a:spLocks noChangeShapeType="1"/>
          </p:cNvSpPr>
          <p:nvPr/>
        </p:nvSpPr>
        <p:spPr bwMode="auto">
          <a:xfrm>
            <a:off x="213076" y="5830615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207108" y="5013176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1" name="ZoneTexte 50"/>
          <p:cNvSpPr txBox="1"/>
          <p:nvPr/>
        </p:nvSpPr>
        <p:spPr>
          <a:xfrm>
            <a:off x="576336" y="503867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Headline : localized (see Globe icon) label displayed in the front end</a:t>
            </a:r>
          </a:p>
        </p:txBody>
      </p:sp>
      <p:sp>
        <p:nvSpPr>
          <p:cNvPr id="54" name="Ellipse 53"/>
          <p:cNvSpPr/>
          <p:nvPr/>
        </p:nvSpPr>
        <p:spPr>
          <a:xfrm>
            <a:off x="207108" y="5325211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2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5" name="ZoneTexte 54"/>
          <p:cNvSpPr txBox="1"/>
          <p:nvPr/>
        </p:nvSpPr>
        <p:spPr>
          <a:xfrm>
            <a:off x="576336" y="5350711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Content: localized (see Globe icon) WYSIWYG or HTML (Source) content displayed in the front end</a:t>
            </a:r>
          </a:p>
        </p:txBody>
      </p:sp>
      <p:sp>
        <p:nvSpPr>
          <p:cNvPr id="56" name="Ellipse 55"/>
          <p:cNvSpPr/>
          <p:nvPr/>
        </p:nvSpPr>
        <p:spPr>
          <a:xfrm>
            <a:off x="207108" y="5637246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3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7" name="ZoneTexte 56"/>
          <p:cNvSpPr txBox="1"/>
          <p:nvPr/>
        </p:nvSpPr>
        <p:spPr>
          <a:xfrm>
            <a:off x="576336" y="566274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Content: localized (see Globe icon) Media displayed in the front end</a:t>
            </a:r>
          </a:p>
        </p:txBody>
      </p:sp>
      <p:sp>
        <p:nvSpPr>
          <p:cNvPr id="62" name="Ellipse 61"/>
          <p:cNvSpPr/>
          <p:nvPr/>
        </p:nvSpPr>
        <p:spPr>
          <a:xfrm>
            <a:off x="207108" y="5949280"/>
            <a:ext cx="297220" cy="29722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4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63" name="ZoneTexte 62"/>
          <p:cNvSpPr txBox="1"/>
          <p:nvPr/>
        </p:nvSpPr>
        <p:spPr>
          <a:xfrm>
            <a:off x="576336" y="5974780"/>
            <a:ext cx="8567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URL Link , page (editorial content page) , external (yes/no) &amp; Open in popin (yes/no) : the corresponding URL/Page and parameter (external/Open in popin)  associated to the component, </a:t>
            </a:r>
            <a:endParaRPr lang="en-US" sz="1000" b="1" u="sng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5" name="ZoneTexte 64"/>
          <p:cNvSpPr txBox="1"/>
          <p:nvPr/>
        </p:nvSpPr>
        <p:spPr>
          <a:xfrm>
            <a:off x="107504" y="4725144"/>
            <a:ext cx="90364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accent6"/>
              </a:solidFill>
            </a:endParaRPr>
          </a:p>
          <a:p>
            <a:pPr algn="ctr"/>
            <a:r>
              <a:rPr lang="en-US" sz="1200" b="1" baseline="0" dirty="0" smtClean="0">
                <a:solidFill>
                  <a:schemeClr val="accent6"/>
                </a:solidFill>
              </a:rPr>
              <a:t>Note : The BANNER COMPONENT and RICH BANNER COMPONENT share the same attributes,</a:t>
            </a:r>
          </a:p>
          <a:p>
            <a:pPr algn="ctr"/>
            <a:r>
              <a:rPr lang="en-US" sz="1200" b="1" baseline="0" dirty="0" smtClean="0">
                <a:solidFill>
                  <a:schemeClr val="accent6"/>
                </a:solidFill>
              </a:rPr>
              <a:t> the difference resides in the way the information is used/displayed in the front end.</a:t>
            </a: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 smtClean="0"/>
              <a:t>Table of contents</a:t>
            </a:r>
            <a:endParaRPr lang="en-US" sz="3200" dirty="0"/>
          </a:p>
        </p:txBody>
      </p:sp>
      <p:sp>
        <p:nvSpPr>
          <p:cNvPr id="34" name="ZoneTexte 33"/>
          <p:cNvSpPr txBox="1"/>
          <p:nvPr/>
        </p:nvSpPr>
        <p:spPr>
          <a:xfrm>
            <a:off x="107504" y="3090446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400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Local Webmaster</a:t>
            </a:r>
            <a:endParaRPr lang="fr-FR" sz="1400" baseline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0869" y="2132856"/>
            <a:ext cx="1008112" cy="985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0" name="Rectangl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051720" y="2780928"/>
            <a:ext cx="6336000" cy="28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0" dirty="0" smtClean="0">
                <a:solidFill>
                  <a:srgbClr val="FFFFFF"/>
                </a:solidFill>
              </a:rPr>
              <a:t>Introduction</a:t>
            </a:r>
          </a:p>
        </p:txBody>
      </p:sp>
      <p:sp>
        <p:nvSpPr>
          <p:cNvPr id="56" name="Rectangl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051720" y="3284984"/>
            <a:ext cx="6336000" cy="28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0" dirty="0" smtClean="0">
                <a:solidFill>
                  <a:srgbClr val="FFFFFF"/>
                </a:solidFill>
              </a:rPr>
              <a:t>Components list</a:t>
            </a:r>
          </a:p>
        </p:txBody>
      </p:sp>
      <p:pic>
        <p:nvPicPr>
          <p:cNvPr id="2" name="Image 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99681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99792" y="1340768"/>
            <a:ext cx="4248472" cy="324241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 9"/>
          <p:cNvSpPr/>
          <p:nvPr/>
        </p:nvSpPr>
        <p:spPr bwMode="auto">
          <a:xfrm>
            <a:off x="323528" y="4797152"/>
            <a:ext cx="8568952" cy="1872208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1" name="Line 24"/>
          <p:cNvSpPr>
            <a:spLocks noChangeShapeType="1"/>
          </p:cNvSpPr>
          <p:nvPr/>
        </p:nvSpPr>
        <p:spPr bwMode="auto">
          <a:xfrm>
            <a:off x="522358" y="4725144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395536" y="4809482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menu has the following level :</a:t>
            </a:r>
          </a:p>
        </p:txBody>
      </p:sp>
      <p:sp>
        <p:nvSpPr>
          <p:cNvPr id="16" name="Ellipse 15"/>
          <p:cNvSpPr/>
          <p:nvPr/>
        </p:nvSpPr>
        <p:spPr>
          <a:xfrm>
            <a:off x="3743928" y="2852936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2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17" name="Line 24"/>
          <p:cNvSpPr>
            <a:spLocks noChangeShapeType="1"/>
          </p:cNvSpPr>
          <p:nvPr/>
        </p:nvSpPr>
        <p:spPr bwMode="auto">
          <a:xfrm>
            <a:off x="680348" y="5902623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8" name="Line 25"/>
          <p:cNvSpPr>
            <a:spLocks noChangeShapeType="1"/>
          </p:cNvSpPr>
          <p:nvPr/>
        </p:nvSpPr>
        <p:spPr bwMode="auto">
          <a:xfrm>
            <a:off x="674380" y="5367704"/>
            <a:ext cx="0" cy="576263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674380" y="5085184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 anchor="ctr"/>
          <a:lstStyle/>
          <a:p>
            <a:pPr algn="ctr"/>
            <a:r>
              <a:rPr lang="fr-FR" sz="1400" b="1" baseline="0" dirty="0" smtClean="0">
                <a:solidFill>
                  <a:schemeClr val="bg1"/>
                </a:solidFill>
              </a:rPr>
              <a:t>1</a:t>
            </a:r>
            <a:endParaRPr lang="fr-FR" sz="1400" b="1" baseline="0" dirty="0">
              <a:solidFill>
                <a:schemeClr val="bg1"/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1043608" y="5110684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Level 1 : 4 primary areas of the website - Products, Inspiration, Services and Moulinex Brand</a:t>
            </a:r>
          </a:p>
        </p:txBody>
      </p:sp>
      <p:sp>
        <p:nvSpPr>
          <p:cNvPr id="23" name="Ellipse 22"/>
          <p:cNvSpPr/>
          <p:nvPr/>
        </p:nvSpPr>
        <p:spPr>
          <a:xfrm>
            <a:off x="674380" y="5441790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 anchor="ctr"/>
          <a:lstStyle/>
          <a:p>
            <a:pPr algn="ctr"/>
            <a:r>
              <a:rPr lang="fr-FR" sz="1400" b="1" baseline="0" dirty="0" smtClean="0">
                <a:solidFill>
                  <a:schemeClr val="bg1"/>
                </a:solidFill>
              </a:rPr>
              <a:t>2</a:t>
            </a:r>
            <a:endParaRPr lang="fr-FR" sz="1400" b="1" baseline="0" dirty="0">
              <a:solidFill>
                <a:schemeClr val="bg1"/>
              </a:solidFill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1043608" y="5467290"/>
            <a:ext cx="7020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Level 2 : Links to </a:t>
            </a:r>
          </a:p>
          <a:p>
            <a:pPr lvl="1" algn="l">
              <a:buFont typeface="Arial" pitchFamily="34" charset="0"/>
              <a:buChar char="•"/>
            </a:pPr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website pages  (Example : accessories store, MouliSearch page, etc…)</a:t>
            </a:r>
          </a:p>
          <a:p>
            <a:pPr lvl="1" algn="l">
              <a:buFont typeface="Arial" pitchFamily="34" charset="0"/>
              <a:buChar char="•"/>
            </a:pPr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entries to product categories (Example : Food preparation, Cookware, Breakfast, etc…)</a:t>
            </a:r>
          </a:p>
        </p:txBody>
      </p:sp>
      <p:sp>
        <p:nvSpPr>
          <p:cNvPr id="26" name="Ellipse 25"/>
          <p:cNvSpPr/>
          <p:nvPr/>
        </p:nvSpPr>
        <p:spPr>
          <a:xfrm>
            <a:off x="674380" y="6012100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 anchor="ctr"/>
          <a:lstStyle/>
          <a:p>
            <a:pPr algn="ctr"/>
            <a:r>
              <a:rPr lang="fr-FR" sz="1400" b="1" baseline="0" dirty="0" smtClean="0">
                <a:solidFill>
                  <a:schemeClr val="bg1"/>
                </a:solidFill>
              </a:rPr>
              <a:t>3</a:t>
            </a:r>
            <a:endParaRPr lang="fr-FR" sz="1400" b="1" baseline="0" dirty="0">
              <a:solidFill>
                <a:schemeClr val="bg1"/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1043608" y="603760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Level 3 : Links to category page (Sub Category page) + Promotional banners (see </a:t>
            </a:r>
            <a:r>
              <a:rPr lang="en-US" sz="10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soup’n</a:t>
            </a:r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co &amp; </a:t>
            </a:r>
            <a:r>
              <a:rPr lang="en-US" sz="10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cookeo</a:t>
            </a:r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above) </a:t>
            </a:r>
          </a:p>
        </p:txBody>
      </p:sp>
      <p:sp>
        <p:nvSpPr>
          <p:cNvPr id="31" name="Ellipse 30"/>
          <p:cNvSpPr/>
          <p:nvPr/>
        </p:nvSpPr>
        <p:spPr>
          <a:xfrm>
            <a:off x="6480232" y="184482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3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32" name="Ellipse 31"/>
          <p:cNvSpPr/>
          <p:nvPr/>
        </p:nvSpPr>
        <p:spPr>
          <a:xfrm>
            <a:off x="3815936" y="180884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1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2699792" y="1772816"/>
            <a:ext cx="1368152" cy="2736304"/>
          </a:xfrm>
          <a:prstGeom prst="rect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2771800" y="2060848"/>
            <a:ext cx="1224136" cy="1008112"/>
          </a:xfrm>
          <a:prstGeom prst="rect">
            <a:avLst/>
          </a:prstGeom>
          <a:noFill/>
          <a:ln w="38100" cap="flat" cmpd="sng" algn="ctr">
            <a:solidFill>
              <a:srgbClr val="F7A70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4139952" y="1772816"/>
            <a:ext cx="2592288" cy="2736304"/>
          </a:xfrm>
          <a:prstGeom prst="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3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" name="Ellipse 39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1" name="Rectangle 40"/>
          <p:cNvSpPr/>
          <p:nvPr/>
        </p:nvSpPr>
        <p:spPr>
          <a:xfrm>
            <a:off x="4337000" y="3259723"/>
            <a:ext cx="4700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top</a:t>
            </a:r>
            <a:endParaRPr lang="fr-FR" dirty="0"/>
          </a:p>
        </p:txBody>
      </p:sp>
      <p:pic>
        <p:nvPicPr>
          <p:cNvPr id="43" name="Image 4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26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1916832"/>
            <a:ext cx="2592288" cy="271329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" name="Groupe 35"/>
          <p:cNvGrpSpPr/>
          <p:nvPr/>
        </p:nvGrpSpPr>
        <p:grpSpPr>
          <a:xfrm>
            <a:off x="414202" y="2420888"/>
            <a:ext cx="3197661" cy="3166532"/>
            <a:chOff x="414202" y="2420888"/>
            <a:chExt cx="3197661" cy="3166532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699792" y="2420888"/>
              <a:ext cx="912071" cy="3166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14202" y="2420889"/>
              <a:ext cx="2283393" cy="3166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9" name="Rectangle 38"/>
          <p:cNvSpPr/>
          <p:nvPr/>
        </p:nvSpPr>
        <p:spPr bwMode="auto">
          <a:xfrm>
            <a:off x="2555776" y="5301208"/>
            <a:ext cx="302433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 smtClean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 smtClean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2 in the next pages)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1043608" y="2996952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+ to open the banner creation wizard</a:t>
            </a:r>
          </a:p>
        </p:txBody>
      </p:sp>
      <p:sp>
        <p:nvSpPr>
          <p:cNvPr id="35" name="Ellipse 34"/>
          <p:cNvSpPr/>
          <p:nvPr/>
        </p:nvSpPr>
        <p:spPr>
          <a:xfrm>
            <a:off x="3347864" y="27809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Add a RICH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BANNER 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73961" y="4899111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5364088" y="50851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7308304" y="2060848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Among the component list, click on ‘Rich banner component’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6084168" y="2528900"/>
            <a:ext cx="1224136" cy="39604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8667268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2"/>
          </p:cNvCxnSpPr>
          <p:nvPr/>
        </p:nvCxnSpPr>
        <p:spPr bwMode="auto">
          <a:xfrm rot="16200000" flipH="1">
            <a:off x="2321750" y="3699030"/>
            <a:ext cx="504056" cy="5400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 flipV="1">
            <a:off x="5580112" y="5424196"/>
            <a:ext cx="693849" cy="5610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Banner component</a:t>
            </a:r>
          </a:p>
        </p:txBody>
      </p:sp>
      <p:sp>
        <p:nvSpPr>
          <p:cNvPr id="29" name="Ellipse 2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29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1916832"/>
            <a:ext cx="4343623" cy="443711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RICH BANNER using WCMS page view perspective :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 smtClean="0">
                <a:solidFill>
                  <a:srgbClr val="FFFFFF"/>
                </a:solidFill>
              </a:rPr>
              <a:t>)</a:t>
            </a:r>
            <a:r>
              <a:rPr lang="en-US" sz="1100" b="1" baseline="0" dirty="0" smtClean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932040" y="2348880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Enter </a:t>
            </a:r>
            <a:r>
              <a:rPr lang="en-US" sz="1050" b="1" baseline="0" dirty="0" smtClean="0">
                <a:solidFill>
                  <a:schemeClr val="tx1"/>
                </a:solidFill>
              </a:rPr>
              <a:t>ID </a:t>
            </a:r>
            <a:r>
              <a:rPr lang="en-US" sz="1050" baseline="0" dirty="0" smtClean="0">
                <a:solidFill>
                  <a:schemeClr val="tx1"/>
                </a:solidFill>
              </a:rPr>
              <a:t>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name</a:t>
            </a:r>
            <a:r>
              <a:rPr lang="en-US" sz="1050" baseline="0" dirty="0" smtClean="0">
                <a:solidFill>
                  <a:schemeClr val="tx1"/>
                </a:solidFill>
              </a:rPr>
              <a:t> 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catalog version</a:t>
            </a: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4067944" y="2636912"/>
            <a:ext cx="864096" cy="5040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308304" y="21328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932040" y="321297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7308304" y="29969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>
            <a:off x="4427984" y="3429000"/>
            <a:ext cx="504056" cy="1270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4932040" y="393305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 flipV="1">
            <a:off x="4499992" y="4149080"/>
            <a:ext cx="432048" cy="2880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7308304" y="37170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5796136" y="5013176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</a:t>
            </a:r>
            <a:r>
              <a:rPr lang="en-US" sz="1050" baseline="0" dirty="0" smtClean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8388424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</p:cNvCxnSpPr>
          <p:nvPr/>
        </p:nvCxnSpPr>
        <p:spPr bwMode="auto">
          <a:xfrm rot="10800000" flipV="1">
            <a:off x="4644008" y="5481228"/>
            <a:ext cx="1152128" cy="68407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5" name="Image 2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Banner component</a:t>
            </a:r>
          </a:p>
        </p:txBody>
      </p:sp>
      <p:sp>
        <p:nvSpPr>
          <p:cNvPr id="30" name="Ellipse 29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55776" y="2204864"/>
            <a:ext cx="4052714" cy="439653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component 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 smtClean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076056" y="2060848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an ID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(useful to search for the item)</a:t>
            </a:r>
          </a:p>
        </p:txBody>
      </p:sp>
      <p:cxnSp>
        <p:nvCxnSpPr>
          <p:cNvPr id="32" name="Forme 32"/>
          <p:cNvCxnSpPr>
            <a:stCxn id="29" idx="1"/>
          </p:cNvCxnSpPr>
          <p:nvPr/>
        </p:nvCxnSpPr>
        <p:spPr bwMode="auto">
          <a:xfrm rot="10800000" flipV="1">
            <a:off x="4644008" y="2312876"/>
            <a:ext cx="432048" cy="2520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Ellipse 43"/>
          <p:cNvSpPr/>
          <p:nvPr/>
        </p:nvSpPr>
        <p:spPr>
          <a:xfrm>
            <a:off x="7083092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5076056" y="2708920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The catalog version must be the same as the catalog version of the page you are currently updating</a:t>
            </a:r>
          </a:p>
        </p:txBody>
      </p:sp>
      <p:sp>
        <p:nvSpPr>
          <p:cNvPr id="46" name="Ellipse 45"/>
          <p:cNvSpPr/>
          <p:nvPr/>
        </p:nvSpPr>
        <p:spPr>
          <a:xfrm>
            <a:off x="7875180" y="24928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47" name="Connecteur en angle 46"/>
          <p:cNvCxnSpPr>
            <a:stCxn id="42" idx="1"/>
          </p:cNvCxnSpPr>
          <p:nvPr/>
        </p:nvCxnSpPr>
        <p:spPr bwMode="auto">
          <a:xfrm rot="10800000" flipV="1">
            <a:off x="3995936" y="3032956"/>
            <a:ext cx="1080120" cy="61206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4644008" y="3501008"/>
            <a:ext cx="41764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headline (the title of the banner displayed in the front end) 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61" name="Ellipse 60"/>
          <p:cNvSpPr/>
          <p:nvPr/>
        </p:nvSpPr>
        <p:spPr>
          <a:xfrm>
            <a:off x="8604448" y="32849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9</a:t>
            </a:r>
          </a:p>
        </p:txBody>
      </p:sp>
      <p:cxnSp>
        <p:nvCxnSpPr>
          <p:cNvPr id="52" name="Connecteur en angle 51"/>
          <p:cNvCxnSpPr/>
          <p:nvPr/>
        </p:nvCxnSpPr>
        <p:spPr bwMode="auto">
          <a:xfrm rot="5400000">
            <a:off x="4103948" y="3969060"/>
            <a:ext cx="648072" cy="4320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Rectangle 55"/>
          <p:cNvSpPr/>
          <p:nvPr/>
        </p:nvSpPr>
        <p:spPr bwMode="auto">
          <a:xfrm>
            <a:off x="4860032" y="4221088"/>
            <a:ext cx="388843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The content is the description displayed on the website below the banner title.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content in the desired language</a:t>
            </a:r>
          </a:p>
        </p:txBody>
      </p:sp>
      <p:sp>
        <p:nvSpPr>
          <p:cNvPr id="62" name="Ellipse 61"/>
          <p:cNvSpPr/>
          <p:nvPr/>
        </p:nvSpPr>
        <p:spPr>
          <a:xfrm>
            <a:off x="8523252" y="49319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10</a:t>
            </a:r>
          </a:p>
        </p:txBody>
      </p:sp>
      <p:cxnSp>
        <p:nvCxnSpPr>
          <p:cNvPr id="58" name="Connecteur en angle 57"/>
          <p:cNvCxnSpPr>
            <a:stCxn id="56" idx="1"/>
          </p:cNvCxnSpPr>
          <p:nvPr/>
        </p:nvCxnSpPr>
        <p:spPr bwMode="auto">
          <a:xfrm rot="10800000" flipV="1">
            <a:off x="4427984" y="4689140"/>
            <a:ext cx="432048" cy="32403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Rectangle 62"/>
          <p:cNvSpPr/>
          <p:nvPr/>
        </p:nvSpPr>
        <p:spPr bwMode="auto">
          <a:xfrm>
            <a:off x="6732240" y="5373216"/>
            <a:ext cx="2340000" cy="1404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Set the image of the banner. 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add the media by :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selecting an existing one (…)</a:t>
            </a:r>
          </a:p>
        </p:txBody>
      </p:sp>
      <p:cxnSp>
        <p:nvCxnSpPr>
          <p:cNvPr id="66" name="Forme 65"/>
          <p:cNvCxnSpPr>
            <a:stCxn id="63" idx="1"/>
          </p:cNvCxnSpPr>
          <p:nvPr/>
        </p:nvCxnSpPr>
        <p:spPr bwMode="auto">
          <a:xfrm rot="10800000" flipV="1">
            <a:off x="5868144" y="6075216"/>
            <a:ext cx="864096" cy="900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7" name="Ellipse 66"/>
          <p:cNvSpPr/>
          <p:nvPr/>
        </p:nvSpPr>
        <p:spPr>
          <a:xfrm>
            <a:off x="6516216" y="51571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3995936" y="6453336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3779912" y="62373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12</a:t>
            </a:r>
          </a:p>
        </p:txBody>
      </p:sp>
      <p:cxnSp>
        <p:nvCxnSpPr>
          <p:cNvPr id="73" name="Forme 72"/>
          <p:cNvCxnSpPr>
            <a:stCxn id="69" idx="3"/>
          </p:cNvCxnSpPr>
          <p:nvPr/>
        </p:nvCxnSpPr>
        <p:spPr bwMode="auto">
          <a:xfrm flipV="1">
            <a:off x="5724128" y="6525344"/>
            <a:ext cx="504056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4" name="Rectangle 73"/>
          <p:cNvSpPr/>
          <p:nvPr/>
        </p:nvSpPr>
        <p:spPr bwMode="auto">
          <a:xfrm>
            <a:off x="1403648" y="213285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name</a:t>
            </a:r>
          </a:p>
        </p:txBody>
      </p:sp>
      <p:sp>
        <p:nvSpPr>
          <p:cNvPr id="45" name="Ellipse 44"/>
          <p:cNvSpPr/>
          <p:nvPr/>
        </p:nvSpPr>
        <p:spPr>
          <a:xfrm>
            <a:off x="1187624" y="19168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75" name="Rectangle 74"/>
          <p:cNvSpPr/>
          <p:nvPr/>
        </p:nvSpPr>
        <p:spPr bwMode="auto">
          <a:xfrm>
            <a:off x="323528" y="2780928"/>
            <a:ext cx="223224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If the component links to a page,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enter the name of the corresponding page, use  auto suggest results to select the page</a:t>
            </a:r>
          </a:p>
        </p:txBody>
      </p:sp>
      <p:cxnSp>
        <p:nvCxnSpPr>
          <p:cNvPr id="77" name="Connecteur en angle 76"/>
          <p:cNvCxnSpPr>
            <a:stCxn id="74" idx="3"/>
          </p:cNvCxnSpPr>
          <p:nvPr/>
        </p:nvCxnSpPr>
        <p:spPr bwMode="auto">
          <a:xfrm>
            <a:off x="2267744" y="2348880"/>
            <a:ext cx="648072" cy="79208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107504" y="25649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  <a:r>
              <a:rPr lang="fr-FR" sz="1800" b="1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81" name="Forme 80"/>
          <p:cNvCxnSpPr>
            <a:stCxn id="75" idx="3"/>
          </p:cNvCxnSpPr>
          <p:nvPr/>
        </p:nvCxnSpPr>
        <p:spPr bwMode="auto">
          <a:xfrm>
            <a:off x="2555776" y="3320988"/>
            <a:ext cx="720080" cy="82809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2" name="Rectangle 81"/>
          <p:cNvSpPr/>
          <p:nvPr/>
        </p:nvSpPr>
        <p:spPr bwMode="auto">
          <a:xfrm>
            <a:off x="251520" y="4149080"/>
            <a:ext cx="223224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If the component links to an URL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an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 (if external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, set  the complete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including http://)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For a link to a product detail page :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p/CMMF code</a:t>
            </a:r>
          </a:p>
        </p:txBody>
      </p:sp>
      <p:sp>
        <p:nvSpPr>
          <p:cNvPr id="72" name="Ellipse 71"/>
          <p:cNvSpPr/>
          <p:nvPr/>
        </p:nvSpPr>
        <p:spPr>
          <a:xfrm>
            <a:off x="26308" y="392386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  <a:r>
              <a:rPr lang="fr-FR" sz="1800" b="1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84" name="Forme 83"/>
          <p:cNvCxnSpPr>
            <a:stCxn id="82" idx="3"/>
          </p:cNvCxnSpPr>
          <p:nvPr/>
        </p:nvCxnSpPr>
        <p:spPr bwMode="auto">
          <a:xfrm>
            <a:off x="2483768" y="4653136"/>
            <a:ext cx="720080" cy="72008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5" name="Rectangle 84"/>
          <p:cNvSpPr/>
          <p:nvPr/>
        </p:nvSpPr>
        <p:spPr bwMode="auto">
          <a:xfrm>
            <a:off x="323528" y="5229200"/>
            <a:ext cx="201622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External</a:t>
            </a:r>
            <a:r>
              <a:rPr lang="en-US" sz="1050" b="1" dirty="0" smtClean="0">
                <a:solidFill>
                  <a:schemeClr val="tx1"/>
                </a:solidFill>
              </a:rPr>
              <a:t> </a:t>
            </a:r>
            <a:r>
              <a:rPr lang="en-US" sz="1050" b="1" baseline="0" dirty="0" smtClean="0">
                <a:solidFill>
                  <a:schemeClr val="tx1"/>
                </a:solidFill>
              </a:rPr>
              <a:t>select</a:t>
            </a:r>
            <a:r>
              <a:rPr lang="en-US" sz="1050" b="1" dirty="0" smtClean="0">
                <a:solidFill>
                  <a:schemeClr val="tx1"/>
                </a:solidFill>
              </a:rPr>
              <a:t> </a:t>
            </a:r>
            <a:endParaRPr lang="en-US" sz="105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No opens the link in the same window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Yes opens the page in a new window</a:t>
            </a:r>
          </a:p>
          <a:p>
            <a:pPr algn="ctr"/>
            <a:endParaRPr lang="en-US" sz="1050" dirty="0" smtClean="0">
              <a:solidFill>
                <a:schemeClr val="tx1"/>
              </a:solidFill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07504" y="60841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8</a:t>
            </a:r>
          </a:p>
        </p:txBody>
      </p:sp>
      <p:cxnSp>
        <p:nvCxnSpPr>
          <p:cNvPr id="87" name="Connecteur en angle 86"/>
          <p:cNvCxnSpPr>
            <a:stCxn id="85" idx="3"/>
          </p:cNvCxnSpPr>
          <p:nvPr/>
        </p:nvCxnSpPr>
        <p:spPr bwMode="auto">
          <a:xfrm flipV="1">
            <a:off x="2339752" y="5733256"/>
            <a:ext cx="288032" cy="360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43" name="Image 4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Banner component</a:t>
            </a:r>
          </a:p>
        </p:txBody>
      </p:sp>
      <p:sp>
        <p:nvSpPr>
          <p:cNvPr id="51" name="Ellipse 50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844824"/>
            <a:ext cx="6048672" cy="201622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1960" y="2993681"/>
            <a:ext cx="4336207" cy="303480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Modify the component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using WCMS Live Edit perspective 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179512" y="4086260"/>
            <a:ext cx="3744416" cy="243908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modify the media by :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selecting an existing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editing the current one (pencil)</a:t>
            </a:r>
          </a:p>
          <a:p>
            <a:pPr algn="l"/>
            <a:endParaRPr lang="en-US" sz="1050" baseline="0" dirty="0" smtClean="0">
              <a:solidFill>
                <a:schemeClr val="accent6"/>
              </a:solidFill>
            </a:endParaRPr>
          </a:p>
          <a:p>
            <a:pPr algn="l"/>
            <a:r>
              <a:rPr lang="en-US" sz="1050" baseline="0" dirty="0" smtClean="0">
                <a:solidFill>
                  <a:schemeClr val="accent6"/>
                </a:solidFill>
              </a:rPr>
              <a:t>Note : 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accent6"/>
                </a:solidFill>
              </a:rPr>
              <a:t>If you uploaded a new image you need to synchronize the catalog (Stage to Online) 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accent6"/>
                </a:solidFill>
              </a:rPr>
              <a:t> if you want to use the media as a video see </a:t>
            </a:r>
            <a:r>
              <a:rPr lang="en-US" sz="1050" b="1" baseline="0" dirty="0" smtClean="0">
                <a:solidFill>
                  <a:schemeClr val="accent6"/>
                </a:solidFill>
              </a:rPr>
              <a:t>“3.3 modify the media to be used as a video using WCMS page view perspective “</a:t>
            </a:r>
            <a:r>
              <a:rPr lang="en-US" sz="1050" baseline="0" dirty="0" smtClean="0">
                <a:solidFill>
                  <a:schemeClr val="accent6"/>
                </a:solidFill>
              </a:rPr>
              <a:t> in the next  pages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1043608" y="3501008"/>
            <a:ext cx="1872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banner to modify</a:t>
            </a:r>
          </a:p>
        </p:txBody>
      </p:sp>
      <p:sp>
        <p:nvSpPr>
          <p:cNvPr id="35" name="Ellipse 34"/>
          <p:cNvSpPr/>
          <p:nvPr/>
        </p:nvSpPr>
        <p:spPr>
          <a:xfrm>
            <a:off x="755576" y="32849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3" name="Connecteur en angle 22"/>
          <p:cNvCxnSpPr>
            <a:stCxn id="20" idx="0"/>
          </p:cNvCxnSpPr>
          <p:nvPr/>
        </p:nvCxnSpPr>
        <p:spPr bwMode="auto">
          <a:xfrm rot="5400000" flipH="1" flipV="1">
            <a:off x="1979712" y="3212976"/>
            <a:ext cx="288032" cy="2880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Connecteur en angle 25"/>
          <p:cNvCxnSpPr>
            <a:stCxn id="14" idx="3"/>
          </p:cNvCxnSpPr>
          <p:nvPr/>
        </p:nvCxnSpPr>
        <p:spPr bwMode="auto">
          <a:xfrm flipV="1">
            <a:off x="3923928" y="5229200"/>
            <a:ext cx="936104" cy="7660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6" name="Ellipse 35"/>
          <p:cNvSpPr/>
          <p:nvPr/>
        </p:nvSpPr>
        <p:spPr>
          <a:xfrm>
            <a:off x="3698716" y="38610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6" name="Image 1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Banner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844824"/>
            <a:ext cx="6048672" cy="201622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4" name="Rectangle 63"/>
          <p:cNvSpPr/>
          <p:nvPr/>
        </p:nvSpPr>
        <p:spPr bwMode="auto">
          <a:xfrm>
            <a:off x="395536" y="3429000"/>
            <a:ext cx="237626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If the component links to an URL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an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 (if external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, set  the complete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including http://)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For a link to a product detail page :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p/CMMF code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7524328" y="6165304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Click on  ‘OK’</a:t>
            </a:r>
            <a:endParaRPr lang="en-US" sz="1050" b="1" baseline="0" dirty="0">
              <a:solidFill>
                <a:schemeClr val="tx1"/>
              </a:solidFill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75856" y="3083818"/>
            <a:ext cx="4336207" cy="303480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</a:t>
            </a:r>
            <a:r>
              <a:rPr lang="en-US" sz="1100" baseline="0" dirty="0" smtClean="0">
                <a:solidFill>
                  <a:srgbClr val="FFFFFF"/>
                </a:solidFill>
              </a:rPr>
              <a:t> Modify the banner LINK / HEADLINE / CONTENT using WCMS Live Edit perspective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2" name="Ellipse 31"/>
          <p:cNvSpPr/>
          <p:nvPr/>
        </p:nvSpPr>
        <p:spPr>
          <a:xfrm>
            <a:off x="8388424" y="59492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Banner component</a:t>
            </a:r>
          </a:p>
        </p:txBody>
      </p:sp>
      <p:sp>
        <p:nvSpPr>
          <p:cNvPr id="39" name="Ellipse 3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179512" y="32129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  <a:r>
              <a:rPr lang="fr-FR" sz="18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395536" y="1988840"/>
            <a:ext cx="1944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banner to modify</a:t>
            </a:r>
          </a:p>
        </p:txBody>
      </p:sp>
      <p:cxnSp>
        <p:nvCxnSpPr>
          <p:cNvPr id="27" name="Connecteur en angle 26"/>
          <p:cNvCxnSpPr>
            <a:stCxn id="26" idx="3"/>
          </p:cNvCxnSpPr>
          <p:nvPr/>
        </p:nvCxnSpPr>
        <p:spPr bwMode="auto">
          <a:xfrm>
            <a:off x="2339752" y="2204864"/>
            <a:ext cx="432048" cy="43204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1" name="Ellipse 40"/>
          <p:cNvSpPr/>
          <p:nvPr/>
        </p:nvSpPr>
        <p:spPr>
          <a:xfrm>
            <a:off x="179512" y="17728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4932040" y="2276872"/>
            <a:ext cx="396044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headline (the title of the banner displayed in the front end) 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54" name="Ellipse 53"/>
          <p:cNvSpPr/>
          <p:nvPr/>
        </p:nvSpPr>
        <p:spPr>
          <a:xfrm>
            <a:off x="8676456" y="19796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9</a:t>
            </a:r>
          </a:p>
        </p:txBody>
      </p:sp>
      <p:cxnSp>
        <p:nvCxnSpPr>
          <p:cNvPr id="42" name="Forme 41"/>
          <p:cNvCxnSpPr>
            <a:stCxn id="33" idx="1"/>
          </p:cNvCxnSpPr>
          <p:nvPr/>
        </p:nvCxnSpPr>
        <p:spPr bwMode="auto">
          <a:xfrm rot="10800000" flipV="1">
            <a:off x="4499992" y="2744924"/>
            <a:ext cx="432048" cy="46805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Rectangle 43"/>
          <p:cNvSpPr/>
          <p:nvPr/>
        </p:nvSpPr>
        <p:spPr bwMode="auto">
          <a:xfrm>
            <a:off x="4932040" y="4005064"/>
            <a:ext cx="388843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The content is the description displayed on the website below the banner title.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content in the desired language</a:t>
            </a:r>
          </a:p>
        </p:txBody>
      </p:sp>
      <p:sp>
        <p:nvSpPr>
          <p:cNvPr id="55" name="Ellipse 54"/>
          <p:cNvSpPr/>
          <p:nvPr/>
        </p:nvSpPr>
        <p:spPr>
          <a:xfrm>
            <a:off x="8595260" y="47159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10</a:t>
            </a:r>
          </a:p>
        </p:txBody>
      </p:sp>
      <p:cxnSp>
        <p:nvCxnSpPr>
          <p:cNvPr id="48" name="Connecteur en angle 47"/>
          <p:cNvCxnSpPr>
            <a:stCxn id="44" idx="1"/>
          </p:cNvCxnSpPr>
          <p:nvPr/>
        </p:nvCxnSpPr>
        <p:spPr bwMode="auto">
          <a:xfrm rot="10800000">
            <a:off x="4355976" y="4293096"/>
            <a:ext cx="576064" cy="1800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Rectangle 56"/>
          <p:cNvSpPr/>
          <p:nvPr/>
        </p:nvSpPr>
        <p:spPr bwMode="auto">
          <a:xfrm>
            <a:off x="4644008" y="5805264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External</a:t>
            </a:r>
            <a:r>
              <a:rPr lang="en-US" sz="1050" b="1" dirty="0" smtClean="0">
                <a:solidFill>
                  <a:schemeClr val="tx1"/>
                </a:solidFill>
              </a:rPr>
              <a:t> </a:t>
            </a:r>
            <a:r>
              <a:rPr lang="en-US" sz="1050" b="1" baseline="0" dirty="0" smtClean="0">
                <a:solidFill>
                  <a:schemeClr val="tx1"/>
                </a:solidFill>
              </a:rPr>
              <a:t>select</a:t>
            </a:r>
            <a:r>
              <a:rPr lang="en-US" sz="1050" b="1" dirty="0" smtClean="0">
                <a:solidFill>
                  <a:schemeClr val="tx1"/>
                </a:solidFill>
              </a:rPr>
              <a:t> </a:t>
            </a:r>
            <a:endParaRPr lang="en-US" sz="105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No opens the link in the same window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Yes opens the page in a new window</a:t>
            </a:r>
          </a:p>
          <a:p>
            <a:pPr algn="ctr"/>
            <a:endParaRPr lang="en-US" sz="1050" dirty="0" smtClean="0">
              <a:solidFill>
                <a:schemeClr val="tx1"/>
              </a:solidFill>
            </a:endParaRPr>
          </a:p>
        </p:txBody>
      </p:sp>
      <p:sp>
        <p:nvSpPr>
          <p:cNvPr id="28" name="Ellipse 27"/>
          <p:cNvSpPr/>
          <p:nvPr/>
        </p:nvSpPr>
        <p:spPr>
          <a:xfrm>
            <a:off x="6435020" y="5580052"/>
            <a:ext cx="441236" cy="393591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59" name="Connecteur en angle 58"/>
          <p:cNvCxnSpPr>
            <a:stCxn id="57" idx="1"/>
          </p:cNvCxnSpPr>
          <p:nvPr/>
        </p:nvCxnSpPr>
        <p:spPr bwMode="auto">
          <a:xfrm rot="10800000">
            <a:off x="4355976" y="5949280"/>
            <a:ext cx="288032" cy="32403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Forme 62"/>
          <p:cNvCxnSpPr>
            <a:stCxn id="61" idx="0"/>
          </p:cNvCxnSpPr>
          <p:nvPr/>
        </p:nvCxnSpPr>
        <p:spPr bwMode="auto">
          <a:xfrm rot="16200000" flipV="1">
            <a:off x="7758354" y="5859270"/>
            <a:ext cx="144016" cy="46805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Forme 65"/>
          <p:cNvCxnSpPr>
            <a:stCxn id="64" idx="3"/>
          </p:cNvCxnSpPr>
          <p:nvPr/>
        </p:nvCxnSpPr>
        <p:spPr bwMode="auto">
          <a:xfrm>
            <a:off x="2771800" y="4005064"/>
            <a:ext cx="1296144" cy="151216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7" name="Rectangle 66"/>
          <p:cNvSpPr/>
          <p:nvPr/>
        </p:nvSpPr>
        <p:spPr bwMode="auto">
          <a:xfrm>
            <a:off x="323528" y="4941168"/>
            <a:ext cx="223224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If the component links to a page,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enter the name of the corresponding page, use  auto suggest results to select the page</a:t>
            </a:r>
          </a:p>
        </p:txBody>
      </p:sp>
      <p:sp>
        <p:nvSpPr>
          <p:cNvPr id="49" name="Ellipse 48"/>
          <p:cNvSpPr/>
          <p:nvPr/>
        </p:nvSpPr>
        <p:spPr>
          <a:xfrm>
            <a:off x="107504" y="472514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  <a:r>
              <a:rPr lang="fr-FR" sz="1800" b="1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69" name="Connecteur en angle 68"/>
          <p:cNvCxnSpPr>
            <a:stCxn id="67" idx="3"/>
          </p:cNvCxnSpPr>
          <p:nvPr/>
        </p:nvCxnSpPr>
        <p:spPr bwMode="auto">
          <a:xfrm>
            <a:off x="2555776" y="5481228"/>
            <a:ext cx="720080" cy="2520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35" name="Ellipse 3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31" name="Image 3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.3 modify the media to be used as a video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using WCMS page view perspective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3" name="Image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552" y="1915244"/>
            <a:ext cx="5076825" cy="46101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8" name="Rectangle 17"/>
          <p:cNvSpPr/>
          <p:nvPr/>
        </p:nvSpPr>
        <p:spPr bwMode="auto">
          <a:xfrm>
            <a:off x="6084168" y="1916832"/>
            <a:ext cx="2880320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When editing a media, you can set the media to display a “play” icon and open a video by setting the fields: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“Is video “to “yes”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“Video URL” using a URL address of a video  </a:t>
            </a:r>
          </a:p>
          <a:p>
            <a:pPr algn="ctr">
              <a:buFontTx/>
              <a:buChar char="-"/>
            </a:pPr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accent6"/>
                </a:solidFill>
              </a:rPr>
              <a:t>Note : 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accent6"/>
                </a:solidFill>
              </a:rPr>
              <a:t> If you uploaded a new image you need to synchronize the catalog (Stage to Online) 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accent6"/>
                </a:solidFill>
              </a:rPr>
              <a:t> test the display on the page where the media is used as this attributes rely on </a:t>
            </a:r>
            <a:r>
              <a:rPr lang="en-US" sz="1050" baseline="0" smtClean="0">
                <a:solidFill>
                  <a:schemeClr val="accent6"/>
                </a:solidFill>
              </a:rPr>
              <a:t>script  available </a:t>
            </a:r>
            <a:r>
              <a:rPr lang="en-US" sz="1050" baseline="0" dirty="0" smtClean="0">
                <a:solidFill>
                  <a:schemeClr val="accent6"/>
                </a:solidFill>
              </a:rPr>
              <a:t>on the page to be displayed properly as a video (report any malfunction)</a:t>
            </a:r>
          </a:p>
        </p:txBody>
      </p:sp>
      <p:cxnSp>
        <p:nvCxnSpPr>
          <p:cNvPr id="22" name="Connecteur en angle 58"/>
          <p:cNvCxnSpPr>
            <a:stCxn id="18" idx="1"/>
            <a:endCxn id="24" idx="1"/>
          </p:cNvCxnSpPr>
          <p:nvPr/>
        </p:nvCxnSpPr>
        <p:spPr bwMode="auto">
          <a:xfrm rot="10800000" flipV="1">
            <a:off x="5850120" y="3104963"/>
            <a:ext cx="234048" cy="1881735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Accolade ouvrante 23"/>
          <p:cNvSpPr/>
          <p:nvPr/>
        </p:nvSpPr>
        <p:spPr bwMode="auto">
          <a:xfrm flipH="1">
            <a:off x="5652120" y="4725144"/>
            <a:ext cx="198000" cy="504056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252930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04248" y="5589240"/>
            <a:ext cx="2085975" cy="11811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9" name="Rectangle 28"/>
          <p:cNvSpPr/>
          <p:nvPr/>
        </p:nvSpPr>
        <p:spPr bwMode="auto">
          <a:xfrm>
            <a:off x="6084168" y="4625752"/>
            <a:ext cx="2808312" cy="4594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The video should be displayed in the front</a:t>
            </a:r>
          </a:p>
        </p:txBody>
      </p:sp>
      <p:sp>
        <p:nvSpPr>
          <p:cNvPr id="30" name="Ellipse 29"/>
          <p:cNvSpPr/>
          <p:nvPr/>
        </p:nvSpPr>
        <p:spPr>
          <a:xfrm>
            <a:off x="5868144" y="17008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1" name="Ellipse 30"/>
          <p:cNvSpPr/>
          <p:nvPr/>
        </p:nvSpPr>
        <p:spPr>
          <a:xfrm>
            <a:off x="8676456" y="44279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2" name="Connecteur en angle 58"/>
          <p:cNvCxnSpPr>
            <a:stCxn id="29" idx="2"/>
            <a:endCxn id="252930" idx="0"/>
          </p:cNvCxnSpPr>
          <p:nvPr/>
        </p:nvCxnSpPr>
        <p:spPr bwMode="auto">
          <a:xfrm rot="16200000" flipH="1">
            <a:off x="7415752" y="5157756"/>
            <a:ext cx="504056" cy="35891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Banner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43808" y="2276872"/>
            <a:ext cx="2283393" cy="316653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.4 Manage the display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148064" y="5157192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Drag the component to its position</a:t>
            </a:r>
          </a:p>
        </p:txBody>
      </p:sp>
      <p:cxnSp>
        <p:nvCxnSpPr>
          <p:cNvPr id="16" name="Connecteur en angle 58"/>
          <p:cNvCxnSpPr>
            <a:stCxn id="15" idx="1"/>
          </p:cNvCxnSpPr>
          <p:nvPr/>
        </p:nvCxnSpPr>
        <p:spPr bwMode="auto">
          <a:xfrm rot="10800000">
            <a:off x="4860032" y="5301208"/>
            <a:ext cx="288032" cy="32403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Banner component</a:t>
            </a:r>
          </a:p>
        </p:txBody>
      </p:sp>
      <p:sp>
        <p:nvSpPr>
          <p:cNvPr id="18" name="Ellipse 17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.5 HIDE a banner using WCMS</a:t>
            </a:r>
            <a:r>
              <a:rPr lang="en-US" sz="1100" baseline="0" dirty="0" smtClean="0">
                <a:solidFill>
                  <a:srgbClr val="FFFFFF"/>
                </a:solidFill>
              </a:rPr>
              <a:t> page view perspective - Option 1 - Use Visible attributes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03648" y="2132856"/>
            <a:ext cx="2283393" cy="316653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99992" y="2708920"/>
            <a:ext cx="3181350" cy="15716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13"/>
          <p:cNvSpPr/>
          <p:nvPr/>
        </p:nvSpPr>
        <p:spPr bwMode="auto">
          <a:xfrm>
            <a:off x="6444209" y="4077072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display = “yes”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58"/>
          <p:cNvCxnSpPr>
            <a:stCxn id="14" idx="1"/>
          </p:cNvCxnSpPr>
          <p:nvPr/>
        </p:nvCxnSpPr>
        <p:spPr bwMode="auto">
          <a:xfrm rot="10800000">
            <a:off x="6156177" y="4221088"/>
            <a:ext cx="288032" cy="32403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Ellipse 21"/>
          <p:cNvSpPr/>
          <p:nvPr/>
        </p:nvSpPr>
        <p:spPr>
          <a:xfrm>
            <a:off x="8235221" y="47879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611560" y="2564904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35" name="Ellipse 34"/>
          <p:cNvSpPr/>
          <p:nvPr/>
        </p:nvSpPr>
        <p:spPr>
          <a:xfrm>
            <a:off x="386348" y="23396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8" name="Connecteur en angle 27"/>
          <p:cNvCxnSpPr/>
          <p:nvPr/>
        </p:nvCxnSpPr>
        <p:spPr bwMode="auto">
          <a:xfrm>
            <a:off x="2195736" y="3356992"/>
            <a:ext cx="1080120" cy="86409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6" name="Image 1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Rich Banner component</a:t>
            </a:r>
          </a:p>
        </p:txBody>
      </p:sp>
      <p:sp>
        <p:nvSpPr>
          <p:cNvPr id="27" name="Ellipse 26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</a:rPr>
              <a:t>Special offer component</a:t>
            </a:r>
          </a:p>
        </p:txBody>
      </p:sp>
      <p:pic>
        <p:nvPicPr>
          <p:cNvPr id="11" name="Image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2411760" y="6309320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Special Offer Page Tefal</a:t>
            </a:r>
            <a:endParaRPr lang="en-US" sz="900" baseline="0" dirty="0"/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23728" y="1700808"/>
            <a:ext cx="5328592" cy="430386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2" name="Rectangle 61"/>
          <p:cNvSpPr/>
          <p:nvPr/>
        </p:nvSpPr>
        <p:spPr bwMode="auto">
          <a:xfrm>
            <a:off x="2052000" y="3708000"/>
            <a:ext cx="5472608" cy="61200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 smtClean="0">
              <a:ea typeface="ＭＳ Ｐゴシック" pitchFamily="34" charset="-128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2051720" y="4365104"/>
            <a:ext cx="5472608" cy="61200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 smtClean="0">
              <a:ea typeface="ＭＳ Ｐゴシック" pitchFamily="34" charset="-128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2051720" y="5049248"/>
            <a:ext cx="5472608" cy="61200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6" name="Image 4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53" name="Rectangle 52"/>
          <p:cNvSpPr/>
          <p:nvPr/>
        </p:nvSpPr>
        <p:spPr bwMode="auto">
          <a:xfrm>
            <a:off x="3491880" y="1340768"/>
            <a:ext cx="5616000" cy="5472064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6" name="ZoneTexte 65"/>
          <p:cNvSpPr txBox="1"/>
          <p:nvPr/>
        </p:nvSpPr>
        <p:spPr>
          <a:xfrm>
            <a:off x="3456384" y="1367190"/>
            <a:ext cx="51480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component has the following attributes :</a:t>
            </a:r>
          </a:p>
        </p:txBody>
      </p:sp>
      <p:sp>
        <p:nvSpPr>
          <p:cNvPr id="68" name="ZoneTexte 67"/>
          <p:cNvSpPr txBox="1"/>
          <p:nvPr/>
        </p:nvSpPr>
        <p:spPr>
          <a:xfrm>
            <a:off x="310124" y="6438528"/>
            <a:ext cx="32403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Editing the component using WCMS page view</a:t>
            </a:r>
            <a:endParaRPr lang="en-US" sz="900" baseline="0" dirty="0"/>
          </a:p>
        </p:txBody>
      </p:sp>
      <p:sp>
        <p:nvSpPr>
          <p:cNvPr id="69" name="Ellipse 68"/>
          <p:cNvSpPr/>
          <p:nvPr/>
        </p:nvSpPr>
        <p:spPr>
          <a:xfrm>
            <a:off x="107504" y="237009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1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sp>
        <p:nvSpPr>
          <p:cNvPr id="70" name="Ellipse 69"/>
          <p:cNvSpPr/>
          <p:nvPr/>
        </p:nvSpPr>
        <p:spPr>
          <a:xfrm>
            <a:off x="107504" y="276612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2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sp>
        <p:nvSpPr>
          <p:cNvPr id="74" name="Ellipse 73"/>
          <p:cNvSpPr/>
          <p:nvPr/>
        </p:nvSpPr>
        <p:spPr>
          <a:xfrm>
            <a:off x="107504" y="2997577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3</a:t>
            </a:r>
            <a:endParaRPr lang="en-US" sz="900" b="1" baseline="0" dirty="0">
              <a:solidFill>
                <a:schemeClr val="bg1"/>
              </a:solidFill>
            </a:endParaRPr>
          </a:p>
        </p:txBody>
      </p:sp>
      <p:sp>
        <p:nvSpPr>
          <p:cNvPr id="75" name="Ellipse 74"/>
          <p:cNvSpPr/>
          <p:nvPr/>
        </p:nvSpPr>
        <p:spPr>
          <a:xfrm>
            <a:off x="107504" y="3229034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95" name="Ellipse 94"/>
          <p:cNvSpPr/>
          <p:nvPr/>
        </p:nvSpPr>
        <p:spPr>
          <a:xfrm>
            <a:off x="107504" y="3460491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99" name="Ellipse 98"/>
          <p:cNvSpPr/>
          <p:nvPr/>
        </p:nvSpPr>
        <p:spPr>
          <a:xfrm>
            <a:off x="107504" y="3691948"/>
            <a:ext cx="180000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03" name="Ellipse 102"/>
          <p:cNvSpPr/>
          <p:nvPr/>
        </p:nvSpPr>
        <p:spPr>
          <a:xfrm>
            <a:off x="107504" y="3923405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900" b="1" baseline="0" dirty="0" smtClean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104" name="Ellipse 103"/>
          <p:cNvSpPr/>
          <p:nvPr/>
        </p:nvSpPr>
        <p:spPr>
          <a:xfrm>
            <a:off x="107504" y="4154862"/>
            <a:ext cx="180000" cy="1800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ctr"/>
          <a:lstStyle/>
          <a:p>
            <a:pPr algn="ctr"/>
            <a:r>
              <a:rPr lang="en-US" sz="900" b="1" kern="400" baseline="0" dirty="0" smtClean="0">
                <a:solidFill>
                  <a:schemeClr val="bg1"/>
                </a:solidFill>
              </a:rPr>
              <a:t>8</a:t>
            </a:r>
            <a:endParaRPr lang="en-US" sz="900" b="1" kern="400" baseline="0" dirty="0">
              <a:solidFill>
                <a:schemeClr val="bg1"/>
              </a:solidFill>
            </a:endParaRPr>
          </a:p>
        </p:txBody>
      </p:sp>
      <p:sp>
        <p:nvSpPr>
          <p:cNvPr id="105" name="Ellipse 104"/>
          <p:cNvSpPr/>
          <p:nvPr/>
        </p:nvSpPr>
        <p:spPr>
          <a:xfrm>
            <a:off x="107504" y="4386320"/>
            <a:ext cx="180000" cy="180000"/>
          </a:xfrm>
          <a:prstGeom prst="ellipse">
            <a:avLst/>
          </a:prstGeom>
          <a:solidFill>
            <a:srgbClr val="F7A707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ctr"/>
          <a:lstStyle/>
          <a:p>
            <a:pPr algn="ctr"/>
            <a:r>
              <a:rPr lang="en-US" sz="900" b="1" kern="400" baseline="0" dirty="0" smtClean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106" name="Ellipse 105"/>
          <p:cNvSpPr/>
          <p:nvPr/>
        </p:nvSpPr>
        <p:spPr>
          <a:xfrm>
            <a:off x="107504" y="5178408"/>
            <a:ext cx="180000" cy="180000"/>
          </a:xfrm>
          <a:prstGeom prst="ellipse">
            <a:avLst/>
          </a:prstGeom>
          <a:solidFill>
            <a:srgbClr val="8D7D74"/>
          </a:solidFill>
          <a:ln>
            <a:solidFill>
              <a:srgbClr val="8D7D74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ctr"/>
          <a:lstStyle/>
          <a:p>
            <a:pPr algn="ctr"/>
            <a:r>
              <a:rPr lang="en-US" sz="900" b="1" kern="400" baseline="0" dirty="0" smtClean="0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107" name="Ellipse 106"/>
          <p:cNvSpPr/>
          <p:nvPr/>
        </p:nvSpPr>
        <p:spPr>
          <a:xfrm>
            <a:off x="107504" y="5934472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ctr"/>
          <a:lstStyle/>
          <a:p>
            <a:pPr algn="ctr"/>
            <a:r>
              <a:rPr lang="en-US" sz="900" b="1" kern="400" baseline="0" dirty="0" smtClean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08" name="Ellipse 107"/>
          <p:cNvSpPr/>
          <p:nvPr/>
        </p:nvSpPr>
        <p:spPr>
          <a:xfrm>
            <a:off x="107504" y="6222504"/>
            <a:ext cx="180000" cy="180000"/>
          </a:xfrm>
          <a:prstGeom prst="ellipse">
            <a:avLst/>
          </a:prstGeom>
          <a:solidFill>
            <a:srgbClr val="FF0000"/>
          </a:solidFill>
          <a:ln w="3175"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vert="horz" lIns="0" tIns="0" rIns="0" bIns="0" anchor="ctr"/>
          <a:lstStyle/>
          <a:p>
            <a:pPr algn="ctr"/>
            <a:r>
              <a:rPr lang="en-US" sz="900" b="1" kern="400" baseline="0" dirty="0" smtClean="0">
                <a:solidFill>
                  <a:schemeClr val="bg1"/>
                </a:solidFill>
              </a:rPr>
              <a:t>12</a:t>
            </a:r>
          </a:p>
        </p:txBody>
      </p:sp>
      <p:sp>
        <p:nvSpPr>
          <p:cNvPr id="41" name="Ellipse 4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4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</a:rPr>
              <a:t>Special offer component</a:t>
            </a:r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0295" y="1469976"/>
            <a:ext cx="3069577" cy="496855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5" name="Ellipse 44"/>
          <p:cNvSpPr/>
          <p:nvPr/>
        </p:nvSpPr>
        <p:spPr>
          <a:xfrm>
            <a:off x="3528000" y="166191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 smtClean="0">
                <a:solidFill>
                  <a:schemeClr val="bg1"/>
                </a:solidFill>
              </a:rPr>
              <a:t>1</a:t>
            </a:r>
            <a:endParaRPr lang="fr-FR" sz="900" b="1" baseline="0" dirty="0">
              <a:solidFill>
                <a:schemeClr val="bg1"/>
              </a:solidFill>
            </a:endParaRPr>
          </a:p>
        </p:txBody>
      </p:sp>
      <p:sp>
        <p:nvSpPr>
          <p:cNvPr id="47" name="ZoneTexte 46"/>
          <p:cNvSpPr txBox="1"/>
          <p:nvPr/>
        </p:nvSpPr>
        <p:spPr>
          <a:xfrm>
            <a:off x="3672000" y="1628800"/>
            <a:ext cx="543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not visible (no) in the front end.</a:t>
            </a:r>
          </a:p>
        </p:txBody>
      </p:sp>
      <p:sp>
        <p:nvSpPr>
          <p:cNvPr id="49" name="Ellipse 48"/>
          <p:cNvSpPr/>
          <p:nvPr/>
        </p:nvSpPr>
        <p:spPr>
          <a:xfrm>
            <a:off x="3528000" y="2104305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 smtClean="0">
                <a:solidFill>
                  <a:schemeClr val="bg1"/>
                </a:solidFill>
              </a:rPr>
              <a:t>2</a:t>
            </a:r>
            <a:endParaRPr lang="fr-FR" sz="900" b="1" baseline="0" dirty="0">
              <a:solidFill>
                <a:schemeClr val="bg1"/>
              </a:solidFill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3672000" y="2071195"/>
            <a:ext cx="543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Headline : localized (see Globe icon) label displayed in the front end </a:t>
            </a:r>
            <a:r>
              <a:rPr lang="en-US" sz="10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(not used in the component)</a:t>
            </a:r>
          </a:p>
        </p:txBody>
      </p:sp>
      <p:sp>
        <p:nvSpPr>
          <p:cNvPr id="52" name="Ellipse 51"/>
          <p:cNvSpPr/>
          <p:nvPr/>
        </p:nvSpPr>
        <p:spPr>
          <a:xfrm>
            <a:off x="3528000" y="254670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 smtClean="0">
                <a:solidFill>
                  <a:schemeClr val="bg1"/>
                </a:solidFill>
              </a:rPr>
              <a:t>3</a:t>
            </a:r>
            <a:endParaRPr lang="fr-FR" sz="900" b="1" baseline="0" dirty="0">
              <a:solidFill>
                <a:schemeClr val="bg1"/>
              </a:solidFill>
            </a:endParaRPr>
          </a:p>
        </p:txBody>
      </p:sp>
      <p:sp>
        <p:nvSpPr>
          <p:cNvPr id="54" name="ZoneTexte 53"/>
          <p:cNvSpPr txBox="1"/>
          <p:nvPr/>
        </p:nvSpPr>
        <p:spPr>
          <a:xfrm>
            <a:off x="3672000" y="2513590"/>
            <a:ext cx="543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Page : page (editorial content page)  the special offer should direct to </a:t>
            </a:r>
            <a:r>
              <a:rPr lang="en-US" sz="10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(not used in the component)</a:t>
            </a:r>
          </a:p>
        </p:txBody>
      </p:sp>
      <p:sp>
        <p:nvSpPr>
          <p:cNvPr id="57" name="Ellipse 56"/>
          <p:cNvSpPr/>
          <p:nvPr/>
        </p:nvSpPr>
        <p:spPr>
          <a:xfrm>
            <a:off x="3528000" y="2989095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 smtClean="0">
                <a:solidFill>
                  <a:schemeClr val="bg1"/>
                </a:solidFill>
              </a:rPr>
              <a:t>4</a:t>
            </a:r>
            <a:endParaRPr lang="fr-FR" sz="900" b="1" baseline="0" dirty="0">
              <a:solidFill>
                <a:schemeClr val="bg1"/>
              </a:solidFill>
            </a:endParaRPr>
          </a:p>
        </p:txBody>
      </p:sp>
      <p:sp>
        <p:nvSpPr>
          <p:cNvPr id="59" name="ZoneTexte 58"/>
          <p:cNvSpPr txBox="1"/>
          <p:nvPr/>
        </p:nvSpPr>
        <p:spPr>
          <a:xfrm>
            <a:off x="3672000" y="2955985"/>
            <a:ext cx="543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Name : localized (see Globe icon) label displayed in the front end</a:t>
            </a:r>
          </a:p>
        </p:txBody>
      </p:sp>
      <p:sp>
        <p:nvSpPr>
          <p:cNvPr id="62" name="Ellipse 61"/>
          <p:cNvSpPr/>
          <p:nvPr/>
        </p:nvSpPr>
        <p:spPr>
          <a:xfrm>
            <a:off x="3528000" y="3431490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 smtClean="0">
                <a:solidFill>
                  <a:schemeClr val="bg1"/>
                </a:solidFill>
              </a:rPr>
              <a:t>5</a:t>
            </a:r>
            <a:endParaRPr lang="fr-FR" sz="900" b="1" baseline="0" dirty="0">
              <a:solidFill>
                <a:schemeClr val="bg1"/>
              </a:solidFill>
            </a:endParaRPr>
          </a:p>
        </p:txBody>
      </p:sp>
      <p:sp>
        <p:nvSpPr>
          <p:cNvPr id="63" name="ZoneTexte 62"/>
          <p:cNvSpPr txBox="1"/>
          <p:nvPr/>
        </p:nvSpPr>
        <p:spPr>
          <a:xfrm>
            <a:off x="3672000" y="3398380"/>
            <a:ext cx="543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URL :  the corresponding URL associated to the component</a:t>
            </a:r>
            <a:endParaRPr lang="en-US" sz="1000" b="1" u="sng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Ellipse 66"/>
          <p:cNvSpPr/>
          <p:nvPr/>
        </p:nvSpPr>
        <p:spPr>
          <a:xfrm>
            <a:off x="3528000" y="3873885"/>
            <a:ext cx="180000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 smtClean="0">
                <a:solidFill>
                  <a:schemeClr val="bg1"/>
                </a:solidFill>
              </a:rPr>
              <a:t>6</a:t>
            </a:r>
            <a:endParaRPr lang="fr-FR" sz="900" b="1" baseline="0" dirty="0">
              <a:solidFill>
                <a:schemeClr val="bg1"/>
              </a:solidFill>
            </a:endParaRPr>
          </a:p>
        </p:txBody>
      </p:sp>
      <p:sp>
        <p:nvSpPr>
          <p:cNvPr id="71" name="ZoneTexte 70"/>
          <p:cNvSpPr txBox="1"/>
          <p:nvPr/>
        </p:nvSpPr>
        <p:spPr>
          <a:xfrm>
            <a:off x="3672000" y="3840775"/>
            <a:ext cx="543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See more </a:t>
            </a:r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 localized (see Globe icon) button label displayed in the front end</a:t>
            </a:r>
          </a:p>
          <a:p>
            <a:pPr algn="l"/>
            <a:endParaRPr lang="en-US" sz="1000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4" name="Ellipse 93"/>
          <p:cNvSpPr/>
          <p:nvPr/>
        </p:nvSpPr>
        <p:spPr>
          <a:xfrm>
            <a:off x="3528504" y="4316280"/>
            <a:ext cx="180000" cy="18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 smtClean="0">
                <a:solidFill>
                  <a:schemeClr val="bg1"/>
                </a:solidFill>
              </a:rPr>
              <a:t>7</a:t>
            </a:r>
            <a:endParaRPr lang="fr-FR" sz="900" b="1" baseline="0" dirty="0">
              <a:solidFill>
                <a:schemeClr val="bg1"/>
              </a:solidFill>
            </a:endParaRPr>
          </a:p>
        </p:txBody>
      </p:sp>
      <p:sp>
        <p:nvSpPr>
          <p:cNvPr id="96" name="ZoneTexte 95"/>
          <p:cNvSpPr txBox="1"/>
          <p:nvPr/>
        </p:nvSpPr>
        <p:spPr>
          <a:xfrm>
            <a:off x="3672504" y="4283170"/>
            <a:ext cx="543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External : attributes  associated to the URL to define if, when clicked, the system should open a new window</a:t>
            </a:r>
          </a:p>
        </p:txBody>
      </p:sp>
      <p:sp>
        <p:nvSpPr>
          <p:cNvPr id="98" name="Ellipse 97"/>
          <p:cNvSpPr/>
          <p:nvPr/>
        </p:nvSpPr>
        <p:spPr>
          <a:xfrm>
            <a:off x="3528504" y="4758675"/>
            <a:ext cx="180000" cy="1800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 smtClean="0">
                <a:solidFill>
                  <a:schemeClr val="bg1"/>
                </a:solidFill>
              </a:rPr>
              <a:t>8</a:t>
            </a:r>
            <a:endParaRPr lang="fr-FR" sz="900" b="1" baseline="0" dirty="0">
              <a:solidFill>
                <a:schemeClr val="bg1"/>
              </a:solidFill>
            </a:endParaRPr>
          </a:p>
        </p:txBody>
      </p:sp>
      <p:sp>
        <p:nvSpPr>
          <p:cNvPr id="100" name="ZoneTexte 99"/>
          <p:cNvSpPr txBox="1"/>
          <p:nvPr/>
        </p:nvSpPr>
        <p:spPr>
          <a:xfrm>
            <a:off x="3672504" y="4725565"/>
            <a:ext cx="543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Open in popin: attributes  associated to the URL to define if, when clicked, the system should open a popin (Override the external attributes)</a:t>
            </a:r>
          </a:p>
        </p:txBody>
      </p:sp>
      <p:sp>
        <p:nvSpPr>
          <p:cNvPr id="102" name="Ellipse 101"/>
          <p:cNvSpPr/>
          <p:nvPr/>
        </p:nvSpPr>
        <p:spPr>
          <a:xfrm>
            <a:off x="3528504" y="5201070"/>
            <a:ext cx="180000" cy="180000"/>
          </a:xfrm>
          <a:prstGeom prst="ellipse">
            <a:avLst/>
          </a:prstGeom>
          <a:solidFill>
            <a:srgbClr val="F7A707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 smtClean="0">
                <a:solidFill>
                  <a:schemeClr val="bg1"/>
                </a:solidFill>
              </a:rPr>
              <a:t>9</a:t>
            </a:r>
            <a:endParaRPr lang="fr-FR" sz="900" b="1" baseline="0" dirty="0">
              <a:solidFill>
                <a:schemeClr val="bg1"/>
              </a:solidFill>
            </a:endParaRPr>
          </a:p>
        </p:txBody>
      </p:sp>
      <p:sp>
        <p:nvSpPr>
          <p:cNvPr id="110" name="ZoneTexte 109"/>
          <p:cNvSpPr txBox="1"/>
          <p:nvPr/>
        </p:nvSpPr>
        <p:spPr>
          <a:xfrm>
            <a:off x="3672504" y="5167960"/>
            <a:ext cx="543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Validity date : localized (see Globe icon) rich text WYSIWYG displayed in the front end</a:t>
            </a:r>
          </a:p>
        </p:txBody>
      </p:sp>
      <p:sp>
        <p:nvSpPr>
          <p:cNvPr id="112" name="Ellipse 111"/>
          <p:cNvSpPr/>
          <p:nvPr/>
        </p:nvSpPr>
        <p:spPr>
          <a:xfrm>
            <a:off x="3528504" y="5643465"/>
            <a:ext cx="180000" cy="180000"/>
          </a:xfrm>
          <a:prstGeom prst="ellipse">
            <a:avLst/>
          </a:prstGeom>
          <a:solidFill>
            <a:srgbClr val="8D7D74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 smtClean="0">
                <a:solidFill>
                  <a:schemeClr val="bg1"/>
                </a:solidFill>
              </a:rPr>
              <a:t>10</a:t>
            </a:r>
            <a:endParaRPr lang="fr-FR" sz="900" b="1" baseline="0" dirty="0">
              <a:solidFill>
                <a:schemeClr val="bg1"/>
              </a:solidFill>
            </a:endParaRPr>
          </a:p>
        </p:txBody>
      </p:sp>
      <p:sp>
        <p:nvSpPr>
          <p:cNvPr id="113" name="ZoneTexte 112"/>
          <p:cNvSpPr txBox="1"/>
          <p:nvPr/>
        </p:nvSpPr>
        <p:spPr>
          <a:xfrm>
            <a:off x="3672504" y="5610355"/>
            <a:ext cx="543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 : localized (see Globe icon) rich text WYSIWYG displayed in the front end</a:t>
            </a:r>
          </a:p>
        </p:txBody>
      </p:sp>
      <p:sp>
        <p:nvSpPr>
          <p:cNvPr id="115" name="Ellipse 114"/>
          <p:cNvSpPr/>
          <p:nvPr/>
        </p:nvSpPr>
        <p:spPr>
          <a:xfrm>
            <a:off x="3528504" y="6085860"/>
            <a:ext cx="180000" cy="180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 smtClean="0">
                <a:solidFill>
                  <a:schemeClr val="bg1"/>
                </a:solidFill>
              </a:rPr>
              <a:t>11</a:t>
            </a:r>
            <a:endParaRPr lang="fr-FR" sz="900" b="1" baseline="0" dirty="0">
              <a:solidFill>
                <a:schemeClr val="bg1"/>
              </a:solidFill>
            </a:endParaRPr>
          </a:p>
        </p:txBody>
      </p:sp>
      <p:sp>
        <p:nvSpPr>
          <p:cNvPr id="116" name="ZoneTexte 115"/>
          <p:cNvSpPr txBox="1"/>
          <p:nvPr/>
        </p:nvSpPr>
        <p:spPr>
          <a:xfrm>
            <a:off x="3672504" y="6052750"/>
            <a:ext cx="543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Media </a:t>
            </a:r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 localized (see Globe icon) </a:t>
            </a:r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image </a:t>
            </a:r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used in the front end</a:t>
            </a:r>
          </a:p>
        </p:txBody>
      </p:sp>
      <p:sp>
        <p:nvSpPr>
          <p:cNvPr id="118" name="Ellipse 117"/>
          <p:cNvSpPr/>
          <p:nvPr/>
        </p:nvSpPr>
        <p:spPr>
          <a:xfrm>
            <a:off x="3528504" y="6528257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900" b="1" baseline="0" dirty="0" smtClean="0">
                <a:solidFill>
                  <a:schemeClr val="bg1"/>
                </a:solidFill>
              </a:rPr>
              <a:t>12</a:t>
            </a:r>
            <a:endParaRPr lang="fr-FR" sz="900" b="1" baseline="0" dirty="0">
              <a:solidFill>
                <a:schemeClr val="bg1"/>
              </a:solidFill>
            </a:endParaRPr>
          </a:p>
        </p:txBody>
      </p:sp>
      <p:sp>
        <p:nvSpPr>
          <p:cNvPr id="119" name="ZoneTexte 118"/>
          <p:cNvSpPr txBox="1"/>
          <p:nvPr/>
        </p:nvSpPr>
        <p:spPr>
          <a:xfrm>
            <a:off x="3672504" y="6495147"/>
            <a:ext cx="543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 : </a:t>
            </a:r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localized (see Globe icon) </a:t>
            </a:r>
            <a:r>
              <a:rPr lang="en-US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</a:t>
            </a:r>
            <a:r>
              <a:rPr lang="fr-FR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mage </a:t>
            </a:r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used in the front end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1988840"/>
            <a:ext cx="6264696" cy="478118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pic>
        <p:nvPicPr>
          <p:cNvPr id="28" name="Image 2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 smtClean="0">
                <a:solidFill>
                  <a:srgbClr val="FFFFFF"/>
                </a:solidFill>
              </a:rPr>
              <a:t> 2.1 Modify a LABEL used on a navigation bar (1/3) - In HMC (Applicable to Level   1   &amp;   2  ) </a:t>
            </a:r>
            <a:endParaRPr lang="en-US" sz="1100" b="1" baseline="0" dirty="0" smtClean="0">
              <a:solidFill>
                <a:srgbClr val="FFFFFF"/>
              </a:solidFill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7308304" y="148478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2   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30" name="Ellipse 29"/>
          <p:cNvSpPr/>
          <p:nvPr/>
        </p:nvSpPr>
        <p:spPr>
          <a:xfrm>
            <a:off x="6948264" y="148478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1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251520" y="3068960"/>
            <a:ext cx="1872208" cy="288032"/>
          </a:xfrm>
          <a:prstGeom prst="rect">
            <a:avLst/>
          </a:prstGeom>
          <a:noFill/>
          <a:ln w="38100" cap="flat" cmpd="sng" algn="ctr">
            <a:solidFill>
              <a:srgbClr val="F7A70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251520" y="3356992"/>
            <a:ext cx="1872208" cy="288032"/>
          </a:xfrm>
          <a:prstGeom prst="rect">
            <a:avLst/>
          </a:prstGeom>
          <a:noFill/>
          <a:ln w="38100" cap="flat" cmpd="sng" algn="ctr">
            <a:solidFill>
              <a:srgbClr val="F7A70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251520" y="3645024"/>
            <a:ext cx="1872208" cy="288032"/>
          </a:xfrm>
          <a:prstGeom prst="rect">
            <a:avLst/>
          </a:prstGeom>
          <a:noFill/>
          <a:ln w="38100" cap="flat" cmpd="sng" algn="ctr">
            <a:solidFill>
              <a:srgbClr val="F7A70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251520" y="3933056"/>
            <a:ext cx="1872208" cy="288032"/>
          </a:xfrm>
          <a:prstGeom prst="rect">
            <a:avLst/>
          </a:prstGeom>
          <a:noFill/>
          <a:ln w="38100" cap="flat" cmpd="sng" algn="ctr">
            <a:solidFill>
              <a:srgbClr val="F7A70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251520" y="4221088"/>
            <a:ext cx="1872208" cy="288032"/>
          </a:xfrm>
          <a:prstGeom prst="rect">
            <a:avLst/>
          </a:prstGeom>
          <a:noFill/>
          <a:ln w="38100" cap="flat" cmpd="sng" algn="ctr">
            <a:solidFill>
              <a:srgbClr val="F7A70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107504" y="2636912"/>
            <a:ext cx="2052000" cy="432048"/>
          </a:xfrm>
          <a:prstGeom prst="rect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107504" y="4536000"/>
            <a:ext cx="2052000" cy="405168"/>
          </a:xfrm>
          <a:prstGeom prst="rect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107504" y="4941208"/>
            <a:ext cx="2052000" cy="360000"/>
          </a:xfrm>
          <a:prstGeom prst="rect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107504" y="5301248"/>
            <a:ext cx="2052000" cy="360000"/>
          </a:xfrm>
          <a:prstGeom prst="rect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42" name="Ellipse 41"/>
          <p:cNvSpPr/>
          <p:nvPr/>
        </p:nvSpPr>
        <p:spPr>
          <a:xfrm>
            <a:off x="1835696" y="310498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2   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45" name="Ellipse 44"/>
          <p:cNvSpPr/>
          <p:nvPr/>
        </p:nvSpPr>
        <p:spPr>
          <a:xfrm>
            <a:off x="1907704" y="267293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1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46" name="Ellipse 45"/>
          <p:cNvSpPr/>
          <p:nvPr/>
        </p:nvSpPr>
        <p:spPr>
          <a:xfrm>
            <a:off x="1907704" y="464858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1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47" name="Ellipse 46"/>
          <p:cNvSpPr/>
          <p:nvPr/>
        </p:nvSpPr>
        <p:spPr>
          <a:xfrm>
            <a:off x="1907704" y="5031208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1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55" name="Ellipse 54"/>
          <p:cNvSpPr/>
          <p:nvPr/>
        </p:nvSpPr>
        <p:spPr>
          <a:xfrm>
            <a:off x="1907704" y="5391248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1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57" name="Ellipse 56"/>
          <p:cNvSpPr/>
          <p:nvPr/>
        </p:nvSpPr>
        <p:spPr>
          <a:xfrm>
            <a:off x="1835696" y="3393016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2   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60" name="Ellipse 59"/>
          <p:cNvSpPr/>
          <p:nvPr/>
        </p:nvSpPr>
        <p:spPr>
          <a:xfrm>
            <a:off x="1835696" y="3681048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2   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69" name="Ellipse 68"/>
          <p:cNvSpPr/>
          <p:nvPr/>
        </p:nvSpPr>
        <p:spPr>
          <a:xfrm>
            <a:off x="1835696" y="4257112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2   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70" name="Ellipse 69"/>
          <p:cNvSpPr/>
          <p:nvPr/>
        </p:nvSpPr>
        <p:spPr>
          <a:xfrm>
            <a:off x="1835696" y="396908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2   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6587716" y="3501008"/>
            <a:ext cx="2448780" cy="1872208"/>
          </a:xfrm>
          <a:prstGeom prst="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endParaRPr lang="fr-FR" b="1" u="sng" baseline="0" smtClean="0">
              <a:solidFill>
                <a:schemeClr val="tx1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73" name="ZoneTexte 72"/>
          <p:cNvSpPr txBox="1"/>
          <p:nvPr/>
        </p:nvSpPr>
        <p:spPr>
          <a:xfrm>
            <a:off x="6683747" y="3672027"/>
            <a:ext cx="2256719" cy="1417157"/>
          </a:xfrm>
          <a:prstGeom prst="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baseline="0" dirty="0" smtClean="0">
                <a:ea typeface="ＭＳ Ｐゴシック" pitchFamily="34" charset="-128"/>
              </a:rPr>
              <a:t>Level 3 label are managed via product category label </a:t>
            </a:r>
          </a:p>
          <a:p>
            <a:pPr algn="ctr"/>
            <a:r>
              <a:rPr lang="en-US" sz="1200" baseline="0" dirty="0" smtClean="0">
                <a:ea typeface="ＭＳ Ｐゴシック" pitchFamily="34" charset="-128"/>
              </a:rPr>
              <a:t>(name attribute) in </a:t>
            </a:r>
          </a:p>
          <a:p>
            <a:pPr algn="ctr"/>
            <a:r>
              <a:rPr lang="en-US" sz="1200" baseline="0" dirty="0" smtClean="0">
                <a:ea typeface="ＭＳ Ｐゴシック" pitchFamily="34" charset="-128"/>
              </a:rPr>
              <a:t>PCM product cockpit.</a:t>
            </a:r>
          </a:p>
        </p:txBody>
      </p:sp>
      <p:sp>
        <p:nvSpPr>
          <p:cNvPr id="75" name="Ellipse 74"/>
          <p:cNvSpPr/>
          <p:nvPr/>
        </p:nvSpPr>
        <p:spPr>
          <a:xfrm>
            <a:off x="5760152" y="270892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3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2339752" y="2636912"/>
            <a:ext cx="3672408" cy="2016224"/>
          </a:xfrm>
          <a:prstGeom prst="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4421" y="2247900"/>
            <a:ext cx="3090118" cy="2045196"/>
          </a:xfrm>
          <a:prstGeom prst="rect">
            <a:avLst/>
          </a:prstGeom>
          <a:noFill/>
          <a:ln w="3175">
            <a:solidFill>
              <a:schemeClr val="bg2">
                <a:lumMod val="60000"/>
                <a:lumOff val="40000"/>
              </a:schemeClr>
            </a:solidFill>
            <a:round/>
            <a:headEnd/>
            <a:tailEnd/>
          </a:ln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26507" y="2247900"/>
            <a:ext cx="293365" cy="2044799"/>
          </a:xfrm>
          <a:prstGeom prst="rect">
            <a:avLst/>
          </a:prstGeom>
          <a:noFill/>
          <a:ln w="3175">
            <a:solidFill>
              <a:schemeClr val="bg2">
                <a:lumMod val="60000"/>
                <a:lumOff val="40000"/>
              </a:schemeClr>
            </a:solidFill>
            <a:round/>
            <a:headEnd/>
            <a:tailEnd/>
          </a:ln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7984" y="1988840"/>
            <a:ext cx="3922756" cy="424847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7544" y="4817119"/>
            <a:ext cx="3019425" cy="134818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313521" y="5445224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  <a:ea typeface="+mn-ea"/>
              </a:rPr>
              <a:t>  </a:t>
            </a:r>
            <a:r>
              <a:rPr lang="en-US" sz="1400" baseline="0" smtClean="0">
                <a:solidFill>
                  <a:srgbClr val="FFFFFF"/>
                </a:solidFill>
              </a:rPr>
              <a:t>Manage the SPECIAL OFFERS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1" name="Ellipse 20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CREATE a new special offer (1/2) using WCMS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page view perspective 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44" name="Ellipse 4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</a:rPr>
              <a:t>Special offer component</a:t>
            </a:r>
          </a:p>
        </p:txBody>
      </p:sp>
      <p:sp>
        <p:nvSpPr>
          <p:cNvPr id="46" name="Rectangle 45"/>
          <p:cNvSpPr/>
          <p:nvPr/>
        </p:nvSpPr>
        <p:spPr bwMode="auto">
          <a:xfrm>
            <a:off x="548740" y="1782004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+ to create a new special offer-&gt; opens the component creation wizard</a:t>
            </a:r>
          </a:p>
        </p:txBody>
      </p:sp>
      <p:sp>
        <p:nvSpPr>
          <p:cNvPr id="47" name="Ellipse 46"/>
          <p:cNvSpPr/>
          <p:nvPr/>
        </p:nvSpPr>
        <p:spPr>
          <a:xfrm>
            <a:off x="323528" y="15567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8" name="Connecteur en angle 47"/>
          <p:cNvCxnSpPr>
            <a:stCxn id="46" idx="2"/>
          </p:cNvCxnSpPr>
          <p:nvPr/>
        </p:nvCxnSpPr>
        <p:spPr bwMode="auto">
          <a:xfrm rot="16200000" flipH="1">
            <a:off x="2042906" y="2232054"/>
            <a:ext cx="809716" cy="149379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1835696" y="443711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Among the component list, click on ‘Special Offer’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35" name="Ellipse 34"/>
          <p:cNvSpPr/>
          <p:nvPr/>
        </p:nvSpPr>
        <p:spPr>
          <a:xfrm>
            <a:off x="3563888" y="42119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smtClean="0">
                <a:solidFill>
                  <a:schemeClr val="bg1"/>
                </a:solidFill>
              </a:rPr>
              <a:t>2</a:t>
            </a:r>
            <a:endParaRPr lang="fr-FR" sz="1800" b="1" baseline="0">
              <a:solidFill>
                <a:schemeClr val="bg1"/>
              </a:solidFill>
            </a:endParaRPr>
          </a:p>
        </p:txBody>
      </p:sp>
      <p:cxnSp>
        <p:nvCxnSpPr>
          <p:cNvPr id="51" name="Connecteur en angle 50"/>
          <p:cNvCxnSpPr>
            <a:stCxn id="50" idx="1"/>
          </p:cNvCxnSpPr>
          <p:nvPr/>
        </p:nvCxnSpPr>
        <p:spPr bwMode="auto">
          <a:xfrm rot="10800000" flipV="1">
            <a:off x="1259632" y="4725144"/>
            <a:ext cx="576064" cy="100811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4" name="Rectangle 53"/>
          <p:cNvSpPr/>
          <p:nvPr/>
        </p:nvSpPr>
        <p:spPr bwMode="auto">
          <a:xfrm>
            <a:off x="1907704" y="6453336"/>
            <a:ext cx="2088232" cy="31541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 ‘Create a new item’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</p:txBody>
      </p:sp>
      <p:cxnSp>
        <p:nvCxnSpPr>
          <p:cNvPr id="55" name="Connecteur en angle 50"/>
          <p:cNvCxnSpPr>
            <a:stCxn id="54" idx="1"/>
          </p:cNvCxnSpPr>
          <p:nvPr/>
        </p:nvCxnSpPr>
        <p:spPr bwMode="auto">
          <a:xfrm rot="10800000" flipH="1">
            <a:off x="1907704" y="6237312"/>
            <a:ext cx="504056" cy="373732"/>
          </a:xfrm>
          <a:prstGeom prst="bentConnector3">
            <a:avLst>
              <a:gd name="adj1" fmla="val -45352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Ellipse 36"/>
          <p:cNvSpPr/>
          <p:nvPr/>
        </p:nvSpPr>
        <p:spPr>
          <a:xfrm>
            <a:off x="3770724" y="62281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smtClean="0">
                <a:solidFill>
                  <a:schemeClr val="bg1"/>
                </a:solidFill>
              </a:rPr>
              <a:t>3</a:t>
            </a:r>
            <a:endParaRPr lang="fr-FR" sz="1800" b="1" baseline="0">
              <a:solidFill>
                <a:schemeClr val="bg1"/>
              </a:solidFill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5903640" y="2132856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an ID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(useful to search for the item)</a:t>
            </a:r>
          </a:p>
        </p:txBody>
      </p:sp>
      <p:cxnSp>
        <p:nvCxnSpPr>
          <p:cNvPr id="59" name="Forme 32"/>
          <p:cNvCxnSpPr>
            <a:stCxn id="58" idx="1"/>
          </p:cNvCxnSpPr>
          <p:nvPr/>
        </p:nvCxnSpPr>
        <p:spPr bwMode="auto">
          <a:xfrm rot="10800000" flipV="1">
            <a:off x="5471592" y="2384884"/>
            <a:ext cx="432048" cy="2520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0" name="Ellipse 59"/>
          <p:cNvSpPr/>
          <p:nvPr/>
        </p:nvSpPr>
        <p:spPr>
          <a:xfrm>
            <a:off x="7910676" y="19168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5903640" y="2780928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The catalog version must be the same as the catalog version of the page you are currently updating</a:t>
            </a:r>
          </a:p>
        </p:txBody>
      </p:sp>
      <p:sp>
        <p:nvSpPr>
          <p:cNvPr id="62" name="Ellipse 61"/>
          <p:cNvSpPr/>
          <p:nvPr/>
        </p:nvSpPr>
        <p:spPr>
          <a:xfrm>
            <a:off x="8702764" y="25649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63" name="Connecteur en angle 62"/>
          <p:cNvCxnSpPr>
            <a:stCxn id="61" idx="1"/>
          </p:cNvCxnSpPr>
          <p:nvPr/>
        </p:nvCxnSpPr>
        <p:spPr bwMode="auto">
          <a:xfrm rot="10800000" flipV="1">
            <a:off x="5796136" y="3104964"/>
            <a:ext cx="107504" cy="25202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4" name="Rectangle 63"/>
          <p:cNvSpPr/>
          <p:nvPr/>
        </p:nvSpPr>
        <p:spPr bwMode="auto">
          <a:xfrm>
            <a:off x="5652120" y="6381328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65" name="Ellipse 64"/>
          <p:cNvSpPr/>
          <p:nvPr/>
        </p:nvSpPr>
        <p:spPr>
          <a:xfrm>
            <a:off x="5436096" y="61653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7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66" name="Forme 72"/>
          <p:cNvCxnSpPr>
            <a:stCxn id="64" idx="3"/>
          </p:cNvCxnSpPr>
          <p:nvPr/>
        </p:nvCxnSpPr>
        <p:spPr bwMode="auto">
          <a:xfrm flipV="1">
            <a:off x="7380312" y="6165304"/>
            <a:ext cx="504056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7" name="Rectangle 66"/>
          <p:cNvSpPr/>
          <p:nvPr/>
        </p:nvSpPr>
        <p:spPr bwMode="auto">
          <a:xfrm>
            <a:off x="3779912" y="1988840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name</a:t>
            </a:r>
          </a:p>
        </p:txBody>
      </p:sp>
      <p:sp>
        <p:nvSpPr>
          <p:cNvPr id="68" name="Ellipse 67"/>
          <p:cNvSpPr/>
          <p:nvPr/>
        </p:nvSpPr>
        <p:spPr>
          <a:xfrm>
            <a:off x="3563888" y="17728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8" name="Connecteur en angle 47"/>
          <p:cNvCxnSpPr>
            <a:stCxn id="67" idx="2"/>
          </p:cNvCxnSpPr>
          <p:nvPr/>
        </p:nvCxnSpPr>
        <p:spPr bwMode="auto">
          <a:xfrm rot="16200000" flipH="1">
            <a:off x="4067944" y="2564904"/>
            <a:ext cx="576064" cy="288032"/>
          </a:xfrm>
          <a:prstGeom prst="bentConnector3">
            <a:avLst>
              <a:gd name="adj1" fmla="val 10732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9592" y="1772816"/>
            <a:ext cx="2376264" cy="151768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8135" y="2060848"/>
            <a:ext cx="2866073" cy="463915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1619672" y="942628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  <a:ea typeface="+mn-ea"/>
              </a:rPr>
              <a:t>  </a:t>
            </a:r>
            <a:r>
              <a:rPr lang="en-US" sz="1400" baseline="0" smtClean="0">
                <a:solidFill>
                  <a:srgbClr val="FFFFFF"/>
                </a:solidFill>
              </a:rPr>
              <a:t>Manage the SPECIAL OFFERS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3" name="Ellipse 32"/>
          <p:cNvSpPr/>
          <p:nvPr/>
        </p:nvSpPr>
        <p:spPr>
          <a:xfrm>
            <a:off x="1259632" y="889670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Rectangle 7"/>
          <p:cNvSpPr>
            <a:spLocks noChangeArrowheads="1"/>
          </p:cNvSpPr>
          <p:nvPr/>
        </p:nvSpPr>
        <p:spPr bwMode="auto">
          <a:xfrm>
            <a:off x="1619672" y="1384201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CREATE a new special offer (2/2) using WCMS page view perspective  </a:t>
            </a:r>
          </a:p>
        </p:txBody>
      </p:sp>
      <p:sp>
        <p:nvSpPr>
          <p:cNvPr id="27" name="Ellipse 26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</a:rPr>
              <a:t>Special offer component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260708" y="2780928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In the corresponding slot,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pencil icon -&gt;edit the component at the bottom of the page</a:t>
            </a:r>
          </a:p>
        </p:txBody>
      </p:sp>
      <p:sp>
        <p:nvSpPr>
          <p:cNvPr id="30" name="Ellipse 29"/>
          <p:cNvSpPr/>
          <p:nvPr/>
        </p:nvSpPr>
        <p:spPr>
          <a:xfrm>
            <a:off x="35496" y="25649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cxnSp>
        <p:nvCxnSpPr>
          <p:cNvPr id="34" name="Connecteur en angle 62"/>
          <p:cNvCxnSpPr>
            <a:stCxn id="29" idx="0"/>
          </p:cNvCxnSpPr>
          <p:nvPr/>
        </p:nvCxnSpPr>
        <p:spPr bwMode="auto">
          <a:xfrm rot="5400000" flipH="1" flipV="1">
            <a:off x="1948302" y="1813414"/>
            <a:ext cx="504056" cy="143097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0" name="Rectangle 39"/>
          <p:cNvSpPr/>
          <p:nvPr/>
        </p:nvSpPr>
        <p:spPr bwMode="auto">
          <a:xfrm>
            <a:off x="71840" y="3645136"/>
            <a:ext cx="3060000" cy="86398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Name displayed on the website.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name in the desired language</a:t>
            </a:r>
          </a:p>
        </p:txBody>
      </p:sp>
      <p:sp>
        <p:nvSpPr>
          <p:cNvPr id="41" name="Ellipse 40"/>
          <p:cNvSpPr/>
          <p:nvPr/>
        </p:nvSpPr>
        <p:spPr>
          <a:xfrm>
            <a:off x="2915816" y="34198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9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42" name="Connecteur en angle 62"/>
          <p:cNvCxnSpPr>
            <a:stCxn id="40" idx="3"/>
          </p:cNvCxnSpPr>
          <p:nvPr/>
        </p:nvCxnSpPr>
        <p:spPr bwMode="auto">
          <a:xfrm flipV="1">
            <a:off x="3131840" y="3861048"/>
            <a:ext cx="432048" cy="21608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8" name="Rectangle 57"/>
          <p:cNvSpPr/>
          <p:nvPr/>
        </p:nvSpPr>
        <p:spPr bwMode="auto">
          <a:xfrm>
            <a:off x="62820" y="4734332"/>
            <a:ext cx="305983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Validity date displayed on the website.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validity date in the desired language using WYSIWYG or html editor</a:t>
            </a:r>
          </a:p>
        </p:txBody>
      </p:sp>
      <p:sp>
        <p:nvSpPr>
          <p:cNvPr id="62" name="Ellipse 61"/>
          <p:cNvSpPr/>
          <p:nvPr/>
        </p:nvSpPr>
        <p:spPr>
          <a:xfrm>
            <a:off x="2906628" y="450912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12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63" name="Connecteur en angle 62"/>
          <p:cNvCxnSpPr>
            <a:stCxn id="58" idx="3"/>
          </p:cNvCxnSpPr>
          <p:nvPr/>
        </p:nvCxnSpPr>
        <p:spPr bwMode="auto">
          <a:xfrm flipV="1">
            <a:off x="3122652" y="5013176"/>
            <a:ext cx="585252" cy="22521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0" name="Rectangle 69"/>
          <p:cNvSpPr/>
          <p:nvPr/>
        </p:nvSpPr>
        <p:spPr bwMode="auto">
          <a:xfrm>
            <a:off x="5652120" y="1772816"/>
            <a:ext cx="324036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URL link of the web page </a:t>
            </a:r>
            <a:r>
              <a:rPr lang="en-US" sz="1050" baseline="0" dirty="0" smtClean="0">
                <a:solidFill>
                  <a:schemeClr val="tx1"/>
                </a:solidFill>
              </a:rPr>
              <a:t>to redirect to and additional attributes: </a:t>
            </a:r>
            <a:endParaRPr lang="en-US" sz="1050" b="1" baseline="0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US" sz="1050" b="1" baseline="0" dirty="0" smtClean="0">
                <a:solidFill>
                  <a:schemeClr val="tx1"/>
                </a:solidFill>
              </a:rPr>
              <a:t> External :</a:t>
            </a:r>
          </a:p>
          <a:p>
            <a:pPr lvl="1" algn="l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No opens the link in the same window</a:t>
            </a:r>
          </a:p>
          <a:p>
            <a:pPr lvl="1" algn="l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Yes opens the page in a new window</a:t>
            </a:r>
            <a:endParaRPr lang="en-US" sz="1050" b="1" baseline="0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US" sz="1050" b="1" baseline="0" dirty="0" smtClean="0">
                <a:solidFill>
                  <a:schemeClr val="tx1"/>
                </a:solidFill>
              </a:rPr>
              <a:t> Open in a popin : </a:t>
            </a:r>
            <a:r>
              <a:rPr lang="en-US" sz="1050" baseline="0" dirty="0" smtClean="0">
                <a:solidFill>
                  <a:schemeClr val="tx1"/>
                </a:solidFill>
              </a:rPr>
              <a:t>Check yes to open the page you have created in a popin.</a:t>
            </a:r>
          </a:p>
          <a:p>
            <a:pPr algn="l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rgbClr val="FF0000"/>
                </a:solidFill>
              </a:rPr>
              <a:t>Note : pop in flag “yes” overrides external  “yes”.</a:t>
            </a:r>
          </a:p>
        </p:txBody>
      </p:sp>
      <p:sp>
        <p:nvSpPr>
          <p:cNvPr id="71" name="Ellipse 70"/>
          <p:cNvSpPr/>
          <p:nvPr/>
        </p:nvSpPr>
        <p:spPr>
          <a:xfrm>
            <a:off x="8667268" y="15476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10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72" name="Connecteur en angle 71"/>
          <p:cNvCxnSpPr>
            <a:stCxn id="70" idx="1"/>
          </p:cNvCxnSpPr>
          <p:nvPr/>
        </p:nvCxnSpPr>
        <p:spPr bwMode="auto">
          <a:xfrm rot="10800000" flipV="1">
            <a:off x="4283968" y="2564904"/>
            <a:ext cx="1368152" cy="14401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5" name="Rectangle 74"/>
          <p:cNvSpPr/>
          <p:nvPr/>
        </p:nvSpPr>
        <p:spPr bwMode="auto">
          <a:xfrm>
            <a:off x="6372200" y="3429000"/>
            <a:ext cx="2520280" cy="108930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Label of the button ‘See more’.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label in the desired language.</a:t>
            </a:r>
          </a:p>
        </p:txBody>
      </p:sp>
      <p:sp>
        <p:nvSpPr>
          <p:cNvPr id="76" name="Ellipse 75"/>
          <p:cNvSpPr/>
          <p:nvPr/>
        </p:nvSpPr>
        <p:spPr>
          <a:xfrm>
            <a:off x="8676456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11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77" name="Connecteur en angle 71"/>
          <p:cNvCxnSpPr>
            <a:stCxn id="75" idx="1"/>
          </p:cNvCxnSpPr>
          <p:nvPr/>
        </p:nvCxnSpPr>
        <p:spPr bwMode="auto">
          <a:xfrm rot="10800000" flipV="1">
            <a:off x="6228184" y="3973654"/>
            <a:ext cx="144016" cy="24743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5" name="Rectangle 84"/>
          <p:cNvSpPr/>
          <p:nvPr/>
        </p:nvSpPr>
        <p:spPr bwMode="auto">
          <a:xfrm>
            <a:off x="62820" y="5787068"/>
            <a:ext cx="305983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Description displayed on the website.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description in the desired language using WYSIWYG or html editor</a:t>
            </a:r>
          </a:p>
        </p:txBody>
      </p:sp>
      <p:sp>
        <p:nvSpPr>
          <p:cNvPr id="86" name="Ellipse 85"/>
          <p:cNvSpPr/>
          <p:nvPr/>
        </p:nvSpPr>
        <p:spPr>
          <a:xfrm>
            <a:off x="2906628" y="55618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13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87" name="Connecteur en angle 86"/>
          <p:cNvCxnSpPr>
            <a:stCxn id="85" idx="3"/>
          </p:cNvCxnSpPr>
          <p:nvPr/>
        </p:nvCxnSpPr>
        <p:spPr bwMode="auto">
          <a:xfrm flipV="1">
            <a:off x="3122652" y="5931084"/>
            <a:ext cx="657260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4" name="Rectangle 93"/>
          <p:cNvSpPr/>
          <p:nvPr/>
        </p:nvSpPr>
        <p:spPr bwMode="auto">
          <a:xfrm>
            <a:off x="6372200" y="4869160"/>
            <a:ext cx="2520280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Set the images :</a:t>
            </a:r>
          </a:p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1. Media =  special offer image</a:t>
            </a:r>
          </a:p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Size of the image :</a:t>
            </a:r>
            <a:r>
              <a:rPr lang="en-US" sz="1050" baseline="0" dirty="0" smtClean="0">
                <a:solidFill>
                  <a:schemeClr val="tx1"/>
                </a:solidFill>
              </a:rPr>
              <a:t> 74 x 80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px</a:t>
            </a:r>
            <a:endParaRPr lang="en-US" sz="1050" baseline="0" dirty="0" smtClean="0">
              <a:solidFill>
                <a:schemeClr val="tx1"/>
              </a:solidFill>
            </a:endParaRPr>
          </a:p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2. Logo = partner logo</a:t>
            </a:r>
          </a:p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Size of the image :</a:t>
            </a:r>
            <a:r>
              <a:rPr lang="en-US" sz="1050" baseline="0" dirty="0" smtClean="0">
                <a:solidFill>
                  <a:schemeClr val="tx1"/>
                </a:solidFill>
              </a:rPr>
              <a:t> 131 x 26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px</a:t>
            </a:r>
            <a:endParaRPr lang="en-US" sz="1050" baseline="0" dirty="0" smtClean="0">
              <a:solidFill>
                <a:schemeClr val="tx1"/>
              </a:solidFill>
            </a:endParaRP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see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languages. 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In the desired language, click on ‘…’ icon -&gt; opens the media creation wizard</a:t>
            </a:r>
            <a:endParaRPr lang="en-US" sz="1050" b="1" baseline="0" dirty="0" smtClean="0">
              <a:solidFill>
                <a:schemeClr val="tx1"/>
              </a:solidFill>
            </a:endParaRPr>
          </a:p>
        </p:txBody>
      </p:sp>
      <p:cxnSp>
        <p:nvCxnSpPr>
          <p:cNvPr id="95" name="Connecteur en angle 71"/>
          <p:cNvCxnSpPr>
            <a:stCxn id="94" idx="1"/>
          </p:cNvCxnSpPr>
          <p:nvPr/>
        </p:nvCxnSpPr>
        <p:spPr bwMode="auto">
          <a:xfrm rot="10800000" flipV="1">
            <a:off x="6084168" y="5733256"/>
            <a:ext cx="288032" cy="50405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2" name="Ellipse 111"/>
          <p:cNvSpPr/>
          <p:nvPr/>
        </p:nvSpPr>
        <p:spPr>
          <a:xfrm>
            <a:off x="8676456" y="46439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14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1619672" y="942628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  <a:ea typeface="+mn-ea"/>
              </a:rPr>
              <a:t>  </a:t>
            </a:r>
            <a:r>
              <a:rPr lang="en-US" sz="1400" baseline="0" smtClean="0">
                <a:solidFill>
                  <a:srgbClr val="FFFFFF"/>
                </a:solidFill>
              </a:rPr>
              <a:t>Manage the SPECIAL OFFERS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3" name="Ellipse 32"/>
          <p:cNvSpPr/>
          <p:nvPr/>
        </p:nvSpPr>
        <p:spPr>
          <a:xfrm>
            <a:off x="1259632" y="889670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Rectangle 7"/>
          <p:cNvSpPr>
            <a:spLocks noChangeArrowheads="1"/>
          </p:cNvSpPr>
          <p:nvPr/>
        </p:nvSpPr>
        <p:spPr bwMode="auto">
          <a:xfrm>
            <a:off x="1619672" y="1384201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Manage the display ORDER using WCMS</a:t>
            </a:r>
            <a:r>
              <a:rPr lang="en-US" sz="1100" baseline="0" dirty="0" smtClean="0">
                <a:solidFill>
                  <a:srgbClr val="FFFFFF"/>
                </a:solidFill>
              </a:rPr>
              <a:t> page view perspective  </a:t>
            </a:r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</a:rPr>
              <a:t>Special offer component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63888" y="2996952"/>
            <a:ext cx="2376264" cy="151768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13"/>
          <p:cNvSpPr/>
          <p:nvPr/>
        </p:nvSpPr>
        <p:spPr bwMode="auto">
          <a:xfrm>
            <a:off x="2925004" y="4005064"/>
            <a:ext cx="24482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Drag the component to move and drop it where you want to display it</a:t>
            </a:r>
          </a:p>
        </p:txBody>
      </p:sp>
      <p:sp>
        <p:nvSpPr>
          <p:cNvPr id="15" name="Ellipse 14"/>
          <p:cNvSpPr/>
          <p:nvPr/>
        </p:nvSpPr>
        <p:spPr>
          <a:xfrm>
            <a:off x="2699792" y="378904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16" name="Connecteur en angle 62"/>
          <p:cNvCxnSpPr>
            <a:stCxn id="14" idx="0"/>
          </p:cNvCxnSpPr>
          <p:nvPr/>
        </p:nvCxnSpPr>
        <p:spPr bwMode="auto">
          <a:xfrm rot="5400000" flipH="1" flipV="1">
            <a:off x="4612598" y="3037550"/>
            <a:ext cx="504056" cy="143097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1619672" y="942628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  <a:ea typeface="+mn-ea"/>
              </a:rPr>
              <a:t>  </a:t>
            </a:r>
            <a:r>
              <a:rPr lang="en-US" sz="1400" baseline="0" smtClean="0">
                <a:solidFill>
                  <a:srgbClr val="FFFFFF"/>
                </a:solidFill>
              </a:rPr>
              <a:t>Manage the SPECIAL OFFERS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3" name="Ellipse 32"/>
          <p:cNvSpPr/>
          <p:nvPr/>
        </p:nvSpPr>
        <p:spPr>
          <a:xfrm>
            <a:off x="1259632" y="889670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Rectangle 7"/>
          <p:cNvSpPr>
            <a:spLocks noChangeArrowheads="1"/>
          </p:cNvSpPr>
          <p:nvPr/>
        </p:nvSpPr>
        <p:spPr bwMode="auto">
          <a:xfrm>
            <a:off x="1619672" y="1384201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.3 HIDE a special offer using WCMS</a:t>
            </a:r>
            <a:r>
              <a:rPr lang="en-US" sz="1100" baseline="0" dirty="0" smtClean="0">
                <a:solidFill>
                  <a:srgbClr val="FFFFFF"/>
                </a:solidFill>
              </a:rPr>
              <a:t> page view perspective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1932" y="2276872"/>
            <a:ext cx="7611226" cy="266429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</a:rPr>
              <a:t>Special offer component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2555776" y="5661248"/>
            <a:ext cx="24482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In the corresponding slot,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pencil icon -&gt;edit the component at the bottom of the page</a:t>
            </a:r>
          </a:p>
        </p:txBody>
      </p:sp>
      <p:sp>
        <p:nvSpPr>
          <p:cNvPr id="20" name="Ellipse 19"/>
          <p:cNvSpPr/>
          <p:nvPr/>
        </p:nvSpPr>
        <p:spPr>
          <a:xfrm>
            <a:off x="2330564" y="54452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21" name="Connecteur en angle 62"/>
          <p:cNvCxnSpPr>
            <a:stCxn id="18" idx="0"/>
          </p:cNvCxnSpPr>
          <p:nvPr/>
        </p:nvCxnSpPr>
        <p:spPr bwMode="auto">
          <a:xfrm rot="16200000" flipV="1">
            <a:off x="2519772" y="4401108"/>
            <a:ext cx="1656184" cy="86409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Rectangle 23"/>
          <p:cNvSpPr/>
          <p:nvPr/>
        </p:nvSpPr>
        <p:spPr bwMode="auto">
          <a:xfrm>
            <a:off x="6588224" y="5157192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display = “yes”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5" name="Connecteur en angle 58"/>
          <p:cNvCxnSpPr>
            <a:stCxn id="24" idx="1"/>
          </p:cNvCxnSpPr>
          <p:nvPr/>
        </p:nvCxnSpPr>
        <p:spPr bwMode="auto">
          <a:xfrm rot="10800000" flipH="1">
            <a:off x="6588224" y="3645024"/>
            <a:ext cx="360040" cy="1980220"/>
          </a:xfrm>
          <a:prstGeom prst="bentConnector4">
            <a:avLst>
              <a:gd name="adj1" fmla="val -23005"/>
              <a:gd name="adj2" fmla="val 87249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6" name="Ellipse 25"/>
          <p:cNvSpPr/>
          <p:nvPr/>
        </p:nvSpPr>
        <p:spPr>
          <a:xfrm>
            <a:off x="8379236" y="58680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261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05993" y="1412776"/>
            <a:ext cx="4786287" cy="525193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</a:rPr>
              <a:t>Link list component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2411760" y="6654552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Country Selector Page</a:t>
            </a:r>
            <a:endParaRPr lang="en-US" sz="900" baseline="0" dirty="0"/>
          </a:p>
        </p:txBody>
      </p:sp>
      <p:grpSp>
        <p:nvGrpSpPr>
          <p:cNvPr id="18" name="Groupe 17"/>
          <p:cNvGrpSpPr/>
          <p:nvPr/>
        </p:nvGrpSpPr>
        <p:grpSpPr>
          <a:xfrm>
            <a:off x="2376000" y="4077072"/>
            <a:ext cx="4608512" cy="2592288"/>
            <a:chOff x="2339752" y="4077072"/>
            <a:chExt cx="4608512" cy="2592288"/>
          </a:xfrm>
        </p:grpSpPr>
        <p:sp>
          <p:nvSpPr>
            <p:cNvPr id="31" name="Rectangle 30"/>
            <p:cNvSpPr/>
            <p:nvPr/>
          </p:nvSpPr>
          <p:spPr bwMode="auto">
            <a:xfrm>
              <a:off x="2339752" y="4077072"/>
              <a:ext cx="1512168" cy="2592288"/>
            </a:xfrm>
            <a:prstGeom prst="rect">
              <a:avLst/>
            </a:prstGeom>
            <a:noFill/>
            <a:ln w="254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fr-FR" sz="1200" baseline="0" dirty="0" smtClean="0">
                <a:ea typeface="ＭＳ Ｐゴシック" pitchFamily="34" charset="-128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3851920" y="4077072"/>
              <a:ext cx="1584176" cy="2592288"/>
            </a:xfrm>
            <a:prstGeom prst="rect">
              <a:avLst/>
            </a:prstGeom>
            <a:noFill/>
            <a:ln w="254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fr-FR" sz="1200" baseline="0" dirty="0" smtClean="0">
                <a:ea typeface="ＭＳ Ｐゴシック" pitchFamily="34" charset="-128"/>
              </a:endParaRP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5436096" y="4077072"/>
              <a:ext cx="1512168" cy="2592288"/>
            </a:xfrm>
            <a:prstGeom prst="rect">
              <a:avLst/>
            </a:prstGeom>
            <a:noFill/>
            <a:ln w="254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fr-FR" sz="1200" baseline="0" dirty="0" smtClean="0">
                <a:ea typeface="ＭＳ Ｐゴシック" pitchFamily="34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</a:rPr>
              <a:t>  Manage the COUNTRY list</a:t>
            </a:r>
            <a:endParaRPr lang="en-US" sz="1400" baseline="0" dirty="0">
              <a:solidFill>
                <a:srgbClr val="FFFFFF"/>
              </a:solidFill>
            </a:endParaRPr>
          </a:p>
        </p:txBody>
      </p:sp>
      <p:sp>
        <p:nvSpPr>
          <p:cNvPr id="21" name="Ellipse 20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ADD a country (1/4)</a:t>
            </a:r>
            <a:r>
              <a:rPr lang="en-US" sz="1100" baseline="0" dirty="0" smtClean="0">
                <a:solidFill>
                  <a:srgbClr val="FFFFFF"/>
                </a:solidFill>
              </a:rPr>
              <a:t> - in HMC</a:t>
            </a:r>
          </a:p>
        </p:txBody>
      </p:sp>
      <p:sp>
        <p:nvSpPr>
          <p:cNvPr id="32" name="Ellipse 3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</a:rPr>
              <a:t>Link list component</a:t>
            </a: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1988840"/>
            <a:ext cx="5543146" cy="29531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5" name="Line 24"/>
          <p:cNvSpPr>
            <a:spLocks noChangeShapeType="1"/>
          </p:cNvSpPr>
          <p:nvPr/>
        </p:nvSpPr>
        <p:spPr bwMode="auto">
          <a:xfrm>
            <a:off x="925322" y="33569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323231" y="1844005"/>
            <a:ext cx="13056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‘WCMS’ node</a:t>
            </a:r>
          </a:p>
        </p:txBody>
      </p:sp>
      <p:cxnSp>
        <p:nvCxnSpPr>
          <p:cNvPr id="41" name="Forme 23"/>
          <p:cNvCxnSpPr>
            <a:stCxn id="36" idx="1"/>
            <a:endCxn id="34" idx="1"/>
          </p:cNvCxnSpPr>
          <p:nvPr/>
        </p:nvCxnSpPr>
        <p:spPr bwMode="auto">
          <a:xfrm rot="10800000" flipH="1" flipV="1">
            <a:off x="323230" y="2060028"/>
            <a:ext cx="288329" cy="1405385"/>
          </a:xfrm>
          <a:prstGeom prst="bentConnector3">
            <a:avLst>
              <a:gd name="adj1" fmla="val -40714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Ellipse 41"/>
          <p:cNvSpPr/>
          <p:nvPr/>
        </p:nvSpPr>
        <p:spPr>
          <a:xfrm>
            <a:off x="35496" y="1627981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3" name="Rectangle 42"/>
          <p:cNvSpPr/>
          <p:nvPr/>
        </p:nvSpPr>
        <p:spPr bwMode="auto">
          <a:xfrm>
            <a:off x="361569" y="5517232"/>
            <a:ext cx="1446927" cy="536215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‘Pages’</a:t>
            </a:r>
          </a:p>
        </p:txBody>
      </p:sp>
      <p:cxnSp>
        <p:nvCxnSpPr>
          <p:cNvPr id="46" name="Forme 23"/>
          <p:cNvCxnSpPr>
            <a:stCxn id="43" idx="1"/>
          </p:cNvCxnSpPr>
          <p:nvPr/>
        </p:nvCxnSpPr>
        <p:spPr bwMode="auto">
          <a:xfrm rot="10800000" flipH="1">
            <a:off x="361568" y="4297872"/>
            <a:ext cx="222791" cy="1487468"/>
          </a:xfrm>
          <a:prstGeom prst="bentConnector4">
            <a:avLst>
              <a:gd name="adj1" fmla="val -52690"/>
              <a:gd name="adj2" fmla="val 101379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Ellipse 46"/>
          <p:cNvSpPr/>
          <p:nvPr/>
        </p:nvSpPr>
        <p:spPr>
          <a:xfrm>
            <a:off x="1538476" y="58728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9" name="Rectangle 48"/>
          <p:cNvSpPr/>
          <p:nvPr/>
        </p:nvSpPr>
        <p:spPr bwMode="auto">
          <a:xfrm>
            <a:off x="6804248" y="2060848"/>
            <a:ext cx="208823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Search for the page Country selector in the corresponding content catalog (in this example TefalContentCatalog)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-Click on ‘search’ button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8676456" y="18356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2" name="Rectangle 51"/>
          <p:cNvSpPr/>
          <p:nvPr/>
        </p:nvSpPr>
        <p:spPr bwMode="auto">
          <a:xfrm>
            <a:off x="2938594" y="5003987"/>
            <a:ext cx="2137462" cy="29722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Double click on the result</a:t>
            </a:r>
          </a:p>
        </p:txBody>
      </p:sp>
      <p:cxnSp>
        <p:nvCxnSpPr>
          <p:cNvPr id="53" name="Forme 23"/>
          <p:cNvCxnSpPr>
            <a:stCxn id="52" idx="0"/>
          </p:cNvCxnSpPr>
          <p:nvPr/>
        </p:nvCxnSpPr>
        <p:spPr bwMode="auto">
          <a:xfrm rot="5400000" flipH="1" flipV="1">
            <a:off x="3862210" y="4798252"/>
            <a:ext cx="350851" cy="60621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4" name="Ellipse 53"/>
          <p:cNvSpPr/>
          <p:nvPr/>
        </p:nvSpPr>
        <p:spPr>
          <a:xfrm>
            <a:off x="2728762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52120" y="3573016"/>
            <a:ext cx="3096344" cy="309634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cxnSp>
        <p:nvCxnSpPr>
          <p:cNvPr id="56" name="Forme 23"/>
          <p:cNvCxnSpPr>
            <a:stCxn id="49" idx="1"/>
            <a:endCxn id="57" idx="1"/>
          </p:cNvCxnSpPr>
          <p:nvPr/>
        </p:nvCxnSpPr>
        <p:spPr bwMode="auto">
          <a:xfrm rot="10800000" flipV="1">
            <a:off x="6372200" y="2672915"/>
            <a:ext cx="432048" cy="271081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Accolade ouvrante 56"/>
          <p:cNvSpPr/>
          <p:nvPr/>
        </p:nvSpPr>
        <p:spPr bwMode="auto">
          <a:xfrm flipH="1">
            <a:off x="6228184" y="2420888"/>
            <a:ext cx="144016" cy="1008112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2915816" y="5805264"/>
            <a:ext cx="201622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In the tab ‘content slots’, Right click on the content slot to edit and ‘Edit in new window’</a:t>
            </a:r>
          </a:p>
        </p:txBody>
      </p:sp>
      <p:sp>
        <p:nvSpPr>
          <p:cNvPr id="59" name="Ellipse 58"/>
          <p:cNvSpPr/>
          <p:nvPr/>
        </p:nvSpPr>
        <p:spPr>
          <a:xfrm>
            <a:off x="2699792" y="558924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5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60" name="Forme 23"/>
          <p:cNvCxnSpPr>
            <a:stCxn id="58" idx="3"/>
          </p:cNvCxnSpPr>
          <p:nvPr/>
        </p:nvCxnSpPr>
        <p:spPr bwMode="auto">
          <a:xfrm flipV="1">
            <a:off x="4932040" y="5157192"/>
            <a:ext cx="1224136" cy="10801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844824"/>
            <a:ext cx="4176464" cy="229265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3968" y="2996952"/>
            <a:ext cx="4555543" cy="317678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ADD a country (2/4)</a:t>
            </a:r>
            <a:r>
              <a:rPr lang="en-US" sz="1100" baseline="0" dirty="0" smtClean="0">
                <a:solidFill>
                  <a:srgbClr val="FFFFFF"/>
                </a:solidFill>
              </a:rPr>
              <a:t> - in HMC</a:t>
            </a:r>
          </a:p>
        </p:txBody>
      </p:sp>
      <p:sp>
        <p:nvSpPr>
          <p:cNvPr id="17" name="Ellipse 16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</a:rPr>
              <a:t>Link list component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</a:rPr>
              <a:t>  Manage the COUNTRY list</a:t>
            </a:r>
            <a:endParaRPr lang="en-US" sz="1400" baseline="0" dirty="0">
              <a:solidFill>
                <a:srgbClr val="FFFFFF"/>
              </a:solidFill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539552" y="4797152"/>
            <a:ext cx="201622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Right click on the content slot to edit and ‘Edit in new window’</a:t>
            </a:r>
          </a:p>
        </p:txBody>
      </p:sp>
      <p:sp>
        <p:nvSpPr>
          <p:cNvPr id="25" name="Ellipse 24"/>
          <p:cNvSpPr/>
          <p:nvPr/>
        </p:nvSpPr>
        <p:spPr>
          <a:xfrm>
            <a:off x="323528" y="45811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6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26" name="Forme 23"/>
          <p:cNvCxnSpPr>
            <a:stCxn id="24" idx="3"/>
          </p:cNvCxnSpPr>
          <p:nvPr/>
        </p:nvCxnSpPr>
        <p:spPr bwMode="auto">
          <a:xfrm flipH="1" flipV="1">
            <a:off x="2483768" y="3861048"/>
            <a:ext cx="72008" cy="1368152"/>
          </a:xfrm>
          <a:prstGeom prst="bentConnector4">
            <a:avLst>
              <a:gd name="adj1" fmla="val -317465"/>
              <a:gd name="adj2" fmla="val 65789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3203848" y="5085184"/>
            <a:ext cx="201622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In the tab ‘Links list’, Right click on a link and ‘Create a link’</a:t>
            </a:r>
          </a:p>
        </p:txBody>
      </p:sp>
      <p:sp>
        <p:nvSpPr>
          <p:cNvPr id="33" name="Ellipse 32"/>
          <p:cNvSpPr/>
          <p:nvPr/>
        </p:nvSpPr>
        <p:spPr>
          <a:xfrm>
            <a:off x="2987824" y="48691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7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34" name="Forme 23"/>
          <p:cNvCxnSpPr>
            <a:stCxn id="32" idx="3"/>
          </p:cNvCxnSpPr>
          <p:nvPr/>
        </p:nvCxnSpPr>
        <p:spPr bwMode="auto">
          <a:xfrm flipV="1">
            <a:off x="5220072" y="5157192"/>
            <a:ext cx="432048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848" y="1844824"/>
            <a:ext cx="3529280" cy="366027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ADD a country (3/4)</a:t>
            </a:r>
            <a:r>
              <a:rPr lang="en-US" sz="1100" baseline="0" dirty="0" smtClean="0">
                <a:solidFill>
                  <a:srgbClr val="FFFFFF"/>
                </a:solidFill>
              </a:rPr>
              <a:t> - in HMC</a:t>
            </a:r>
          </a:p>
        </p:txBody>
      </p:sp>
      <p:sp>
        <p:nvSpPr>
          <p:cNvPr id="15" name="Ellipse 1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</a:rPr>
              <a:t>Link list component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</a:rPr>
              <a:t>  Manage the COUNTRY list</a:t>
            </a:r>
            <a:endParaRPr lang="en-US" sz="1400" baseline="0" dirty="0">
              <a:solidFill>
                <a:srgbClr val="FFFFFF"/>
              </a:solidFill>
            </a:endParaRPr>
          </a:p>
        </p:txBody>
      </p:sp>
      <p:sp>
        <p:nvSpPr>
          <p:cNvPr id="22" name="Ellipse 21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23528" y="2276872"/>
            <a:ext cx="201622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an ID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Name it the way that will allow you to find it easily when searching for the link</a:t>
            </a:r>
          </a:p>
        </p:txBody>
      </p:sp>
      <p:sp>
        <p:nvSpPr>
          <p:cNvPr id="24" name="Ellipse 23"/>
          <p:cNvSpPr/>
          <p:nvPr/>
        </p:nvSpPr>
        <p:spPr>
          <a:xfrm>
            <a:off x="107504" y="20608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8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25" name="Forme 23"/>
          <p:cNvCxnSpPr>
            <a:stCxn id="23" idx="3"/>
          </p:cNvCxnSpPr>
          <p:nvPr/>
        </p:nvCxnSpPr>
        <p:spPr bwMode="auto">
          <a:xfrm flipV="1">
            <a:off x="2339752" y="2420888"/>
            <a:ext cx="792088" cy="2880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Rectangle 28"/>
          <p:cNvSpPr/>
          <p:nvPr/>
        </p:nvSpPr>
        <p:spPr bwMode="auto">
          <a:xfrm>
            <a:off x="6876256" y="3645024"/>
            <a:ext cx="201622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name of the link (useful to find easily the link when searching for it)</a:t>
            </a:r>
          </a:p>
        </p:txBody>
      </p:sp>
      <p:sp>
        <p:nvSpPr>
          <p:cNvPr id="30" name="Ellipse 29"/>
          <p:cNvSpPr/>
          <p:nvPr/>
        </p:nvSpPr>
        <p:spPr>
          <a:xfrm>
            <a:off x="8667268" y="34290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9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31" name="Forme 23"/>
          <p:cNvCxnSpPr>
            <a:stCxn id="29" idx="1"/>
          </p:cNvCxnSpPr>
          <p:nvPr/>
        </p:nvCxnSpPr>
        <p:spPr bwMode="auto">
          <a:xfrm rot="10800000">
            <a:off x="5940152" y="2636912"/>
            <a:ext cx="936104" cy="14401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Rectangle 33"/>
          <p:cNvSpPr/>
          <p:nvPr/>
        </p:nvSpPr>
        <p:spPr bwMode="auto">
          <a:xfrm>
            <a:off x="360040" y="3717032"/>
            <a:ext cx="2016224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The Linkname is the label displayed on the website.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Click on the flags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name in your website language(s)</a:t>
            </a:r>
          </a:p>
        </p:txBody>
      </p:sp>
      <p:sp>
        <p:nvSpPr>
          <p:cNvPr id="36" name="Ellipse 35"/>
          <p:cNvSpPr/>
          <p:nvPr/>
        </p:nvSpPr>
        <p:spPr>
          <a:xfrm>
            <a:off x="144016" y="35010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10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40" name="Forme 23"/>
          <p:cNvCxnSpPr>
            <a:stCxn id="34" idx="3"/>
          </p:cNvCxnSpPr>
          <p:nvPr/>
        </p:nvCxnSpPr>
        <p:spPr bwMode="auto">
          <a:xfrm flipV="1">
            <a:off x="2376264" y="3861048"/>
            <a:ext cx="755576" cy="64807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43411" y="2348880"/>
            <a:ext cx="4064893" cy="413605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ADD a country (4/4) - in HMC</a:t>
            </a:r>
          </a:p>
        </p:txBody>
      </p:sp>
      <p:sp>
        <p:nvSpPr>
          <p:cNvPr id="12" name="Ellipse 1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</a:rPr>
              <a:t>Link list component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360040" y="3501008"/>
            <a:ext cx="2267744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Go to the tab ‘Localized links’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In ‘URL </a:t>
            </a:r>
            <a:r>
              <a:rPr lang="en-US" sz="1050" b="1" baseline="0" dirty="0" err="1" smtClean="0">
                <a:solidFill>
                  <a:schemeClr val="tx1"/>
                </a:solidFill>
              </a:rPr>
              <a:t>localisés</a:t>
            </a:r>
            <a:r>
              <a:rPr lang="en-US" sz="1050" b="1" baseline="0" dirty="0" smtClean="0">
                <a:solidFill>
                  <a:schemeClr val="tx1"/>
                </a:solidFill>
              </a:rPr>
              <a:t>’ :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Click on the flags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 of the website to redirect to (set  the complete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including http://) in the language of the target website.</a:t>
            </a:r>
          </a:p>
          <a:p>
            <a:pPr algn="ctr">
              <a:buFontTx/>
              <a:buChar char="-"/>
            </a:pPr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For ex : if you’ve added the country Spain and want to redirect to </a:t>
            </a:r>
            <a:r>
              <a:rPr lang="en-US" sz="1050" baseline="0" dirty="0" smtClean="0">
                <a:solidFill>
                  <a:schemeClr val="tx1"/>
                </a:solidFill>
                <a:hlinkClick r:id="rId4"/>
              </a:rPr>
              <a:t>http://www.tefal.es</a:t>
            </a:r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in of the website in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spanish</a:t>
            </a:r>
            <a:r>
              <a:rPr lang="en-US" sz="1050" baseline="0" dirty="0" smtClean="0">
                <a:solidFill>
                  <a:schemeClr val="tx1"/>
                </a:solidFill>
              </a:rPr>
              <a:t> language (</a:t>
            </a:r>
            <a:r>
              <a:rPr lang="en-US" sz="1050" baseline="0" dirty="0" err="1" smtClean="0">
                <a:solidFill>
                  <a:schemeClr val="tx1"/>
                </a:solidFill>
              </a:rPr>
              <a:t>es</a:t>
            </a:r>
            <a:r>
              <a:rPr lang="en-US" sz="1050" baseline="0" dirty="0" smtClean="0">
                <a:solidFill>
                  <a:schemeClr val="tx1"/>
                </a:solidFill>
              </a:rPr>
              <a:t>).</a:t>
            </a:r>
          </a:p>
        </p:txBody>
      </p:sp>
      <p:sp>
        <p:nvSpPr>
          <p:cNvPr id="17" name="Ellipse 16"/>
          <p:cNvSpPr/>
          <p:nvPr/>
        </p:nvSpPr>
        <p:spPr>
          <a:xfrm>
            <a:off x="144016" y="32849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11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19" name="Forme 23"/>
          <p:cNvCxnSpPr>
            <a:stCxn id="16" idx="3"/>
            <a:endCxn id="1028" idx="1"/>
          </p:cNvCxnSpPr>
          <p:nvPr/>
        </p:nvCxnSpPr>
        <p:spPr bwMode="auto">
          <a:xfrm flipV="1">
            <a:off x="2627784" y="4416906"/>
            <a:ext cx="615627" cy="38024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</a:rPr>
              <a:t>  Manage the COUNTRY list</a:t>
            </a:r>
            <a:endParaRPr lang="en-US" sz="1400" baseline="0" dirty="0">
              <a:solidFill>
                <a:srgbClr val="FFFFFF"/>
              </a:solidFill>
            </a:endParaRPr>
          </a:p>
        </p:txBody>
      </p:sp>
      <p:sp>
        <p:nvSpPr>
          <p:cNvPr id="30" name="Ellipse 29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 smtClean="0">
                <a:solidFill>
                  <a:srgbClr val="FFFFFF"/>
                </a:solidFill>
              </a:rPr>
              <a:t>Modify the NAME and link URL of a country (1/3) - in HMC</a:t>
            </a:r>
          </a:p>
        </p:txBody>
      </p:sp>
      <p:sp>
        <p:nvSpPr>
          <p:cNvPr id="32" name="Ellipse 3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</a:rPr>
              <a:t>Link list component</a:t>
            </a: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1988840"/>
            <a:ext cx="5543146" cy="29531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5" name="Line 24"/>
          <p:cNvSpPr>
            <a:spLocks noChangeShapeType="1"/>
          </p:cNvSpPr>
          <p:nvPr/>
        </p:nvSpPr>
        <p:spPr bwMode="auto">
          <a:xfrm>
            <a:off x="925322" y="33569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323231" y="1844005"/>
            <a:ext cx="13056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‘WCMS’ node</a:t>
            </a:r>
          </a:p>
        </p:txBody>
      </p:sp>
      <p:cxnSp>
        <p:nvCxnSpPr>
          <p:cNvPr id="41" name="Forme 23"/>
          <p:cNvCxnSpPr>
            <a:stCxn id="36" idx="1"/>
            <a:endCxn id="34" idx="1"/>
          </p:cNvCxnSpPr>
          <p:nvPr/>
        </p:nvCxnSpPr>
        <p:spPr bwMode="auto">
          <a:xfrm rot="10800000" flipH="1" flipV="1">
            <a:off x="323230" y="2060028"/>
            <a:ext cx="288329" cy="1405385"/>
          </a:xfrm>
          <a:prstGeom prst="bentConnector3">
            <a:avLst>
              <a:gd name="adj1" fmla="val -40714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Ellipse 41"/>
          <p:cNvSpPr/>
          <p:nvPr/>
        </p:nvSpPr>
        <p:spPr>
          <a:xfrm>
            <a:off x="35496" y="1627981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3" name="Rectangle 42"/>
          <p:cNvSpPr/>
          <p:nvPr/>
        </p:nvSpPr>
        <p:spPr bwMode="auto">
          <a:xfrm>
            <a:off x="361569" y="5517232"/>
            <a:ext cx="1446927" cy="536215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‘Pages’</a:t>
            </a:r>
          </a:p>
        </p:txBody>
      </p:sp>
      <p:cxnSp>
        <p:nvCxnSpPr>
          <p:cNvPr id="46" name="Forme 23"/>
          <p:cNvCxnSpPr>
            <a:stCxn id="43" idx="1"/>
          </p:cNvCxnSpPr>
          <p:nvPr/>
        </p:nvCxnSpPr>
        <p:spPr bwMode="auto">
          <a:xfrm rot="10800000" flipH="1">
            <a:off x="361568" y="4297872"/>
            <a:ext cx="222791" cy="1487468"/>
          </a:xfrm>
          <a:prstGeom prst="bentConnector4">
            <a:avLst>
              <a:gd name="adj1" fmla="val -52690"/>
              <a:gd name="adj2" fmla="val 101379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Ellipse 46"/>
          <p:cNvSpPr/>
          <p:nvPr/>
        </p:nvSpPr>
        <p:spPr>
          <a:xfrm>
            <a:off x="1538476" y="58728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9" name="Rectangle 48"/>
          <p:cNvSpPr/>
          <p:nvPr/>
        </p:nvSpPr>
        <p:spPr bwMode="auto">
          <a:xfrm>
            <a:off x="6804248" y="2060848"/>
            <a:ext cx="208823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Search for the page Country selector in the corresponding content catalog (in this example TefalContentCatalog)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-Click on ‘search’ button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8676456" y="18356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2" name="Rectangle 51"/>
          <p:cNvSpPr/>
          <p:nvPr/>
        </p:nvSpPr>
        <p:spPr bwMode="auto">
          <a:xfrm>
            <a:off x="2938594" y="5003987"/>
            <a:ext cx="2137462" cy="29722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Double click on the result</a:t>
            </a:r>
          </a:p>
        </p:txBody>
      </p:sp>
      <p:cxnSp>
        <p:nvCxnSpPr>
          <p:cNvPr id="53" name="Forme 23"/>
          <p:cNvCxnSpPr>
            <a:stCxn id="52" idx="0"/>
          </p:cNvCxnSpPr>
          <p:nvPr/>
        </p:nvCxnSpPr>
        <p:spPr bwMode="auto">
          <a:xfrm rot="5400000" flipH="1" flipV="1">
            <a:off x="3862210" y="4798252"/>
            <a:ext cx="350851" cy="60621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4" name="Ellipse 53"/>
          <p:cNvSpPr/>
          <p:nvPr/>
        </p:nvSpPr>
        <p:spPr>
          <a:xfrm>
            <a:off x="2728762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52120" y="3573016"/>
            <a:ext cx="3096344" cy="309634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cxnSp>
        <p:nvCxnSpPr>
          <p:cNvPr id="56" name="Forme 23"/>
          <p:cNvCxnSpPr>
            <a:stCxn id="49" idx="1"/>
            <a:endCxn id="57" idx="1"/>
          </p:cNvCxnSpPr>
          <p:nvPr/>
        </p:nvCxnSpPr>
        <p:spPr bwMode="auto">
          <a:xfrm rot="10800000" flipV="1">
            <a:off x="6372200" y="2672915"/>
            <a:ext cx="432048" cy="271081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Accolade ouvrante 56"/>
          <p:cNvSpPr/>
          <p:nvPr/>
        </p:nvSpPr>
        <p:spPr bwMode="auto">
          <a:xfrm flipH="1">
            <a:off x="6228184" y="2420888"/>
            <a:ext cx="144016" cy="1008112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2915816" y="5805264"/>
            <a:ext cx="201622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In the tab ‘content slots’, Right click on the content slot to edit and ‘Edit in new window’</a:t>
            </a:r>
          </a:p>
        </p:txBody>
      </p:sp>
      <p:sp>
        <p:nvSpPr>
          <p:cNvPr id="59" name="Ellipse 58"/>
          <p:cNvSpPr/>
          <p:nvPr/>
        </p:nvSpPr>
        <p:spPr>
          <a:xfrm>
            <a:off x="2699792" y="558924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5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60" name="Forme 23"/>
          <p:cNvCxnSpPr>
            <a:stCxn id="58" idx="3"/>
          </p:cNvCxnSpPr>
          <p:nvPr/>
        </p:nvCxnSpPr>
        <p:spPr bwMode="auto">
          <a:xfrm flipV="1">
            <a:off x="4932040" y="5157192"/>
            <a:ext cx="1224136" cy="10801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1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</a:rPr>
              <a:t>  Manage the COUNTRY list</a:t>
            </a:r>
            <a:endParaRPr lang="en-US" sz="1400" baseline="0" dirty="0">
              <a:solidFill>
                <a:srgbClr val="FFFFFF"/>
              </a:solidFill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4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63688" y="2492896"/>
            <a:ext cx="4892054" cy="295232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6214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2191916"/>
            <a:ext cx="1506997" cy="382937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 smtClean="0">
                <a:solidFill>
                  <a:srgbClr val="FFFFFF"/>
                </a:solidFill>
              </a:rPr>
              <a:t> 2.1 Modify a LABEL used on a navigation bar (2/3) - In HMC (Applicable to Level   1   &amp;   2  ) </a:t>
            </a:r>
            <a:endParaRPr lang="en-US" sz="1100" b="1" baseline="0" dirty="0" smtClean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150928" y="33569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323231" y="1700808"/>
            <a:ext cx="13056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‘WCMS’ node</a:t>
            </a:r>
          </a:p>
        </p:txBody>
      </p:sp>
      <p:cxnSp>
        <p:nvCxnSpPr>
          <p:cNvPr id="40" name="Forme 23"/>
          <p:cNvCxnSpPr>
            <a:stCxn id="38" idx="1"/>
          </p:cNvCxnSpPr>
          <p:nvPr/>
        </p:nvCxnSpPr>
        <p:spPr bwMode="auto">
          <a:xfrm rot="10800000" flipH="1" flipV="1">
            <a:off x="323230" y="1916832"/>
            <a:ext cx="70789" cy="2052228"/>
          </a:xfrm>
          <a:prstGeom prst="bentConnector4">
            <a:avLst>
              <a:gd name="adj1" fmla="val -322932"/>
              <a:gd name="adj2" fmla="val 98558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1" name="Ellipse 40"/>
          <p:cNvSpPr/>
          <p:nvPr/>
        </p:nvSpPr>
        <p:spPr>
          <a:xfrm>
            <a:off x="35496" y="14847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5" name="Rectangle 54"/>
          <p:cNvSpPr/>
          <p:nvPr/>
        </p:nvSpPr>
        <p:spPr bwMode="auto">
          <a:xfrm>
            <a:off x="532785" y="6061136"/>
            <a:ext cx="1446927" cy="536215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‘Component’</a:t>
            </a:r>
          </a:p>
        </p:txBody>
      </p:sp>
      <p:cxnSp>
        <p:nvCxnSpPr>
          <p:cNvPr id="57" name="Forme 23"/>
          <p:cNvCxnSpPr>
            <a:stCxn id="55" idx="1"/>
          </p:cNvCxnSpPr>
          <p:nvPr/>
        </p:nvCxnSpPr>
        <p:spPr bwMode="auto">
          <a:xfrm rot="10800000">
            <a:off x="380587" y="5170270"/>
            <a:ext cx="152198" cy="1158975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0" name="Ellipse 59"/>
          <p:cNvSpPr/>
          <p:nvPr/>
        </p:nvSpPr>
        <p:spPr>
          <a:xfrm>
            <a:off x="1709692" y="64167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1763688" y="184482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type “Link”’</a:t>
            </a:r>
          </a:p>
        </p:txBody>
      </p:sp>
      <p:sp>
        <p:nvSpPr>
          <p:cNvPr id="70" name="Ellipse 69"/>
          <p:cNvSpPr/>
          <p:nvPr/>
        </p:nvSpPr>
        <p:spPr>
          <a:xfrm>
            <a:off x="1619672" y="222019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71" name="Forme 23"/>
          <p:cNvCxnSpPr>
            <a:stCxn id="69" idx="3"/>
          </p:cNvCxnSpPr>
          <p:nvPr/>
        </p:nvCxnSpPr>
        <p:spPr bwMode="auto">
          <a:xfrm flipH="1">
            <a:off x="3275856" y="2132856"/>
            <a:ext cx="360040" cy="648072"/>
          </a:xfrm>
          <a:prstGeom prst="bentConnector4">
            <a:avLst>
              <a:gd name="adj1" fmla="val -63493"/>
              <a:gd name="adj2" fmla="val 72222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5" name="Rectangle 74"/>
          <p:cNvSpPr/>
          <p:nvPr/>
        </p:nvSpPr>
        <p:spPr bwMode="auto">
          <a:xfrm>
            <a:off x="6084168" y="2702079"/>
            <a:ext cx="2952328" cy="274314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Search for the label you want to change in the front end, using the fields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Catalog version (STAGED version)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Linkname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en-US" sz="1050" baseline="0" dirty="0" smtClean="0">
              <a:solidFill>
                <a:schemeClr val="tx1"/>
              </a:solidFill>
            </a:endParaRP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In the example : </a:t>
            </a:r>
          </a:p>
          <a:p>
            <a:pPr algn="l"/>
            <a:r>
              <a:rPr lang="fr-FR" sz="1050" baseline="0" dirty="0" smtClean="0">
                <a:solidFill>
                  <a:schemeClr val="tx1"/>
                </a:solidFill>
              </a:rPr>
              <a:t>CATALOG VERSION = Moulinex-FR-</a:t>
            </a:r>
            <a:r>
              <a:rPr lang="fr-FR" sz="1050" baseline="0" dirty="0" err="1" smtClean="0">
                <a:solidFill>
                  <a:schemeClr val="tx1"/>
                </a:solidFill>
              </a:rPr>
              <a:t>ContentCatalog</a:t>
            </a:r>
            <a:r>
              <a:rPr lang="fr-FR" sz="1050" baseline="0" dirty="0" smtClean="0">
                <a:solidFill>
                  <a:schemeClr val="tx1"/>
                </a:solidFill>
              </a:rPr>
              <a:t> - </a:t>
            </a:r>
            <a:r>
              <a:rPr lang="fr-FR" sz="1050" baseline="0" dirty="0" err="1" smtClean="0">
                <a:solidFill>
                  <a:schemeClr val="tx1"/>
                </a:solidFill>
              </a:rPr>
              <a:t>Staged</a:t>
            </a:r>
            <a:endParaRPr lang="en-US" sz="1050" baseline="0" dirty="0" smtClean="0">
              <a:solidFill>
                <a:schemeClr val="tx1"/>
              </a:solidFill>
            </a:endParaRP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LINKNAME (Language is </a:t>
            </a:r>
            <a:r>
              <a:rPr lang="en-US" sz="1050" b="1" baseline="0" dirty="0" err="1" smtClean="0">
                <a:solidFill>
                  <a:schemeClr val="tx1"/>
                </a:solidFill>
              </a:rPr>
              <a:t>fr</a:t>
            </a:r>
            <a:r>
              <a:rPr lang="en-US" sz="1050" b="1" baseline="0" dirty="0" smtClean="0">
                <a:solidFill>
                  <a:schemeClr val="tx1"/>
                </a:solidFill>
              </a:rPr>
              <a:t>) </a:t>
            </a:r>
            <a:r>
              <a:rPr lang="en-US" sz="1050" baseline="0" dirty="0" smtClean="0">
                <a:solidFill>
                  <a:schemeClr val="tx1"/>
                </a:solidFill>
              </a:rPr>
              <a:t>= </a:t>
            </a:r>
            <a:r>
              <a:rPr lang="en-US" sz="1050" baseline="0" dirty="0">
                <a:solidFill>
                  <a:schemeClr val="tx1"/>
                </a:solidFill>
              </a:rPr>
              <a:t>Label is “BOUTIQUE ACCESSOIRES</a:t>
            </a:r>
            <a:r>
              <a:rPr lang="en-US" sz="1050" baseline="0" dirty="0" smtClean="0">
                <a:solidFill>
                  <a:schemeClr val="tx1"/>
                </a:solidFill>
              </a:rPr>
              <a:t>”</a:t>
            </a:r>
            <a:endParaRPr lang="en-US" sz="1050" b="1" baseline="0" dirty="0" smtClean="0">
              <a:solidFill>
                <a:schemeClr val="tx1"/>
              </a:solidFill>
            </a:endParaRPr>
          </a:p>
        </p:txBody>
      </p:sp>
      <p:sp>
        <p:nvSpPr>
          <p:cNvPr id="76" name="Ellipse 75"/>
          <p:cNvSpPr/>
          <p:nvPr/>
        </p:nvSpPr>
        <p:spPr>
          <a:xfrm>
            <a:off x="7339714" y="24837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7" name="Forme 23"/>
          <p:cNvCxnSpPr>
            <a:stCxn id="75" idx="1"/>
            <a:endCxn id="42" idx="1"/>
          </p:cNvCxnSpPr>
          <p:nvPr/>
        </p:nvCxnSpPr>
        <p:spPr bwMode="auto">
          <a:xfrm rot="10800000">
            <a:off x="5911826" y="3780164"/>
            <a:ext cx="172342" cy="293489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Rectangle 32"/>
          <p:cNvSpPr/>
          <p:nvPr/>
        </p:nvSpPr>
        <p:spPr bwMode="auto">
          <a:xfrm>
            <a:off x="3992971" y="1772816"/>
            <a:ext cx="220655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attribute “Linkname” to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make it available as a search field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(if not there already)</a:t>
            </a:r>
          </a:p>
        </p:txBody>
      </p:sp>
      <p:sp>
        <p:nvSpPr>
          <p:cNvPr id="34" name="Ellipse 33"/>
          <p:cNvSpPr/>
          <p:nvPr/>
        </p:nvSpPr>
        <p:spPr>
          <a:xfrm>
            <a:off x="6002972" y="22676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35" name="Forme 23"/>
          <p:cNvCxnSpPr>
            <a:stCxn id="33" idx="2"/>
          </p:cNvCxnSpPr>
          <p:nvPr/>
        </p:nvCxnSpPr>
        <p:spPr bwMode="auto">
          <a:xfrm rot="5400000">
            <a:off x="4918637" y="2621653"/>
            <a:ext cx="306367" cy="48853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5" name="Rectangle 44"/>
          <p:cNvSpPr/>
          <p:nvPr/>
        </p:nvSpPr>
        <p:spPr bwMode="auto">
          <a:xfrm>
            <a:off x="2219984" y="6002953"/>
            <a:ext cx="3421555" cy="29721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Double click on the result</a:t>
            </a:r>
          </a:p>
        </p:txBody>
      </p:sp>
      <p:cxnSp>
        <p:nvCxnSpPr>
          <p:cNvPr id="46" name="Forme 23"/>
          <p:cNvCxnSpPr>
            <a:stCxn id="45" idx="0"/>
          </p:cNvCxnSpPr>
          <p:nvPr/>
        </p:nvCxnSpPr>
        <p:spPr bwMode="auto">
          <a:xfrm rot="5400000" flipH="1" flipV="1">
            <a:off x="3545524" y="5555507"/>
            <a:ext cx="832685" cy="62209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Ellipse 46"/>
          <p:cNvSpPr/>
          <p:nvPr/>
        </p:nvSpPr>
        <p:spPr>
          <a:xfrm>
            <a:off x="2010153" y="579611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pic>
        <p:nvPicPr>
          <p:cNvPr id="28" name="Image 2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2" name="Accolade ouvrante 41"/>
          <p:cNvSpPr/>
          <p:nvPr/>
        </p:nvSpPr>
        <p:spPr bwMode="auto">
          <a:xfrm flipH="1">
            <a:off x="5652120" y="2882387"/>
            <a:ext cx="259706" cy="1730152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0" name="Ellipse 29"/>
          <p:cNvSpPr/>
          <p:nvPr/>
        </p:nvSpPr>
        <p:spPr>
          <a:xfrm>
            <a:off x="7308304" y="148478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2   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32" name="Ellipse 31"/>
          <p:cNvSpPr/>
          <p:nvPr/>
        </p:nvSpPr>
        <p:spPr>
          <a:xfrm>
            <a:off x="6948264" y="148478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1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389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59832" y="3591272"/>
            <a:ext cx="5696424" cy="315009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1844824"/>
            <a:ext cx="4176464" cy="229265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 smtClean="0">
                <a:solidFill>
                  <a:srgbClr val="FFFFFF"/>
                </a:solidFill>
              </a:rPr>
              <a:t>Modify the NAME and link URL of a country (2/3) - in HMC</a:t>
            </a:r>
          </a:p>
        </p:txBody>
      </p:sp>
      <p:sp>
        <p:nvSpPr>
          <p:cNvPr id="17" name="Ellipse 16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</a:rPr>
              <a:t>Link list component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539552" y="4797152"/>
            <a:ext cx="201622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Right click on the content slot to edit and ‘Edit in new window’</a:t>
            </a:r>
          </a:p>
        </p:txBody>
      </p:sp>
      <p:sp>
        <p:nvSpPr>
          <p:cNvPr id="25" name="Ellipse 24"/>
          <p:cNvSpPr/>
          <p:nvPr/>
        </p:nvSpPr>
        <p:spPr>
          <a:xfrm>
            <a:off x="323528" y="45811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6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26" name="Forme 23"/>
          <p:cNvCxnSpPr>
            <a:stCxn id="24" idx="3"/>
          </p:cNvCxnSpPr>
          <p:nvPr/>
        </p:nvCxnSpPr>
        <p:spPr bwMode="auto">
          <a:xfrm flipH="1" flipV="1">
            <a:off x="2483768" y="3861048"/>
            <a:ext cx="72008" cy="1368152"/>
          </a:xfrm>
          <a:prstGeom prst="bentConnector4">
            <a:avLst>
              <a:gd name="adj1" fmla="val -317465"/>
              <a:gd name="adj2" fmla="val 65789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Rectangle 28"/>
          <p:cNvSpPr/>
          <p:nvPr/>
        </p:nvSpPr>
        <p:spPr bwMode="auto">
          <a:xfrm>
            <a:off x="5220072" y="2348880"/>
            <a:ext cx="201622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In the tab ‘Links list’, Right click on the link to modify and ‘Edit in new window’</a:t>
            </a:r>
          </a:p>
        </p:txBody>
      </p:sp>
      <p:sp>
        <p:nvSpPr>
          <p:cNvPr id="32" name="Ellipse 31"/>
          <p:cNvSpPr/>
          <p:nvPr/>
        </p:nvSpPr>
        <p:spPr>
          <a:xfrm>
            <a:off x="5004048" y="21328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7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33" name="Forme 23"/>
          <p:cNvCxnSpPr>
            <a:stCxn id="29" idx="3"/>
          </p:cNvCxnSpPr>
          <p:nvPr/>
        </p:nvCxnSpPr>
        <p:spPr bwMode="auto">
          <a:xfrm>
            <a:off x="7236296" y="2780928"/>
            <a:ext cx="72008" cy="230425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</a:rPr>
              <a:t>  Manage the COUNTRY list</a:t>
            </a:r>
            <a:endParaRPr lang="en-US" sz="1400" baseline="0" dirty="0">
              <a:solidFill>
                <a:srgbClr val="FFFFFF"/>
              </a:solidFill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7" name="Forme 23"/>
          <p:cNvCxnSpPr>
            <a:stCxn id="29" idx="1"/>
          </p:cNvCxnSpPr>
          <p:nvPr/>
        </p:nvCxnSpPr>
        <p:spPr bwMode="auto">
          <a:xfrm rot="10800000" flipV="1">
            <a:off x="5004048" y="2780928"/>
            <a:ext cx="216024" cy="100811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1772816"/>
            <a:ext cx="3322819" cy="32607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64088" y="4077072"/>
            <a:ext cx="2895470" cy="181359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139952" y="1916832"/>
            <a:ext cx="3849564" cy="204043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 smtClean="0">
                <a:solidFill>
                  <a:srgbClr val="FFFFFF"/>
                </a:solidFill>
              </a:rPr>
              <a:t>Modify the NAME and link URL of a country (3/3) - in HMC</a:t>
            </a:r>
          </a:p>
        </p:txBody>
      </p:sp>
      <p:sp>
        <p:nvSpPr>
          <p:cNvPr id="47" name="ZoneTexte 46"/>
          <p:cNvSpPr txBox="1"/>
          <p:nvPr/>
        </p:nvSpPr>
        <p:spPr>
          <a:xfrm>
            <a:off x="5004048" y="5949280"/>
            <a:ext cx="3924944" cy="6001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fr-FR" sz="1100" baseline="0" smtClean="0">
                <a:solidFill>
                  <a:schemeClr val="bg2"/>
                </a:solidFill>
              </a:rPr>
              <a:t>On the Choose country page, the url will not be displayed. The name of the language in the country language will be rendered. </a:t>
            </a:r>
          </a:p>
        </p:txBody>
      </p:sp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868144" y="6412185"/>
            <a:ext cx="273367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Ellipse 32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3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</a:rPr>
              <a:t>Link list component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251520" y="4797152"/>
            <a:ext cx="201622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flags to display </a:t>
            </a:r>
            <a:r>
              <a:rPr lang="en-US" sz="1050" baseline="0" smtClean="0">
                <a:solidFill>
                  <a:schemeClr val="tx1"/>
                </a:solidFill>
              </a:rPr>
              <a:t>the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desired value in English (en)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37" name="Ellipse 36"/>
          <p:cNvSpPr/>
          <p:nvPr/>
        </p:nvSpPr>
        <p:spPr>
          <a:xfrm>
            <a:off x="35496" y="45811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8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grpSp>
        <p:nvGrpSpPr>
          <p:cNvPr id="43" name="Groupe 42"/>
          <p:cNvGrpSpPr/>
          <p:nvPr/>
        </p:nvGrpSpPr>
        <p:grpSpPr>
          <a:xfrm>
            <a:off x="3275856" y="5229200"/>
            <a:ext cx="1377340" cy="1368152"/>
            <a:chOff x="7524328" y="5489848"/>
            <a:chExt cx="1377340" cy="1368152"/>
          </a:xfrm>
        </p:grpSpPr>
        <p:sp>
          <p:nvSpPr>
            <p:cNvPr id="44" name="Rectangle 43"/>
            <p:cNvSpPr/>
            <p:nvPr/>
          </p:nvSpPr>
          <p:spPr bwMode="auto">
            <a:xfrm>
              <a:off x="7524328" y="5705872"/>
              <a:ext cx="1152128" cy="11521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sz="1050" baseline="0" dirty="0" smtClean="0">
                  <a:solidFill>
                    <a:schemeClr val="tx1"/>
                  </a:solidFill>
                </a:rPr>
                <a:t>Click on           to save and close </a:t>
              </a:r>
            </a:p>
            <a:p>
              <a:pPr algn="ctr"/>
              <a:r>
                <a:rPr lang="en-US" sz="1050" baseline="0" dirty="0" smtClean="0">
                  <a:solidFill>
                    <a:schemeClr val="tx1"/>
                  </a:solidFill>
                </a:rPr>
                <a:t>both windows</a:t>
              </a:r>
            </a:p>
          </p:txBody>
        </p:sp>
        <p:sp>
          <p:nvSpPr>
            <p:cNvPr id="45" name="Ellipse 44"/>
            <p:cNvSpPr/>
            <p:nvPr/>
          </p:nvSpPr>
          <p:spPr>
            <a:xfrm>
              <a:off x="8460432" y="5489848"/>
              <a:ext cx="441236" cy="441236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 smtClean="0">
                  <a:solidFill>
                    <a:schemeClr val="bg1"/>
                  </a:solidFill>
                </a:rPr>
                <a:t>10</a:t>
              </a:r>
              <a:endParaRPr lang="fr-FR" sz="1800" b="1" baseline="0" dirty="0">
                <a:solidFill>
                  <a:schemeClr val="bg1"/>
                </a:solidFill>
              </a:endParaRPr>
            </a:p>
          </p:txBody>
        </p:sp>
        <p:pic>
          <p:nvPicPr>
            <p:cNvPr id="46" name="Picture 7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8169349" y="5993904"/>
              <a:ext cx="219075" cy="1905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</p:pic>
      </p:grpSp>
      <p:sp>
        <p:nvSpPr>
          <p:cNvPr id="48" name="Rectangle 47"/>
          <p:cNvSpPr/>
          <p:nvPr/>
        </p:nvSpPr>
        <p:spPr bwMode="auto">
          <a:xfrm>
            <a:off x="6876256" y="2348880"/>
            <a:ext cx="201622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In the tab ‘Localized list’, click on the flags to display the languages and set the full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 (including http://) of the local Tefal website to redirect to in the country language (s)</a:t>
            </a:r>
          </a:p>
        </p:txBody>
      </p:sp>
      <p:sp>
        <p:nvSpPr>
          <p:cNvPr id="49" name="Ellipse 48"/>
          <p:cNvSpPr/>
          <p:nvPr/>
        </p:nvSpPr>
        <p:spPr>
          <a:xfrm>
            <a:off x="8676456" y="21328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9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51" name="Forme 23"/>
          <p:cNvCxnSpPr>
            <a:stCxn id="48" idx="3"/>
          </p:cNvCxnSpPr>
          <p:nvPr/>
        </p:nvCxnSpPr>
        <p:spPr bwMode="auto">
          <a:xfrm flipH="1">
            <a:off x="8172400" y="2960948"/>
            <a:ext cx="720080" cy="1332148"/>
          </a:xfrm>
          <a:prstGeom prst="bentConnector4">
            <a:avLst>
              <a:gd name="adj1" fmla="val -16302"/>
              <a:gd name="adj2" fmla="val 7297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Forme 23"/>
          <p:cNvCxnSpPr>
            <a:stCxn id="35" idx="0"/>
          </p:cNvCxnSpPr>
          <p:nvPr/>
        </p:nvCxnSpPr>
        <p:spPr bwMode="auto">
          <a:xfrm rot="16200000" flipV="1">
            <a:off x="647564" y="4185084"/>
            <a:ext cx="1152128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6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</a:rPr>
              <a:t>  Manage the COUNTRY list</a:t>
            </a:r>
            <a:endParaRPr lang="en-US" sz="1400" baseline="0" dirty="0">
              <a:solidFill>
                <a:srgbClr val="FFFFFF"/>
              </a:solidFill>
            </a:endParaRPr>
          </a:p>
        </p:txBody>
      </p:sp>
      <p:sp>
        <p:nvSpPr>
          <p:cNvPr id="67" name="Ellipse 66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68" name="Forme 23"/>
          <p:cNvCxnSpPr>
            <a:stCxn id="48" idx="0"/>
          </p:cNvCxnSpPr>
          <p:nvPr/>
        </p:nvCxnSpPr>
        <p:spPr bwMode="auto">
          <a:xfrm rot="16200000" flipV="1">
            <a:off x="7272300" y="1736812"/>
            <a:ext cx="216024" cy="100811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 bwMode="auto">
          <a:xfrm>
            <a:off x="5868144" y="2124236"/>
            <a:ext cx="24482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Move a country within the list.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Drag the component to move and drop it where you want to display it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8024" y="3501008"/>
            <a:ext cx="4178622" cy="30575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5616" y="1772816"/>
            <a:ext cx="2592672" cy="410445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6" name="Rectangle 15"/>
          <p:cNvSpPr/>
          <p:nvPr/>
        </p:nvSpPr>
        <p:spPr bwMode="auto">
          <a:xfrm>
            <a:off x="1043608" y="3212976"/>
            <a:ext cx="2736000" cy="432048"/>
          </a:xfrm>
          <a:prstGeom prst="rect">
            <a:avLst/>
          </a:prstGeom>
          <a:noFill/>
          <a:ln w="12700">
            <a:solidFill>
              <a:schemeClr val="accent6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1043608" y="3717032"/>
            <a:ext cx="2736000" cy="432048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1043608" y="4725144"/>
            <a:ext cx="2736000" cy="648072"/>
          </a:xfrm>
          <a:prstGeom prst="rect">
            <a:avLst/>
          </a:prstGeom>
          <a:noFill/>
          <a:ln w="127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</a:rPr>
              <a:t>Link list component</a:t>
            </a: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</a:rPr>
              <a:t>  Manage the COUNTRY list</a:t>
            </a:r>
            <a:endParaRPr lang="en-US" sz="1400" baseline="0" dirty="0">
              <a:solidFill>
                <a:srgbClr val="FFFFFF"/>
              </a:solidFill>
            </a:endParaRPr>
          </a:p>
        </p:txBody>
      </p:sp>
      <p:sp>
        <p:nvSpPr>
          <p:cNvPr id="28" name="Ellipse 27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2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.3 </a:t>
            </a:r>
            <a:r>
              <a:rPr lang="en-US" sz="1100" baseline="0" dirty="0" smtClean="0">
                <a:solidFill>
                  <a:srgbClr val="FFFFFF"/>
                </a:solidFill>
              </a:rPr>
              <a:t>Modify the display order using WCMS page view perspective 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539552" y="5949280"/>
            <a:ext cx="24482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pencil icon  of the country block to update (ex : Europe)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-&gt; opens the component content at the bottom of the page</a:t>
            </a:r>
          </a:p>
        </p:txBody>
      </p:sp>
      <p:sp>
        <p:nvSpPr>
          <p:cNvPr id="31" name="Ellipse 30"/>
          <p:cNvSpPr/>
          <p:nvPr/>
        </p:nvSpPr>
        <p:spPr>
          <a:xfrm>
            <a:off x="2771800" y="57332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32" name="Forme 23"/>
          <p:cNvCxnSpPr>
            <a:stCxn id="30" idx="1"/>
            <a:endCxn id="18436" idx="1"/>
          </p:cNvCxnSpPr>
          <p:nvPr/>
        </p:nvCxnSpPr>
        <p:spPr bwMode="auto">
          <a:xfrm rot="10800000" flipH="1">
            <a:off x="539552" y="3825044"/>
            <a:ext cx="576064" cy="2520280"/>
          </a:xfrm>
          <a:prstGeom prst="bentConnector3">
            <a:avLst>
              <a:gd name="adj1" fmla="val -3968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3" name="Ellipse 42"/>
          <p:cNvSpPr/>
          <p:nvPr/>
        </p:nvSpPr>
        <p:spPr>
          <a:xfrm>
            <a:off x="8100392" y="19082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2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44" name="Forme 23"/>
          <p:cNvCxnSpPr>
            <a:stCxn id="42" idx="1"/>
          </p:cNvCxnSpPr>
          <p:nvPr/>
        </p:nvCxnSpPr>
        <p:spPr bwMode="auto">
          <a:xfrm rot="10800000" flipH="1" flipV="1">
            <a:off x="5868144" y="2520280"/>
            <a:ext cx="432048" cy="2708920"/>
          </a:xfrm>
          <a:prstGeom prst="bentConnector4">
            <a:avLst>
              <a:gd name="adj1" fmla="val -27171"/>
              <a:gd name="adj2" fmla="val 100188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47864" y="1340768"/>
            <a:ext cx="2634455" cy="504056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2411760" y="645333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Privacy policy page</a:t>
            </a:r>
            <a:endParaRPr lang="en-US" sz="900" baseline="0" dirty="0"/>
          </a:p>
        </p:txBody>
      </p:sp>
      <p:sp>
        <p:nvSpPr>
          <p:cNvPr id="18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Tab paragraph component</a:t>
            </a:r>
          </a:p>
        </p:txBody>
      </p:sp>
      <p:sp>
        <p:nvSpPr>
          <p:cNvPr id="19" name="Ellipse 1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3203848" y="2996952"/>
            <a:ext cx="2880320" cy="54000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 smtClean="0">
              <a:ea typeface="ＭＳ Ｐゴシック" pitchFamily="34" charset="-128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203848" y="3537072"/>
            <a:ext cx="2880320" cy="46800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 smtClean="0">
              <a:ea typeface="ＭＳ Ｐゴシック" pitchFamily="34" charset="-128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3203848" y="4005064"/>
            <a:ext cx="2880320" cy="118800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 smtClean="0">
              <a:ea typeface="ＭＳ Ｐゴシック" pitchFamily="34" charset="-128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3203848" y="5193248"/>
            <a:ext cx="2880320" cy="324000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fr-FR" sz="1200" baseline="0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4008" y="1844824"/>
            <a:ext cx="1962666" cy="358370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8291" y="1989534"/>
            <a:ext cx="2877645" cy="460781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00838" y="3194620"/>
            <a:ext cx="395098" cy="379303"/>
          </a:xfrm>
          <a:prstGeom prst="rect">
            <a:avLst/>
          </a:prstGeom>
          <a:noFill/>
          <a:ln w="12700">
            <a:solidFill>
              <a:schemeClr val="accent6">
                <a:lumMod val="60000"/>
                <a:lumOff val="40000"/>
              </a:schemeClr>
            </a:solidFill>
            <a:prstDash val="sysDash"/>
            <a:tailEnd type="triangle"/>
          </a:ln>
        </p:spPr>
      </p:pic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  <a:ea typeface="+mn-ea"/>
              </a:rPr>
              <a:t>   Manage the component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1" name="Ellipse 20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  <a:endParaRPr lang="fr-FR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CREATE a new component (1/2)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- Using WCMS page view perspective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129945" y="5547183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Tab paragraph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755576" y="3933056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+ to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CREATE a new component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and open the paragraph creation wizard</a:t>
            </a:r>
          </a:p>
        </p:txBody>
      </p:sp>
      <p:sp>
        <p:nvSpPr>
          <p:cNvPr id="31" name="Ellipse 30"/>
          <p:cNvSpPr/>
          <p:nvPr/>
        </p:nvSpPr>
        <p:spPr>
          <a:xfrm>
            <a:off x="530364" y="37170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32" name="Forme 23"/>
          <p:cNvCxnSpPr>
            <a:stCxn id="30" idx="0"/>
            <a:endCxn id="33794" idx="1"/>
          </p:cNvCxnSpPr>
          <p:nvPr/>
        </p:nvCxnSpPr>
        <p:spPr bwMode="auto">
          <a:xfrm rot="5400000" flipH="1" flipV="1">
            <a:off x="2461877" y="2794095"/>
            <a:ext cx="548784" cy="172913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3" name="Rectangle 42"/>
          <p:cNvSpPr/>
          <p:nvPr/>
        </p:nvSpPr>
        <p:spPr bwMode="auto">
          <a:xfrm>
            <a:off x="6732240" y="2636912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Among the component list,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‘Tab Paragraph’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44" name="Ellipse 43"/>
          <p:cNvSpPr/>
          <p:nvPr/>
        </p:nvSpPr>
        <p:spPr>
          <a:xfrm>
            <a:off x="6507028" y="242088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2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45" name="Forme 23"/>
          <p:cNvCxnSpPr>
            <a:stCxn id="43" idx="2"/>
          </p:cNvCxnSpPr>
          <p:nvPr/>
        </p:nvCxnSpPr>
        <p:spPr bwMode="auto">
          <a:xfrm rot="5400000">
            <a:off x="6066166" y="3374994"/>
            <a:ext cx="1872208" cy="1692188"/>
          </a:xfrm>
          <a:prstGeom prst="bentConnector3">
            <a:avLst>
              <a:gd name="adj1" fmla="val 100161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1" name="Rectangle 50"/>
          <p:cNvSpPr/>
          <p:nvPr/>
        </p:nvSpPr>
        <p:spPr bwMode="auto">
          <a:xfrm>
            <a:off x="4067944" y="5949280"/>
            <a:ext cx="20162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‘Create a new item’</a:t>
            </a:r>
          </a:p>
        </p:txBody>
      </p:sp>
      <p:sp>
        <p:nvSpPr>
          <p:cNvPr id="52" name="Ellipse 51"/>
          <p:cNvSpPr/>
          <p:nvPr/>
        </p:nvSpPr>
        <p:spPr>
          <a:xfrm>
            <a:off x="3842732" y="57332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3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53" name="Forme 23"/>
          <p:cNvCxnSpPr>
            <a:stCxn id="51" idx="2"/>
          </p:cNvCxnSpPr>
          <p:nvPr/>
        </p:nvCxnSpPr>
        <p:spPr bwMode="auto">
          <a:xfrm rot="16200000" flipH="1">
            <a:off x="5508104" y="5877272"/>
            <a:ext cx="144016" cy="100811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83768" y="1772816"/>
            <a:ext cx="4696594" cy="49460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  <a:ea typeface="+mn-ea"/>
              </a:rPr>
              <a:t>   Manage the component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1" name="Ellipse 20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  <a:endParaRPr lang="fr-FR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CREATE a new component (2/2)</a:t>
            </a:r>
            <a:r>
              <a:rPr lang="en-US" sz="1100" baseline="0" dirty="0" smtClean="0">
                <a:solidFill>
                  <a:srgbClr val="FFFFFF"/>
                </a:solidFill>
              </a:rPr>
              <a:t> - Using WCMS page view perspective </a:t>
            </a:r>
          </a:p>
        </p:txBody>
      </p:sp>
      <p:sp>
        <p:nvSpPr>
          <p:cNvPr id="23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Tab paragraph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5724128" y="1916832"/>
            <a:ext cx="302433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identifier of the paragraph.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Name it the way that will allow you to find it easily when searching for the paragraph.</a:t>
            </a:r>
          </a:p>
        </p:txBody>
      </p:sp>
      <p:sp>
        <p:nvSpPr>
          <p:cNvPr id="26" name="Ellipse 25"/>
          <p:cNvSpPr/>
          <p:nvPr/>
        </p:nvSpPr>
        <p:spPr>
          <a:xfrm>
            <a:off x="5498916" y="17008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4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27" name="Forme 23"/>
          <p:cNvCxnSpPr>
            <a:stCxn id="25" idx="2"/>
          </p:cNvCxnSpPr>
          <p:nvPr/>
        </p:nvCxnSpPr>
        <p:spPr bwMode="auto">
          <a:xfrm rot="5400000" flipH="1">
            <a:off x="6048164" y="1520788"/>
            <a:ext cx="216024" cy="2160240"/>
          </a:xfrm>
          <a:prstGeom prst="bentConnector4">
            <a:avLst>
              <a:gd name="adj1" fmla="val -105822"/>
              <a:gd name="adj2" fmla="val 85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0" name="Rectangle 39"/>
          <p:cNvSpPr/>
          <p:nvPr/>
        </p:nvSpPr>
        <p:spPr bwMode="auto">
          <a:xfrm>
            <a:off x="467544" y="1916832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name of the paragraph.</a:t>
            </a:r>
          </a:p>
        </p:txBody>
      </p:sp>
      <p:sp>
        <p:nvSpPr>
          <p:cNvPr id="41" name="Ellipse 40"/>
          <p:cNvSpPr/>
          <p:nvPr/>
        </p:nvSpPr>
        <p:spPr>
          <a:xfrm>
            <a:off x="242332" y="17008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5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42" name="Forme 23"/>
          <p:cNvCxnSpPr>
            <a:stCxn id="40" idx="2"/>
          </p:cNvCxnSpPr>
          <p:nvPr/>
        </p:nvCxnSpPr>
        <p:spPr bwMode="auto">
          <a:xfrm rot="16200000" flipH="1">
            <a:off x="1655676" y="2096852"/>
            <a:ext cx="504056" cy="115212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5" name="Rectangle 44"/>
          <p:cNvSpPr/>
          <p:nvPr/>
        </p:nvSpPr>
        <p:spPr bwMode="auto">
          <a:xfrm>
            <a:off x="6119664" y="2996952"/>
            <a:ext cx="262880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endParaRPr lang="en-US" sz="1050" b="1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Set the paragraph content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displayed on front end.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-Click on 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see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languages. 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In your language(s) website, set the content of your paragraph, either using WYSIWYG editor or  the html editor  (click on ‘Source’ button) </a:t>
            </a:r>
          </a:p>
          <a:p>
            <a:pPr algn="l"/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46" name="Ellipse 45"/>
          <p:cNvSpPr/>
          <p:nvPr/>
        </p:nvSpPr>
        <p:spPr>
          <a:xfrm>
            <a:off x="8523252" y="27809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7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47" name="Forme 23"/>
          <p:cNvCxnSpPr>
            <a:stCxn id="45" idx="2"/>
          </p:cNvCxnSpPr>
          <p:nvPr/>
        </p:nvCxnSpPr>
        <p:spPr bwMode="auto">
          <a:xfrm rot="5400000">
            <a:off x="6795120" y="4086200"/>
            <a:ext cx="144016" cy="113387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Rectangle 55"/>
          <p:cNvSpPr/>
          <p:nvPr/>
        </p:nvSpPr>
        <p:spPr bwMode="auto">
          <a:xfrm>
            <a:off x="251520" y="4653136"/>
            <a:ext cx="223224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The title is displayed on front end and appears in the page index.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-Click on 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see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languages.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-In your language(s) website, set the title of your paragraph.</a:t>
            </a:r>
          </a:p>
        </p:txBody>
      </p:sp>
      <p:sp>
        <p:nvSpPr>
          <p:cNvPr id="57" name="Ellipse 56"/>
          <p:cNvSpPr/>
          <p:nvPr/>
        </p:nvSpPr>
        <p:spPr>
          <a:xfrm>
            <a:off x="26308" y="44371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6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58" name="Forme 23"/>
          <p:cNvCxnSpPr>
            <a:stCxn id="56" idx="0"/>
          </p:cNvCxnSpPr>
          <p:nvPr/>
        </p:nvCxnSpPr>
        <p:spPr bwMode="auto">
          <a:xfrm rot="5400000" flipH="1" flipV="1">
            <a:off x="1889702" y="3843046"/>
            <a:ext cx="288032" cy="133214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6" name="Rectangle 65"/>
          <p:cNvSpPr/>
          <p:nvPr/>
        </p:nvSpPr>
        <p:spPr bwMode="auto">
          <a:xfrm>
            <a:off x="6804248" y="5445224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‘Done’</a:t>
            </a:r>
          </a:p>
        </p:txBody>
      </p:sp>
      <p:sp>
        <p:nvSpPr>
          <p:cNvPr id="67" name="Ellipse 66"/>
          <p:cNvSpPr/>
          <p:nvPr/>
        </p:nvSpPr>
        <p:spPr>
          <a:xfrm>
            <a:off x="6579036" y="52292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8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68" name="Forme 23"/>
          <p:cNvCxnSpPr>
            <a:stCxn id="66" idx="2"/>
          </p:cNvCxnSpPr>
          <p:nvPr/>
        </p:nvCxnSpPr>
        <p:spPr bwMode="auto">
          <a:xfrm rot="5400000">
            <a:off x="7110282" y="6003286"/>
            <a:ext cx="612068" cy="50405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2060848"/>
            <a:ext cx="2762250" cy="27051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  <a:ea typeface="+mn-ea"/>
              </a:rPr>
              <a:t>   Manage the component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1" name="Ellipse 20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  <a:endParaRPr lang="fr-FR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 smtClean="0">
                <a:solidFill>
                  <a:srgbClr val="FFFFFF"/>
                </a:solidFill>
              </a:rPr>
              <a:t>Modify the TITLE of a PARAGRAPH - Using WCMS page view perspective 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4" cstate="email"/>
          <a:srcRect b="35890"/>
          <a:stretch>
            <a:fillRect/>
          </a:stretch>
        </p:blipFill>
        <p:spPr bwMode="auto">
          <a:xfrm>
            <a:off x="2915816" y="3573016"/>
            <a:ext cx="6047209" cy="115212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Tab paragraph component</a:t>
            </a:r>
          </a:p>
        </p:txBody>
      </p:sp>
      <p:sp>
        <p:nvSpPr>
          <p:cNvPr id="19" name="Ellipse 1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611560" y="3501008"/>
            <a:ext cx="223224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pencil icon to edit the paragraph-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&gt; opens the component content at the bottom of the page</a:t>
            </a:r>
          </a:p>
        </p:txBody>
      </p:sp>
      <p:sp>
        <p:nvSpPr>
          <p:cNvPr id="28" name="Ellipse 27"/>
          <p:cNvSpPr/>
          <p:nvPr/>
        </p:nvSpPr>
        <p:spPr>
          <a:xfrm>
            <a:off x="386348" y="32849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29" name="Forme 23"/>
          <p:cNvCxnSpPr>
            <a:stCxn id="27" idx="0"/>
          </p:cNvCxnSpPr>
          <p:nvPr/>
        </p:nvCxnSpPr>
        <p:spPr bwMode="auto">
          <a:xfrm rot="5400000" flipH="1" flipV="1">
            <a:off x="2249742" y="2690918"/>
            <a:ext cx="288032" cy="133214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Rectangle 29"/>
          <p:cNvSpPr/>
          <p:nvPr/>
        </p:nvSpPr>
        <p:spPr bwMode="auto">
          <a:xfrm>
            <a:off x="4211960" y="1988840"/>
            <a:ext cx="223224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Modify the title.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-Click on 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see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languages.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-In the desired language, modify the title.</a:t>
            </a:r>
          </a:p>
        </p:txBody>
      </p:sp>
      <p:sp>
        <p:nvSpPr>
          <p:cNvPr id="31" name="Ellipse 30"/>
          <p:cNvSpPr/>
          <p:nvPr/>
        </p:nvSpPr>
        <p:spPr>
          <a:xfrm>
            <a:off x="6218996" y="17728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2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32" name="Forme 23"/>
          <p:cNvCxnSpPr>
            <a:stCxn id="30" idx="2"/>
          </p:cNvCxnSpPr>
          <p:nvPr/>
        </p:nvCxnSpPr>
        <p:spPr bwMode="auto">
          <a:xfrm rot="16200000" flipH="1">
            <a:off x="6714238" y="1682806"/>
            <a:ext cx="648072" cy="342038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2060848"/>
            <a:ext cx="2762250" cy="27051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194" name="Titre 1"/>
          <p:cNvSpPr>
            <a:spLocks noGrp="1"/>
          </p:cNvSpPr>
          <p:nvPr>
            <p:ph type="title" idx="4294967295"/>
          </p:nvPr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r>
              <a:rPr lang="en-US" sz="3200" dirty="0" smtClean="0"/>
              <a:t>Tab paragraph component</a:t>
            </a: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  <a:ea typeface="+mn-ea"/>
              </a:rPr>
              <a:t>   Manage the component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1" name="Ellipse 20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  <a:endParaRPr lang="fr-FR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.3 </a:t>
            </a:r>
            <a:r>
              <a:rPr lang="en-US" sz="1100" baseline="0" dirty="0" smtClean="0">
                <a:solidFill>
                  <a:srgbClr val="FFFFFF"/>
                </a:solidFill>
              </a:rPr>
              <a:t>Modify the component - Using WCMS page view perspective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15816" y="4071342"/>
            <a:ext cx="6078249" cy="151789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Ellipse 16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6516216" y="2204864"/>
            <a:ext cx="223224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Modify the content.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-Click on 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see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languages.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-In the desired language, modify the content either using WYSIWYG editor or  the html editor  (click on ‘Source’ button) </a:t>
            </a:r>
            <a:endParaRPr lang="en-US" sz="1050" b="1" baseline="0" dirty="0" smtClean="0">
              <a:solidFill>
                <a:srgbClr val="FF0000"/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8523252" y="198884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2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26" name="Forme 23"/>
          <p:cNvCxnSpPr>
            <a:stCxn id="24" idx="2"/>
          </p:cNvCxnSpPr>
          <p:nvPr/>
        </p:nvCxnSpPr>
        <p:spPr bwMode="auto">
          <a:xfrm rot="5400000">
            <a:off x="6930262" y="3807042"/>
            <a:ext cx="1080120" cy="32403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Rectangle 29"/>
          <p:cNvSpPr/>
          <p:nvPr/>
        </p:nvSpPr>
        <p:spPr bwMode="auto">
          <a:xfrm>
            <a:off x="3851920" y="1988840"/>
            <a:ext cx="223224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-click on the pencil icon to edit the paragraph-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&gt; opens the component content at the bottom of the page</a:t>
            </a:r>
          </a:p>
        </p:txBody>
      </p:sp>
      <p:sp>
        <p:nvSpPr>
          <p:cNvPr id="31" name="Ellipse 30"/>
          <p:cNvSpPr/>
          <p:nvPr/>
        </p:nvSpPr>
        <p:spPr>
          <a:xfrm>
            <a:off x="5858956" y="17728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32" name="Forme 23"/>
          <p:cNvCxnSpPr>
            <a:stCxn id="30" idx="2"/>
          </p:cNvCxnSpPr>
          <p:nvPr/>
        </p:nvCxnSpPr>
        <p:spPr bwMode="auto">
          <a:xfrm rot="5400000" flipH="1">
            <a:off x="3905926" y="2150858"/>
            <a:ext cx="360040" cy="1764196"/>
          </a:xfrm>
          <a:prstGeom prst="bentConnector4">
            <a:avLst>
              <a:gd name="adj1" fmla="val -63493"/>
              <a:gd name="adj2" fmla="val 8163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87824" y="2348880"/>
            <a:ext cx="2762250" cy="27051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  <a:ea typeface="+mn-ea"/>
              </a:rPr>
              <a:t>   Manage the component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1" name="Ellipse 20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  <a:endParaRPr lang="fr-FR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.4 </a:t>
            </a:r>
            <a:r>
              <a:rPr lang="en-US" sz="1100" baseline="0" dirty="0" smtClean="0">
                <a:solidFill>
                  <a:srgbClr val="FFFFFF"/>
                </a:solidFill>
              </a:rPr>
              <a:t>Manage the display ORDER - Using WCMS page view perspective </a:t>
            </a:r>
          </a:p>
        </p:txBody>
      </p:sp>
      <p:sp>
        <p:nvSpPr>
          <p:cNvPr id="11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Tab paragraph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6300192" y="2564904"/>
            <a:ext cx="2232248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Drag the component to move and drop it where you want to display</a:t>
            </a:r>
          </a:p>
        </p:txBody>
      </p:sp>
      <p:sp>
        <p:nvSpPr>
          <p:cNvPr id="15" name="Ellipse 14"/>
          <p:cNvSpPr/>
          <p:nvPr/>
        </p:nvSpPr>
        <p:spPr>
          <a:xfrm>
            <a:off x="8307228" y="23488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16" name="Forme 23"/>
          <p:cNvCxnSpPr>
            <a:stCxn id="14" idx="2"/>
          </p:cNvCxnSpPr>
          <p:nvPr/>
        </p:nvCxnSpPr>
        <p:spPr bwMode="auto">
          <a:xfrm rot="5400000" flipH="1">
            <a:off x="6354198" y="2726922"/>
            <a:ext cx="360040" cy="1764196"/>
          </a:xfrm>
          <a:prstGeom prst="bentConnector4">
            <a:avLst>
              <a:gd name="adj1" fmla="val -63493"/>
              <a:gd name="adj2" fmla="val 8163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600" y="2276872"/>
            <a:ext cx="7437537" cy="300891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619672" y="971203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  <a:ea typeface="+mn-ea"/>
              </a:rPr>
              <a:t>   Manage the component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1" name="Ellipse 20"/>
          <p:cNvSpPr/>
          <p:nvPr/>
        </p:nvSpPr>
        <p:spPr>
          <a:xfrm>
            <a:off x="1259632" y="918245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  <a:endParaRPr lang="fr-FR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12776"/>
            <a:ext cx="6768752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.5 </a:t>
            </a:r>
            <a:r>
              <a:rPr lang="en-US" sz="1100" baseline="0" dirty="0" smtClean="0">
                <a:solidFill>
                  <a:srgbClr val="FFFFFF"/>
                </a:solidFill>
              </a:rPr>
              <a:t>HIDE a component - Using WCMS page view perspective </a:t>
            </a:r>
          </a:p>
        </p:txBody>
      </p:sp>
      <p:sp>
        <p:nvSpPr>
          <p:cNvPr id="16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Tab paragraph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Ellipse 16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6444209" y="4077072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display = “yes”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9" name="Connecteur en angle 58"/>
          <p:cNvCxnSpPr>
            <a:stCxn id="28" idx="1"/>
          </p:cNvCxnSpPr>
          <p:nvPr/>
        </p:nvCxnSpPr>
        <p:spPr bwMode="auto">
          <a:xfrm rot="10800000" flipH="1">
            <a:off x="6444209" y="3645024"/>
            <a:ext cx="432046" cy="900100"/>
          </a:xfrm>
          <a:prstGeom prst="bentConnector4">
            <a:avLst>
              <a:gd name="adj1" fmla="val -52911"/>
              <a:gd name="adj2" fmla="val 76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Ellipse 29"/>
          <p:cNvSpPr/>
          <p:nvPr/>
        </p:nvSpPr>
        <p:spPr>
          <a:xfrm>
            <a:off x="8235221" y="47879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611560" y="2564904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32" name="Ellipse 31"/>
          <p:cNvSpPr/>
          <p:nvPr/>
        </p:nvSpPr>
        <p:spPr>
          <a:xfrm>
            <a:off x="386348" y="23396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3" name="Connecteur en angle 32"/>
          <p:cNvCxnSpPr/>
          <p:nvPr/>
        </p:nvCxnSpPr>
        <p:spPr bwMode="auto">
          <a:xfrm rot="16200000" flipH="1">
            <a:off x="2123728" y="3429000"/>
            <a:ext cx="504056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98957" y="3018830"/>
            <a:ext cx="5169387" cy="285844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33569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1043310" y="1844824"/>
            <a:ext cx="252057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The label can be changed by selecting the appropriate language (use flag)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 : </a:t>
            </a:r>
            <a:r>
              <a:rPr lang="en-US" sz="1050" baseline="0" dirty="0" smtClean="0">
                <a:solidFill>
                  <a:schemeClr val="accent6"/>
                </a:solidFill>
              </a:rPr>
              <a:t>You need to save your changes and replicate the catalogs after that</a:t>
            </a:r>
          </a:p>
        </p:txBody>
      </p:sp>
      <p:cxnSp>
        <p:nvCxnSpPr>
          <p:cNvPr id="40" name="Forme 23"/>
          <p:cNvCxnSpPr>
            <a:stCxn id="38" idx="1"/>
            <a:endCxn id="263170" idx="1"/>
          </p:cNvCxnSpPr>
          <p:nvPr/>
        </p:nvCxnSpPr>
        <p:spPr bwMode="auto">
          <a:xfrm rot="10800000" flipH="1" flipV="1">
            <a:off x="1043309" y="2384883"/>
            <a:ext cx="1455647" cy="2063167"/>
          </a:xfrm>
          <a:prstGeom prst="bentConnector3">
            <a:avLst>
              <a:gd name="adj1" fmla="val -15704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1" name="Ellipse 40"/>
          <p:cNvSpPr/>
          <p:nvPr/>
        </p:nvSpPr>
        <p:spPr>
          <a:xfrm>
            <a:off x="755576" y="16288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pic>
        <p:nvPicPr>
          <p:cNvPr id="24" name="Image 2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 smtClean="0">
                <a:solidFill>
                  <a:srgbClr val="FFFFFF"/>
                </a:solidFill>
              </a:rPr>
              <a:t> 2.1 Modify a LABEL used on a navigation bar 3/3) - In HMC (Applicable to Level    1    &amp;   2  ) </a:t>
            </a:r>
            <a:endParaRPr lang="en-US" sz="1100" b="1" baseline="0" dirty="0" smtClean="0">
              <a:solidFill>
                <a:srgbClr val="FFFFFF"/>
              </a:solidFill>
            </a:endParaRPr>
          </a:p>
        </p:txBody>
      </p:sp>
      <p:sp>
        <p:nvSpPr>
          <p:cNvPr id="14" name="Ellipse 13"/>
          <p:cNvSpPr/>
          <p:nvPr/>
        </p:nvSpPr>
        <p:spPr>
          <a:xfrm>
            <a:off x="7308304" y="148478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2   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6948264" y="148478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1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11" name="Image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2411760" y="645333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Accessories home page</a:t>
            </a:r>
            <a:endParaRPr lang="en-US" sz="900" baseline="0" dirty="0"/>
          </a:p>
        </p:txBody>
      </p:sp>
      <p:sp>
        <p:nvSpPr>
          <p:cNvPr id="18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Feature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grpSp>
        <p:nvGrpSpPr>
          <p:cNvPr id="16" name="Groupe 15"/>
          <p:cNvGrpSpPr/>
          <p:nvPr/>
        </p:nvGrpSpPr>
        <p:grpSpPr>
          <a:xfrm>
            <a:off x="2646052" y="1700808"/>
            <a:ext cx="4067921" cy="4320480"/>
            <a:chOff x="2699792" y="1700808"/>
            <a:chExt cx="4067921" cy="4320480"/>
          </a:xfrm>
        </p:grpSpPr>
        <p:pic>
          <p:nvPicPr>
            <p:cNvPr id="264194" name="Picture 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699792" y="1700808"/>
              <a:ext cx="4067921" cy="4257278"/>
            </a:xfrm>
            <a:prstGeom prst="rect">
              <a:avLst/>
            </a:prstGeom>
            <a:noFill/>
            <a:ln w="3175" cmpd="dbl">
              <a:solidFill>
                <a:srgbClr val="002060"/>
              </a:solidFill>
              <a:bevel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9" name="Rectangle 28"/>
            <p:cNvSpPr/>
            <p:nvPr/>
          </p:nvSpPr>
          <p:spPr bwMode="auto">
            <a:xfrm>
              <a:off x="2771800" y="4869160"/>
              <a:ext cx="1296144" cy="1152128"/>
            </a:xfrm>
            <a:prstGeom prst="rect">
              <a:avLst/>
            </a:prstGeom>
            <a:noFill/>
            <a:ln w="254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fr-FR" sz="1200" baseline="0" dirty="0" smtClean="0">
                <a:ea typeface="ＭＳ Ｐゴシック" pitchFamily="34" charset="-128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4067944" y="4869160"/>
              <a:ext cx="1296144" cy="1152128"/>
            </a:xfrm>
            <a:prstGeom prst="rect">
              <a:avLst/>
            </a:prstGeom>
            <a:noFill/>
            <a:ln w="254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fr-FR" sz="1200" baseline="0" dirty="0" smtClean="0">
                <a:ea typeface="ＭＳ Ｐゴシック" pitchFamily="34" charset="-128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5364088" y="4869160"/>
              <a:ext cx="1296144" cy="1152128"/>
            </a:xfrm>
            <a:prstGeom prst="rect">
              <a:avLst/>
            </a:prstGeom>
            <a:noFill/>
            <a:ln w="254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fr-FR" sz="1200" baseline="0" dirty="0" smtClean="0">
                <a:ea typeface="ＭＳ Ｐゴシック" pitchFamily="34" charset="-12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62880" y="4581128"/>
            <a:ext cx="9018240" cy="223200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07504" y="4592161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3131840" y="4350296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35" name="Ellipse 34"/>
          <p:cNvSpPr/>
          <p:nvPr/>
        </p:nvSpPr>
        <p:spPr>
          <a:xfrm>
            <a:off x="3023848" y="2880188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392316" y="5844770"/>
            <a:ext cx="6025528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234326" y="4855263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grpSp>
        <p:nvGrpSpPr>
          <p:cNvPr id="2" name="Groupe 72"/>
          <p:cNvGrpSpPr/>
          <p:nvPr/>
        </p:nvGrpSpPr>
        <p:grpSpPr>
          <a:xfrm>
            <a:off x="107528" y="4917974"/>
            <a:ext cx="8856960" cy="246221"/>
            <a:chOff x="107528" y="4732153"/>
            <a:chExt cx="8856960" cy="246221"/>
          </a:xfrm>
        </p:grpSpPr>
        <p:sp>
          <p:nvSpPr>
            <p:cNvPr id="36" name="Ellipse 35"/>
            <p:cNvSpPr/>
            <p:nvPr/>
          </p:nvSpPr>
          <p:spPr>
            <a:xfrm>
              <a:off x="107528" y="4747263"/>
              <a:ext cx="216000" cy="216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 smtClean="0">
                  <a:solidFill>
                    <a:schemeClr val="bg1"/>
                  </a:solidFill>
                </a:rPr>
                <a:t>1</a:t>
              </a:r>
              <a:endParaRPr lang="fr-FR" sz="14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323528" y="4732153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Visible : attributes to define if the component is visible (yes) or not visible (no) in the front end.</a:t>
              </a:r>
            </a:p>
          </p:txBody>
        </p:sp>
      </p:grpSp>
      <p:sp>
        <p:nvSpPr>
          <p:cNvPr id="44" name="Ellipse 43"/>
          <p:cNvSpPr/>
          <p:nvPr/>
        </p:nvSpPr>
        <p:spPr>
          <a:xfrm>
            <a:off x="3023848" y="3170413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6" name="Ellipse 45"/>
          <p:cNvSpPr/>
          <p:nvPr/>
        </p:nvSpPr>
        <p:spPr>
          <a:xfrm>
            <a:off x="3023848" y="3460638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3" name="Groupe 73"/>
          <p:cNvGrpSpPr/>
          <p:nvPr/>
        </p:nvGrpSpPr>
        <p:grpSpPr>
          <a:xfrm>
            <a:off x="107528" y="5226906"/>
            <a:ext cx="8856960" cy="246221"/>
            <a:chOff x="107528" y="5023632"/>
            <a:chExt cx="8856960" cy="246221"/>
          </a:xfrm>
        </p:grpSpPr>
        <p:sp>
          <p:nvSpPr>
            <p:cNvPr id="37" name="Ellipse 36"/>
            <p:cNvSpPr/>
            <p:nvPr/>
          </p:nvSpPr>
          <p:spPr>
            <a:xfrm>
              <a:off x="107528" y="5038742"/>
              <a:ext cx="216000" cy="216000"/>
            </a:xfrm>
            <a:prstGeom prst="ellipse">
              <a:avLst/>
            </a:prstGeom>
            <a:solidFill>
              <a:srgbClr val="F6740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 smtClean="0">
                  <a:solidFill>
                    <a:schemeClr val="bg1"/>
                  </a:solidFill>
                </a:rPr>
                <a:t>2</a:t>
              </a:r>
              <a:endParaRPr lang="fr-FR" sz="14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48" name="ZoneTexte 47"/>
            <p:cNvSpPr txBox="1"/>
            <p:nvPr/>
          </p:nvSpPr>
          <p:spPr>
            <a:xfrm>
              <a:off x="323528" y="5023632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Product : Product that should display in the component</a:t>
              </a:r>
            </a:p>
          </p:txBody>
        </p:sp>
      </p:grpSp>
      <p:grpSp>
        <p:nvGrpSpPr>
          <p:cNvPr id="4" name="Groupe 74"/>
          <p:cNvGrpSpPr/>
          <p:nvPr/>
        </p:nvGrpSpPr>
        <p:grpSpPr>
          <a:xfrm>
            <a:off x="107528" y="5535838"/>
            <a:ext cx="8856960" cy="246221"/>
            <a:chOff x="107528" y="5315111"/>
            <a:chExt cx="8856960" cy="246221"/>
          </a:xfrm>
        </p:grpSpPr>
        <p:sp>
          <p:nvSpPr>
            <p:cNvPr id="40" name="Ellipse 39"/>
            <p:cNvSpPr/>
            <p:nvPr/>
          </p:nvSpPr>
          <p:spPr>
            <a:xfrm>
              <a:off x="107528" y="5330221"/>
              <a:ext cx="216000" cy="216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 smtClean="0">
                  <a:solidFill>
                    <a:schemeClr val="bg1"/>
                  </a:solidFill>
                </a:rPr>
                <a:t>3</a:t>
              </a:r>
              <a:endParaRPr lang="fr-FR" sz="14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52" name="ZoneTexte 51"/>
            <p:cNvSpPr txBox="1"/>
            <p:nvPr/>
          </p:nvSpPr>
          <p:spPr>
            <a:xfrm>
              <a:off x="323528" y="5315111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Title: localized (see Globe icon) label displayed in the front end</a:t>
              </a:r>
            </a:p>
          </p:txBody>
        </p:sp>
      </p:grpSp>
      <p:grpSp>
        <p:nvGrpSpPr>
          <p:cNvPr id="5" name="Groupe 78"/>
          <p:cNvGrpSpPr/>
          <p:nvPr/>
        </p:nvGrpSpPr>
        <p:grpSpPr>
          <a:xfrm>
            <a:off x="107528" y="5907481"/>
            <a:ext cx="8856960" cy="246221"/>
            <a:chOff x="107528" y="5749070"/>
            <a:chExt cx="8856960" cy="246221"/>
          </a:xfrm>
        </p:grpSpPr>
        <p:sp>
          <p:nvSpPr>
            <p:cNvPr id="41" name="Ellipse 40"/>
            <p:cNvSpPr/>
            <p:nvPr/>
          </p:nvSpPr>
          <p:spPr>
            <a:xfrm>
              <a:off x="107528" y="5764180"/>
              <a:ext cx="216000" cy="216000"/>
            </a:xfrm>
            <a:prstGeom prst="ellipse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 smtClean="0">
                  <a:solidFill>
                    <a:schemeClr val="bg1"/>
                  </a:solidFill>
                </a:rPr>
                <a:t>4</a:t>
              </a:r>
              <a:endParaRPr lang="fr-FR" sz="14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53" name="ZoneTexte 52"/>
            <p:cNvSpPr txBox="1"/>
            <p:nvPr/>
          </p:nvSpPr>
          <p:spPr>
            <a:xfrm>
              <a:off x="323528" y="5749070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Description: localized (see Globe icon) label displayed in the front end</a:t>
              </a:r>
            </a:p>
          </p:txBody>
        </p:sp>
      </p:grpSp>
      <p:sp>
        <p:nvSpPr>
          <p:cNvPr id="70" name="Ellipse 69"/>
          <p:cNvSpPr/>
          <p:nvPr/>
        </p:nvSpPr>
        <p:spPr>
          <a:xfrm>
            <a:off x="3023848" y="237613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39" name="Image 3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2" name="Ellipse 41"/>
          <p:cNvSpPr/>
          <p:nvPr/>
        </p:nvSpPr>
        <p:spPr>
          <a:xfrm>
            <a:off x="3023848" y="4041088"/>
            <a:ext cx="180000" cy="1800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47" name="Ellipse 46"/>
          <p:cNvSpPr/>
          <p:nvPr/>
        </p:nvSpPr>
        <p:spPr>
          <a:xfrm>
            <a:off x="3023848" y="3750863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5</a:t>
            </a:r>
          </a:p>
        </p:txBody>
      </p:sp>
      <p:grpSp>
        <p:nvGrpSpPr>
          <p:cNvPr id="6" name="Groupe 76"/>
          <p:cNvGrpSpPr/>
          <p:nvPr/>
        </p:nvGrpSpPr>
        <p:grpSpPr>
          <a:xfrm>
            <a:off x="107528" y="6216413"/>
            <a:ext cx="8856960" cy="246221"/>
            <a:chOff x="107528" y="6174606"/>
            <a:chExt cx="8856960" cy="246221"/>
          </a:xfrm>
        </p:grpSpPr>
        <p:sp>
          <p:nvSpPr>
            <p:cNvPr id="49" name="Ellipse 48"/>
            <p:cNvSpPr/>
            <p:nvPr/>
          </p:nvSpPr>
          <p:spPr>
            <a:xfrm>
              <a:off x="107528" y="6197411"/>
              <a:ext cx="216000" cy="216000"/>
            </a:xfrm>
            <a:prstGeom prst="ellipse">
              <a:avLst/>
            </a:prstGeom>
            <a:solidFill>
              <a:srgbClr val="E4251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 smtClean="0">
                  <a:solidFill>
                    <a:schemeClr val="bg1"/>
                  </a:solidFill>
                </a:rPr>
                <a:t>5</a:t>
              </a:r>
              <a:endParaRPr lang="fr-FR" sz="14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323528" y="6174606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[Product Feature Component Button] : localized (see Globe icon)  button label to be used in the front end</a:t>
              </a:r>
              <a:endParaRPr lang="en-US" sz="10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" name="Groupe 77"/>
          <p:cNvGrpSpPr/>
          <p:nvPr/>
        </p:nvGrpSpPr>
        <p:grpSpPr>
          <a:xfrm>
            <a:off x="107528" y="6525344"/>
            <a:ext cx="8856960" cy="246221"/>
            <a:chOff x="107528" y="6466086"/>
            <a:chExt cx="8856960" cy="246221"/>
          </a:xfrm>
        </p:grpSpPr>
        <p:sp>
          <p:nvSpPr>
            <p:cNvPr id="51" name="Ellipse 50"/>
            <p:cNvSpPr/>
            <p:nvPr/>
          </p:nvSpPr>
          <p:spPr>
            <a:xfrm>
              <a:off x="107528" y="6481196"/>
              <a:ext cx="216000" cy="216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400" b="1" baseline="0" dirty="0" smtClean="0">
                  <a:solidFill>
                    <a:schemeClr val="bg1"/>
                  </a:solidFill>
                </a:rPr>
                <a:t>6</a:t>
              </a:r>
              <a:endParaRPr lang="fr-FR" sz="14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54" name="ZoneTexte 53"/>
            <p:cNvSpPr txBox="1"/>
            <p:nvPr/>
          </p:nvSpPr>
          <p:spPr>
            <a:xfrm>
              <a:off x="323528" y="6466086"/>
              <a:ext cx="86409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fr-FR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Thumbnail</a:t>
              </a:r>
              <a:r>
                <a:rPr lang="fr-FR" sz="1000" dirty="0" smtClean="0"/>
                <a:t> </a:t>
              </a:r>
              <a:r>
                <a:rPr lang="fr-FR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Image</a:t>
              </a:r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: localized (see Globe icon) </a:t>
              </a:r>
              <a:r>
                <a:rPr lang="fr-FR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Thumbnail</a:t>
              </a:r>
              <a:r>
                <a:rPr lang="fr-FR" sz="1000" dirty="0" smtClean="0"/>
                <a:t> </a:t>
              </a:r>
              <a:r>
                <a:rPr lang="fr-FR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Image </a:t>
              </a:r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used in the front end</a:t>
              </a:r>
            </a:p>
          </p:txBody>
        </p:sp>
      </p:grpSp>
      <p:sp>
        <p:nvSpPr>
          <p:cNvPr id="45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Feature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5" name="Ellipse 5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26726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419872" y="1340768"/>
            <a:ext cx="3334494" cy="285925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3348933"/>
            <a:ext cx="3240360" cy="339243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6624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1871861"/>
            <a:ext cx="7077075" cy="9810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" name="Rectangle 38"/>
          <p:cNvSpPr/>
          <p:nvPr/>
        </p:nvSpPr>
        <p:spPr bwMode="auto">
          <a:xfrm>
            <a:off x="4067944" y="3212976"/>
            <a:ext cx="4644008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 smtClean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 smtClean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2 in the next pages)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194660" y="1988839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+ to open the creation wizard</a:t>
            </a:r>
          </a:p>
        </p:txBody>
      </p:sp>
      <p:sp>
        <p:nvSpPr>
          <p:cNvPr id="35" name="Ellipse 34"/>
          <p:cNvSpPr/>
          <p:nvPr/>
        </p:nvSpPr>
        <p:spPr>
          <a:xfrm>
            <a:off x="5498916" y="1772815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Add a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component 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73961" y="4899111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8495928" y="29969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3995936" y="5229200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Among the component list, click on ‘Category feature component’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>
            <a:off x="2051720" y="4293096"/>
            <a:ext cx="1944216" cy="14041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5354900" y="50131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3"/>
          </p:cNvCxnSpPr>
          <p:nvPr/>
        </p:nvCxnSpPr>
        <p:spPr bwMode="auto">
          <a:xfrm flipV="1">
            <a:off x="5714940" y="1988840"/>
            <a:ext cx="801276" cy="360039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 flipH="1">
            <a:off x="6273961" y="3897052"/>
            <a:ext cx="2437991" cy="1527144"/>
          </a:xfrm>
          <a:prstGeom prst="bentConnector5">
            <a:avLst>
              <a:gd name="adj1" fmla="val -9377"/>
              <a:gd name="adj2" fmla="val 55205"/>
              <a:gd name="adj3" fmla="val 109377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1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Feature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863" y="2780928"/>
            <a:ext cx="4271553" cy="367240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component using WCMS page view perspective :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 smtClean="0">
                <a:solidFill>
                  <a:srgbClr val="FFFFFF"/>
                </a:solidFill>
              </a:rPr>
              <a:t>)</a:t>
            </a:r>
            <a:r>
              <a:rPr lang="en-US" sz="1100" b="1" baseline="0" dirty="0" smtClean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932040" y="2348880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Enter </a:t>
            </a:r>
            <a:r>
              <a:rPr lang="en-US" sz="1050" b="1" baseline="0" dirty="0" smtClean="0">
                <a:solidFill>
                  <a:schemeClr val="tx1"/>
                </a:solidFill>
              </a:rPr>
              <a:t>ID </a:t>
            </a:r>
            <a:r>
              <a:rPr lang="en-US" sz="1050" baseline="0" dirty="0" smtClean="0">
                <a:solidFill>
                  <a:schemeClr val="tx1"/>
                </a:solidFill>
              </a:rPr>
              <a:t>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name</a:t>
            </a:r>
            <a:r>
              <a:rPr lang="en-US" sz="1050" baseline="0" dirty="0" smtClean="0">
                <a:solidFill>
                  <a:schemeClr val="tx1"/>
                </a:solidFill>
              </a:rPr>
              <a:t> 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catalog version</a:t>
            </a: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4067944" y="2636912"/>
            <a:ext cx="864096" cy="64807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308304" y="21328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932040" y="321297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7308304" y="29969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 flipV="1">
            <a:off x="4572000" y="3429000"/>
            <a:ext cx="360040" cy="50405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4932040" y="393305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 flipV="1">
            <a:off x="4211960" y="4149080"/>
            <a:ext cx="720080" cy="79208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7308304" y="37170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5796136" y="5013176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</a:t>
            </a:r>
            <a:r>
              <a:rPr lang="en-US" sz="1050" baseline="0" dirty="0" smtClean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8388424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</p:cNvCxnSpPr>
          <p:nvPr/>
        </p:nvCxnSpPr>
        <p:spPr bwMode="auto">
          <a:xfrm rot="10800000" flipV="1">
            <a:off x="4716016" y="5481228"/>
            <a:ext cx="1080120" cy="82809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5" name="Image 2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1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Feature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Ellipse 2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55776" y="2204865"/>
            <a:ext cx="4032448" cy="447645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component 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 smtClean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076056" y="2060848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an ID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(useful to search for the item)</a:t>
            </a:r>
          </a:p>
        </p:txBody>
      </p:sp>
      <p:cxnSp>
        <p:nvCxnSpPr>
          <p:cNvPr id="32" name="Forme 32"/>
          <p:cNvCxnSpPr>
            <a:stCxn id="29" idx="1"/>
          </p:cNvCxnSpPr>
          <p:nvPr/>
        </p:nvCxnSpPr>
        <p:spPr bwMode="auto">
          <a:xfrm rot="10800000" flipV="1">
            <a:off x="4283968" y="2312876"/>
            <a:ext cx="792088" cy="54006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Ellipse 43"/>
          <p:cNvSpPr/>
          <p:nvPr/>
        </p:nvSpPr>
        <p:spPr>
          <a:xfrm>
            <a:off x="7083092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5076056" y="2708920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The catalog version must be the same as the catalog version of the page you are currently updating</a:t>
            </a:r>
          </a:p>
        </p:txBody>
      </p:sp>
      <p:sp>
        <p:nvSpPr>
          <p:cNvPr id="46" name="Ellipse 45"/>
          <p:cNvSpPr/>
          <p:nvPr/>
        </p:nvSpPr>
        <p:spPr>
          <a:xfrm>
            <a:off x="7875180" y="24928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47" name="Connecteur en angle 46"/>
          <p:cNvCxnSpPr>
            <a:stCxn id="42" idx="1"/>
          </p:cNvCxnSpPr>
          <p:nvPr/>
        </p:nvCxnSpPr>
        <p:spPr bwMode="auto">
          <a:xfrm rot="10800000" flipV="1">
            <a:off x="4067944" y="3032956"/>
            <a:ext cx="1008112" cy="54006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4644008" y="3501008"/>
            <a:ext cx="41764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Title displayed in the front end :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61" name="Ellipse 60"/>
          <p:cNvSpPr/>
          <p:nvPr/>
        </p:nvSpPr>
        <p:spPr>
          <a:xfrm>
            <a:off x="8604448" y="32849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9</a:t>
            </a:r>
          </a:p>
        </p:txBody>
      </p:sp>
      <p:cxnSp>
        <p:nvCxnSpPr>
          <p:cNvPr id="52" name="Connecteur en angle 51"/>
          <p:cNvCxnSpPr/>
          <p:nvPr/>
        </p:nvCxnSpPr>
        <p:spPr bwMode="auto">
          <a:xfrm rot="5400000">
            <a:off x="3851920" y="4221088"/>
            <a:ext cx="1152128" cy="4320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Rectangle 55"/>
          <p:cNvSpPr/>
          <p:nvPr/>
        </p:nvSpPr>
        <p:spPr bwMode="auto">
          <a:xfrm>
            <a:off x="4860032" y="4221088"/>
            <a:ext cx="388843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Button name :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Button name in the desired language</a:t>
            </a:r>
          </a:p>
        </p:txBody>
      </p:sp>
      <p:sp>
        <p:nvSpPr>
          <p:cNvPr id="62" name="Ellipse 61"/>
          <p:cNvSpPr/>
          <p:nvPr/>
        </p:nvSpPr>
        <p:spPr>
          <a:xfrm>
            <a:off x="8523252" y="49319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10</a:t>
            </a:r>
          </a:p>
        </p:txBody>
      </p:sp>
      <p:cxnSp>
        <p:nvCxnSpPr>
          <p:cNvPr id="58" name="Connecteur en angle 57"/>
          <p:cNvCxnSpPr>
            <a:stCxn id="56" idx="1"/>
          </p:cNvCxnSpPr>
          <p:nvPr/>
        </p:nvCxnSpPr>
        <p:spPr bwMode="auto">
          <a:xfrm rot="10800000" flipV="1">
            <a:off x="4499992" y="4689140"/>
            <a:ext cx="360040" cy="104411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Rectangle 62"/>
          <p:cNvSpPr/>
          <p:nvPr/>
        </p:nvSpPr>
        <p:spPr bwMode="auto">
          <a:xfrm>
            <a:off x="6732240" y="5373216"/>
            <a:ext cx="2340000" cy="1404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Set the thumbnail image : 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add the media by :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selecting an existing one (…)</a:t>
            </a:r>
          </a:p>
        </p:txBody>
      </p:sp>
      <p:cxnSp>
        <p:nvCxnSpPr>
          <p:cNvPr id="66" name="Forme 65"/>
          <p:cNvCxnSpPr>
            <a:stCxn id="63" idx="1"/>
          </p:cNvCxnSpPr>
          <p:nvPr/>
        </p:nvCxnSpPr>
        <p:spPr bwMode="auto">
          <a:xfrm rot="10800000" flipV="1">
            <a:off x="5868144" y="6075216"/>
            <a:ext cx="864096" cy="900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7" name="Ellipse 66"/>
          <p:cNvSpPr/>
          <p:nvPr/>
        </p:nvSpPr>
        <p:spPr>
          <a:xfrm>
            <a:off x="6516216" y="51571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12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3995936" y="6453336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3779912" y="62373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13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73" name="Forme 72"/>
          <p:cNvCxnSpPr>
            <a:stCxn id="69" idx="3"/>
          </p:cNvCxnSpPr>
          <p:nvPr/>
        </p:nvCxnSpPr>
        <p:spPr bwMode="auto">
          <a:xfrm flipV="1">
            <a:off x="5724128" y="6525344"/>
            <a:ext cx="504056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4" name="Rectangle 73"/>
          <p:cNvSpPr/>
          <p:nvPr/>
        </p:nvSpPr>
        <p:spPr bwMode="auto">
          <a:xfrm>
            <a:off x="1403648" y="213285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name</a:t>
            </a:r>
          </a:p>
        </p:txBody>
      </p:sp>
      <p:sp>
        <p:nvSpPr>
          <p:cNvPr id="45" name="Ellipse 44"/>
          <p:cNvSpPr/>
          <p:nvPr/>
        </p:nvSpPr>
        <p:spPr>
          <a:xfrm>
            <a:off x="1187624" y="19168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75" name="Rectangle 74"/>
          <p:cNvSpPr/>
          <p:nvPr/>
        </p:nvSpPr>
        <p:spPr bwMode="auto">
          <a:xfrm>
            <a:off x="323528" y="2780928"/>
            <a:ext cx="223224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applicable option if you want the component to be positioned at the TOP or BOTTOM  of the list</a:t>
            </a:r>
          </a:p>
        </p:txBody>
      </p:sp>
      <p:cxnSp>
        <p:nvCxnSpPr>
          <p:cNvPr id="77" name="Connecteur en angle 76"/>
          <p:cNvCxnSpPr>
            <a:stCxn id="74" idx="3"/>
          </p:cNvCxnSpPr>
          <p:nvPr/>
        </p:nvCxnSpPr>
        <p:spPr bwMode="auto">
          <a:xfrm>
            <a:off x="2267744" y="2348880"/>
            <a:ext cx="648072" cy="79208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107504" y="25649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7</a:t>
            </a:r>
            <a:endParaRPr lang="fr-FR" sz="1800" b="1" dirty="0">
              <a:solidFill>
                <a:schemeClr val="bg1"/>
              </a:solidFill>
            </a:endParaRPr>
          </a:p>
        </p:txBody>
      </p:sp>
      <p:cxnSp>
        <p:nvCxnSpPr>
          <p:cNvPr id="81" name="Forme 80"/>
          <p:cNvCxnSpPr>
            <a:stCxn id="75" idx="3"/>
          </p:cNvCxnSpPr>
          <p:nvPr/>
        </p:nvCxnSpPr>
        <p:spPr bwMode="auto">
          <a:xfrm>
            <a:off x="2555776" y="3284984"/>
            <a:ext cx="576064" cy="57606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2" name="Rectangle 81"/>
          <p:cNvSpPr/>
          <p:nvPr/>
        </p:nvSpPr>
        <p:spPr bwMode="auto">
          <a:xfrm>
            <a:off x="251520" y="4149080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Product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product the component should display</a:t>
            </a:r>
          </a:p>
        </p:txBody>
      </p:sp>
      <p:sp>
        <p:nvSpPr>
          <p:cNvPr id="72" name="Ellipse 71"/>
          <p:cNvSpPr/>
          <p:nvPr/>
        </p:nvSpPr>
        <p:spPr>
          <a:xfrm>
            <a:off x="26308" y="392386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8</a:t>
            </a:r>
            <a:endParaRPr lang="fr-FR" sz="1800" b="1" dirty="0">
              <a:solidFill>
                <a:schemeClr val="bg1"/>
              </a:solidFill>
            </a:endParaRPr>
          </a:p>
        </p:txBody>
      </p:sp>
      <p:cxnSp>
        <p:nvCxnSpPr>
          <p:cNvPr id="84" name="Forme 83"/>
          <p:cNvCxnSpPr>
            <a:stCxn id="82" idx="3"/>
          </p:cNvCxnSpPr>
          <p:nvPr/>
        </p:nvCxnSpPr>
        <p:spPr bwMode="auto">
          <a:xfrm>
            <a:off x="2483768" y="4437112"/>
            <a:ext cx="288032" cy="28803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5" name="Rectangle 84"/>
          <p:cNvSpPr/>
          <p:nvPr/>
        </p:nvSpPr>
        <p:spPr bwMode="auto">
          <a:xfrm>
            <a:off x="323528" y="4797152"/>
            <a:ext cx="201622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Description displayed in the front end :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description in the desired language</a:t>
            </a:r>
          </a:p>
        </p:txBody>
      </p:sp>
      <p:sp>
        <p:nvSpPr>
          <p:cNvPr id="64" name="Ellipse 63"/>
          <p:cNvSpPr/>
          <p:nvPr/>
        </p:nvSpPr>
        <p:spPr>
          <a:xfrm>
            <a:off x="107504" y="60841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11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87" name="Connecteur en angle 86"/>
          <p:cNvCxnSpPr>
            <a:stCxn id="85" idx="3"/>
          </p:cNvCxnSpPr>
          <p:nvPr/>
        </p:nvCxnSpPr>
        <p:spPr bwMode="auto">
          <a:xfrm flipV="1">
            <a:off x="2339752" y="5445224"/>
            <a:ext cx="360040" cy="10801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43" name="Image 4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0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Feature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9" name="Ellipse 4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59832" y="3717032"/>
            <a:ext cx="2808312" cy="240806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7033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4892" y="1916832"/>
            <a:ext cx="2705100" cy="13239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0" name="Rectangle 69"/>
          <p:cNvSpPr/>
          <p:nvPr/>
        </p:nvSpPr>
        <p:spPr bwMode="auto">
          <a:xfrm>
            <a:off x="251520" y="3726220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Product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product the component should display</a:t>
            </a:r>
          </a:p>
        </p:txBody>
      </p:sp>
      <p:cxnSp>
        <p:nvCxnSpPr>
          <p:cNvPr id="74" name="Connecteur en angle 73"/>
          <p:cNvCxnSpPr>
            <a:stCxn id="70" idx="2"/>
          </p:cNvCxnSpPr>
          <p:nvPr/>
        </p:nvCxnSpPr>
        <p:spPr bwMode="auto">
          <a:xfrm rot="16200000" flipH="1">
            <a:off x="1966304" y="3919648"/>
            <a:ext cx="782900" cy="154817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</a:t>
            </a:r>
            <a:r>
              <a:rPr lang="en-US" sz="1100" baseline="0" dirty="0" smtClean="0">
                <a:solidFill>
                  <a:srgbClr val="FFFFFF"/>
                </a:solidFill>
              </a:rPr>
              <a:t> Modify the component using WCMS Page view perspective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35" name="Ellipse 3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31" name="Image 3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 bwMode="auto">
          <a:xfrm>
            <a:off x="260708" y="2492896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43" name="Ellipse 42"/>
          <p:cNvSpPr/>
          <p:nvPr/>
        </p:nvSpPr>
        <p:spPr>
          <a:xfrm>
            <a:off x="35496" y="22676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5" name="Connecteur en angle 44"/>
          <p:cNvCxnSpPr>
            <a:stCxn id="40" idx="0"/>
          </p:cNvCxnSpPr>
          <p:nvPr/>
        </p:nvCxnSpPr>
        <p:spPr bwMode="auto">
          <a:xfrm rot="5400000" flipH="1" flipV="1">
            <a:off x="2534263" y="1011429"/>
            <a:ext cx="360040" cy="2602894"/>
          </a:xfrm>
          <a:prstGeom prst="bentConnector3">
            <a:avLst>
              <a:gd name="adj1" fmla="val 138801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2" name="Rectangle 51"/>
          <p:cNvSpPr/>
          <p:nvPr/>
        </p:nvSpPr>
        <p:spPr bwMode="auto">
          <a:xfrm>
            <a:off x="5652120" y="2060848"/>
            <a:ext cx="309634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Title displayed in the front end :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53" name="Ellipse 52"/>
          <p:cNvSpPr/>
          <p:nvPr/>
        </p:nvSpPr>
        <p:spPr>
          <a:xfrm>
            <a:off x="8523252" y="30597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3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56" name="Connecteur en angle 55"/>
          <p:cNvCxnSpPr>
            <a:stCxn id="52" idx="1"/>
          </p:cNvCxnSpPr>
          <p:nvPr/>
        </p:nvCxnSpPr>
        <p:spPr bwMode="auto">
          <a:xfrm rot="10800000" flipV="1">
            <a:off x="4932040" y="2672916"/>
            <a:ext cx="720080" cy="255628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8" name="Rectangle 57"/>
          <p:cNvSpPr/>
          <p:nvPr/>
        </p:nvSpPr>
        <p:spPr bwMode="auto">
          <a:xfrm>
            <a:off x="6156176" y="3573016"/>
            <a:ext cx="259228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Description displayed in the front end :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description in the desired language</a:t>
            </a:r>
          </a:p>
        </p:txBody>
      </p:sp>
      <p:sp>
        <p:nvSpPr>
          <p:cNvPr id="60" name="Ellipse 59"/>
          <p:cNvSpPr/>
          <p:nvPr/>
        </p:nvSpPr>
        <p:spPr>
          <a:xfrm>
            <a:off x="8523252" y="49319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4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62" name="Connecteur en angle 57"/>
          <p:cNvCxnSpPr>
            <a:stCxn id="58" idx="1"/>
          </p:cNvCxnSpPr>
          <p:nvPr/>
        </p:nvCxnSpPr>
        <p:spPr bwMode="auto">
          <a:xfrm rot="10800000" flipV="1">
            <a:off x="4860032" y="4365104"/>
            <a:ext cx="1296144" cy="11521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5" name="Rectangle 64"/>
          <p:cNvSpPr/>
          <p:nvPr/>
        </p:nvSpPr>
        <p:spPr bwMode="auto">
          <a:xfrm>
            <a:off x="5796136" y="5373216"/>
            <a:ext cx="3276104" cy="14040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Set the thumbnail image : 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add the media by :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selecting an existing one (…)</a:t>
            </a:r>
          </a:p>
        </p:txBody>
      </p:sp>
      <p:sp>
        <p:nvSpPr>
          <p:cNvPr id="68" name="Ellipse 67"/>
          <p:cNvSpPr/>
          <p:nvPr/>
        </p:nvSpPr>
        <p:spPr>
          <a:xfrm>
            <a:off x="5580112" y="51571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6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sp>
        <p:nvSpPr>
          <p:cNvPr id="71" name="Ellipse 70"/>
          <p:cNvSpPr/>
          <p:nvPr/>
        </p:nvSpPr>
        <p:spPr>
          <a:xfrm>
            <a:off x="26308" y="35010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2</a:t>
            </a:r>
            <a:endParaRPr lang="fr-FR" sz="1800" b="1" dirty="0">
              <a:solidFill>
                <a:schemeClr val="bg1"/>
              </a:solidFill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395536" y="5301208"/>
            <a:ext cx="237626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Button name :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Button name in the desired language</a:t>
            </a:r>
          </a:p>
        </p:txBody>
      </p:sp>
      <p:sp>
        <p:nvSpPr>
          <p:cNvPr id="73" name="Ellipse 72"/>
          <p:cNvSpPr/>
          <p:nvPr/>
        </p:nvSpPr>
        <p:spPr>
          <a:xfrm>
            <a:off x="170324" y="50759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5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79" name="Connecteur en angle 73"/>
          <p:cNvCxnSpPr>
            <a:stCxn id="65" idx="1"/>
          </p:cNvCxnSpPr>
          <p:nvPr/>
        </p:nvCxnSpPr>
        <p:spPr bwMode="auto">
          <a:xfrm rot="10800000">
            <a:off x="5364088" y="6021288"/>
            <a:ext cx="432048" cy="539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Connecteur en angle 73"/>
          <p:cNvCxnSpPr>
            <a:stCxn id="72" idx="3"/>
          </p:cNvCxnSpPr>
          <p:nvPr/>
        </p:nvCxnSpPr>
        <p:spPr bwMode="auto">
          <a:xfrm flipV="1">
            <a:off x="2771800" y="5733256"/>
            <a:ext cx="324036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Feature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27784" y="2780928"/>
            <a:ext cx="2705100" cy="13239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.4 Manage the display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148064" y="3933056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Drag the component to its position</a:t>
            </a:r>
          </a:p>
        </p:txBody>
      </p:sp>
      <p:cxnSp>
        <p:nvCxnSpPr>
          <p:cNvPr id="16" name="Connecteur en angle 58"/>
          <p:cNvCxnSpPr>
            <a:stCxn id="15" idx="0"/>
          </p:cNvCxnSpPr>
          <p:nvPr/>
        </p:nvCxnSpPr>
        <p:spPr bwMode="auto">
          <a:xfrm rot="16200000" flipV="1">
            <a:off x="5544108" y="3320988"/>
            <a:ext cx="360040" cy="86409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3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Feature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20072" y="2677122"/>
            <a:ext cx="2808312" cy="240806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91680" y="3645024"/>
            <a:ext cx="2552700" cy="12192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.5 HIDE a component using WCMS</a:t>
            </a:r>
            <a:r>
              <a:rPr lang="en-US" sz="1100" baseline="0" dirty="0" smtClean="0">
                <a:solidFill>
                  <a:srgbClr val="FFFFFF"/>
                </a:solidFill>
              </a:rPr>
              <a:t> page view perspective - Option 1 - Use Visible attributes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6444209" y="4077072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display = “yes”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58"/>
          <p:cNvCxnSpPr>
            <a:stCxn id="14" idx="1"/>
          </p:cNvCxnSpPr>
          <p:nvPr/>
        </p:nvCxnSpPr>
        <p:spPr bwMode="auto">
          <a:xfrm rot="10800000">
            <a:off x="6300193" y="3645024"/>
            <a:ext cx="144017" cy="90010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Ellipse 21"/>
          <p:cNvSpPr/>
          <p:nvPr/>
        </p:nvSpPr>
        <p:spPr>
          <a:xfrm>
            <a:off x="8235221" y="47879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611560" y="2564904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35" name="Ellipse 34"/>
          <p:cNvSpPr/>
          <p:nvPr/>
        </p:nvSpPr>
        <p:spPr>
          <a:xfrm>
            <a:off x="386348" y="23396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8" name="Connecteur en angle 27"/>
          <p:cNvCxnSpPr>
            <a:stCxn id="23" idx="2"/>
            <a:endCxn id="29" idx="1"/>
          </p:cNvCxnSpPr>
          <p:nvPr/>
        </p:nvCxnSpPr>
        <p:spPr bwMode="auto">
          <a:xfrm rot="5400000">
            <a:off x="1278868" y="3769804"/>
            <a:ext cx="897632" cy="72008"/>
          </a:xfrm>
          <a:prstGeom prst="bentConnector4">
            <a:avLst>
              <a:gd name="adj1" fmla="val 16044"/>
              <a:gd name="adj2" fmla="val 417465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6" name="Image 1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Titre 1"/>
          <p:cNvSpPr txBox="1">
            <a:spLocks/>
          </p:cNvSpPr>
          <p:nvPr/>
        </p:nvSpPr>
        <p:spPr>
          <a:xfrm>
            <a:off x="1259632" y="260649"/>
            <a:ext cx="7384277" cy="792088"/>
          </a:xfrm>
          <a:prstGeom prst="rect">
            <a:avLst/>
          </a:prstGeom>
        </p:spPr>
        <p:txBody>
          <a:bodyPr anchor="ctr"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Feature component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 27" descr="cid:image001.png@01D0C471.34E2C610"/>
          <p:cNvPicPr/>
          <p:nvPr/>
        </p:nvPicPr>
        <p:blipFill>
          <a:blip r:embed="rId3" r:link="rId4" cstate="email"/>
          <a:srcRect/>
          <a:stretch>
            <a:fillRect/>
          </a:stretch>
        </p:blipFill>
        <p:spPr bwMode="auto">
          <a:xfrm>
            <a:off x="323529" y="1628800"/>
            <a:ext cx="8424935" cy="331236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Browser Disclaimer Banner</a:t>
            </a:r>
          </a:p>
        </p:txBody>
      </p:sp>
      <p:sp>
        <p:nvSpPr>
          <p:cNvPr id="12" name="Ellipse 1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35</a:t>
            </a:r>
          </a:p>
        </p:txBody>
      </p:sp>
      <p:pic>
        <p:nvPicPr>
          <p:cNvPr id="22" name="Image 2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2" name="ZoneTexte 31"/>
          <p:cNvSpPr txBox="1"/>
          <p:nvPr/>
        </p:nvSpPr>
        <p:spPr>
          <a:xfrm>
            <a:off x="2267744" y="508518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Tefal Home Page</a:t>
            </a:r>
            <a:endParaRPr lang="en-US" sz="900" baseline="0" dirty="0"/>
          </a:p>
        </p:txBody>
      </p:sp>
      <p:sp>
        <p:nvSpPr>
          <p:cNvPr id="33" name="Rectangle 32"/>
          <p:cNvSpPr/>
          <p:nvPr/>
        </p:nvSpPr>
        <p:spPr bwMode="auto">
          <a:xfrm>
            <a:off x="179512" y="1484784"/>
            <a:ext cx="8712968" cy="792088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01457" y="1484784"/>
            <a:ext cx="2919015" cy="275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" name="Rectangle 71"/>
          <p:cNvSpPr/>
          <p:nvPr/>
        </p:nvSpPr>
        <p:spPr bwMode="auto">
          <a:xfrm>
            <a:off x="108000" y="4869160"/>
            <a:ext cx="8964000" cy="1656184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4931980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07504" y="4915034"/>
            <a:ext cx="9036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accent6"/>
              </a:solidFill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5652120" y="43651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61" name="Ellipse 60"/>
          <p:cNvSpPr/>
          <p:nvPr/>
        </p:nvSpPr>
        <p:spPr>
          <a:xfrm>
            <a:off x="5685433" y="3176992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213076" y="6037451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207108" y="5220012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576336" y="5245512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Title: localized (see Globe icon) title displayed in the front end</a:t>
            </a:r>
          </a:p>
        </p:txBody>
      </p:sp>
      <p:sp>
        <p:nvSpPr>
          <p:cNvPr id="37" name="Ellipse 36"/>
          <p:cNvSpPr/>
          <p:nvPr/>
        </p:nvSpPr>
        <p:spPr>
          <a:xfrm>
            <a:off x="207108" y="5532047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2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48" name="ZoneTexte 47"/>
          <p:cNvSpPr txBox="1"/>
          <p:nvPr/>
        </p:nvSpPr>
        <p:spPr>
          <a:xfrm>
            <a:off x="576336" y="5557547"/>
            <a:ext cx="83881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First action Link or Second action link : Selected CMS Link component (Described in this document)</a:t>
            </a:r>
            <a:endParaRPr lang="en-US" sz="1000" b="1" u="sng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Ellipse 39"/>
          <p:cNvSpPr/>
          <p:nvPr/>
        </p:nvSpPr>
        <p:spPr>
          <a:xfrm>
            <a:off x="207108" y="5844082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3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2" name="ZoneTexte 51"/>
          <p:cNvSpPr txBox="1"/>
          <p:nvPr/>
        </p:nvSpPr>
        <p:spPr>
          <a:xfrm>
            <a:off x="576336" y="5869582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Or literal : localized (see Globe icon) text displayed in the front end</a:t>
            </a:r>
          </a:p>
        </p:txBody>
      </p:sp>
      <p:sp>
        <p:nvSpPr>
          <p:cNvPr id="41" name="Ellipse 40"/>
          <p:cNvSpPr/>
          <p:nvPr/>
        </p:nvSpPr>
        <p:spPr>
          <a:xfrm>
            <a:off x="207108" y="6156116"/>
            <a:ext cx="297220" cy="29722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4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3" name="ZoneTexte 52"/>
          <p:cNvSpPr txBox="1"/>
          <p:nvPr/>
        </p:nvSpPr>
        <p:spPr>
          <a:xfrm>
            <a:off x="576336" y="6181616"/>
            <a:ext cx="85676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Last message : localized (see Globe icon) message displayed in the front end</a:t>
            </a:r>
          </a:p>
        </p:txBody>
      </p:sp>
      <p:sp>
        <p:nvSpPr>
          <p:cNvPr id="69" name="Ellipse 68"/>
          <p:cNvSpPr/>
          <p:nvPr/>
        </p:nvSpPr>
        <p:spPr>
          <a:xfrm>
            <a:off x="5685433" y="342900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70" name="Ellipse 69"/>
          <p:cNvSpPr/>
          <p:nvPr/>
        </p:nvSpPr>
        <p:spPr>
          <a:xfrm>
            <a:off x="5685433" y="292494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71" name="Ellipse 70"/>
          <p:cNvSpPr/>
          <p:nvPr/>
        </p:nvSpPr>
        <p:spPr>
          <a:xfrm>
            <a:off x="5685433" y="3681048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39" name="Image 3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Browser Disclaimer Banner</a:t>
            </a:r>
          </a:p>
        </p:txBody>
      </p:sp>
      <p:sp>
        <p:nvSpPr>
          <p:cNvPr id="38" name="Ellipse 37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35</a:t>
            </a:r>
          </a:p>
        </p:txBody>
      </p:sp>
      <p:sp>
        <p:nvSpPr>
          <p:cNvPr id="42" name="Ellipse 41"/>
          <p:cNvSpPr/>
          <p:nvPr/>
        </p:nvSpPr>
        <p:spPr>
          <a:xfrm>
            <a:off x="5684945" y="4005064"/>
            <a:ext cx="180000" cy="18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262148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79512" y="3326830"/>
            <a:ext cx="5229700" cy="606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4" name="Forme 37"/>
          <p:cNvCxnSpPr>
            <a:stCxn id="70" idx="2"/>
            <a:endCxn id="57" idx="3"/>
          </p:cNvCxnSpPr>
          <p:nvPr/>
        </p:nvCxnSpPr>
        <p:spPr bwMode="auto">
          <a:xfrm rot="10800000" flipV="1">
            <a:off x="3708001" y="3014944"/>
            <a:ext cx="1977433" cy="513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rgbClr val="0070C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Rectangle 56"/>
          <p:cNvSpPr/>
          <p:nvPr/>
        </p:nvSpPr>
        <p:spPr bwMode="auto">
          <a:xfrm>
            <a:off x="1656000" y="3456000"/>
            <a:ext cx="2052000" cy="144016"/>
          </a:xfrm>
          <a:prstGeom prst="rect">
            <a:avLst/>
          </a:prstGeom>
          <a:noFill/>
          <a:ln>
            <a:solidFill>
              <a:srgbClr val="0070C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179512" y="3672000"/>
            <a:ext cx="2844000" cy="144016"/>
          </a:xfrm>
          <a:prstGeom prst="rect">
            <a:avLst/>
          </a:prstGeom>
          <a:noFill/>
          <a:ln>
            <a:solidFill>
              <a:srgbClr val="F67408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3168000" y="3672000"/>
            <a:ext cx="1152000" cy="144016"/>
          </a:xfrm>
          <a:prstGeom prst="rect">
            <a:avLst/>
          </a:prstGeom>
          <a:noFill/>
          <a:ln>
            <a:solidFill>
              <a:srgbClr val="F67408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3024000" y="3672000"/>
            <a:ext cx="144000" cy="135632"/>
          </a:xfrm>
          <a:prstGeom prst="rect">
            <a:avLst/>
          </a:prstGeom>
          <a:noFill/>
          <a:ln>
            <a:solidFill>
              <a:srgbClr val="00B05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4320000" y="3672000"/>
            <a:ext cx="1008112" cy="144016"/>
          </a:xfrm>
          <a:prstGeom prst="rect">
            <a:avLst/>
          </a:prstGeom>
          <a:noFill/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cxnSp>
        <p:nvCxnSpPr>
          <p:cNvPr id="68" name="Forme 37"/>
          <p:cNvCxnSpPr>
            <a:stCxn id="42" idx="2"/>
            <a:endCxn id="67" idx="3"/>
          </p:cNvCxnSpPr>
          <p:nvPr/>
        </p:nvCxnSpPr>
        <p:spPr bwMode="auto">
          <a:xfrm rot="10800000">
            <a:off x="5328113" y="3744008"/>
            <a:ext cx="356833" cy="3510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Forme 37"/>
          <p:cNvCxnSpPr>
            <a:stCxn id="71" idx="2"/>
            <a:endCxn id="65" idx="2"/>
          </p:cNvCxnSpPr>
          <p:nvPr/>
        </p:nvCxnSpPr>
        <p:spPr bwMode="auto">
          <a:xfrm rot="10800000" flipV="1">
            <a:off x="3744001" y="3771048"/>
            <a:ext cx="1941433" cy="44968"/>
          </a:xfrm>
          <a:prstGeom prst="bentConnector4">
            <a:avLst>
              <a:gd name="adj1" fmla="val 4159"/>
              <a:gd name="adj2" fmla="val 522105"/>
            </a:avLst>
          </a:prstGeom>
          <a:solidFill>
            <a:schemeClr val="bg1"/>
          </a:solidFill>
          <a:ln>
            <a:solidFill>
              <a:srgbClr val="F7A707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Forme 37"/>
          <p:cNvCxnSpPr>
            <a:stCxn id="61" idx="2"/>
            <a:endCxn id="63" idx="0"/>
          </p:cNvCxnSpPr>
          <p:nvPr/>
        </p:nvCxnSpPr>
        <p:spPr bwMode="auto">
          <a:xfrm rot="10800000" flipV="1">
            <a:off x="1601513" y="3266992"/>
            <a:ext cx="4083921" cy="405008"/>
          </a:xfrm>
          <a:prstGeom prst="bentConnector2">
            <a:avLst/>
          </a:prstGeom>
          <a:solidFill>
            <a:schemeClr val="bg1"/>
          </a:solidFill>
          <a:ln>
            <a:solidFill>
              <a:srgbClr val="F7A707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Forme 37"/>
          <p:cNvCxnSpPr>
            <a:stCxn id="69" idx="2"/>
            <a:endCxn id="66" idx="0"/>
          </p:cNvCxnSpPr>
          <p:nvPr/>
        </p:nvCxnSpPr>
        <p:spPr bwMode="auto">
          <a:xfrm rot="10800000" flipV="1">
            <a:off x="3096001" y="3519000"/>
            <a:ext cx="2589433" cy="153000"/>
          </a:xfrm>
          <a:prstGeom prst="bentConnector2">
            <a:avLst/>
          </a:prstGeom>
          <a:solidFill>
            <a:schemeClr val="bg1"/>
          </a:solidFill>
          <a:ln>
            <a:solidFill>
              <a:srgbClr val="00B05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8757" y="3090838"/>
            <a:ext cx="5169387" cy="285844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en-US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 smtClean="0">
                <a:solidFill>
                  <a:srgbClr val="FFFFFF"/>
                </a:solidFill>
              </a:rPr>
              <a:t> 2.2 Modify a LINK used on a navigation bar - In HMC - Scenario 1 - Link to a page </a:t>
            </a:r>
            <a:r>
              <a:rPr lang="en-US" sz="1100" b="1" u="sng" baseline="0" dirty="0" smtClean="0">
                <a:solidFill>
                  <a:srgbClr val="FFFFFF"/>
                </a:solidFill>
              </a:rPr>
              <a:t>NOT  PART</a:t>
            </a:r>
            <a:r>
              <a:rPr lang="en-US" sz="1100" b="1" baseline="0" dirty="0" smtClean="0">
                <a:solidFill>
                  <a:srgbClr val="FFFFFF"/>
                </a:solidFill>
              </a:rPr>
              <a:t> </a:t>
            </a:r>
            <a:r>
              <a:rPr lang="en-US" sz="1100" baseline="0" dirty="0" smtClean="0">
                <a:solidFill>
                  <a:srgbClr val="FFFFFF"/>
                </a:solidFill>
              </a:rPr>
              <a:t>of the website</a:t>
            </a:r>
            <a:endParaRPr lang="en-US" sz="1100" b="1" baseline="0" dirty="0" smtClean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  <a:endParaRPr kumimoji="0" lang="en-US" sz="3200" b="0" i="0" u="none" strike="noStrike" kern="0" cap="none" spc="0" normalizeH="0" baseline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33569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302417" y="2027628"/>
            <a:ext cx="2746294" cy="4652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Starting from step 6 of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Modify a LABEL used on a </a:t>
            </a:r>
            <a:r>
              <a:rPr lang="en-US" sz="1050" baseline="0" dirty="0" smtClean="0">
                <a:solidFill>
                  <a:schemeClr val="tx1"/>
                </a:solidFill>
              </a:rPr>
              <a:t>navigation bar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51" name="Forme 23"/>
          <p:cNvCxnSpPr>
            <a:endCxn id="26" idx="1"/>
          </p:cNvCxnSpPr>
          <p:nvPr/>
        </p:nvCxnSpPr>
        <p:spPr bwMode="auto">
          <a:xfrm rot="10800000" flipV="1">
            <a:off x="3413303" y="4530997"/>
            <a:ext cx="1677942" cy="587617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1" name="Rectangle 80"/>
          <p:cNvSpPr/>
          <p:nvPr/>
        </p:nvSpPr>
        <p:spPr bwMode="auto">
          <a:xfrm>
            <a:off x="5076056" y="3717031"/>
            <a:ext cx="3528392" cy="2232249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171450" indent="-171450"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Is external should be checked</a:t>
            </a:r>
          </a:p>
          <a:p>
            <a:pPr marL="171450" indent="-171450" algn="ctr">
              <a:buFontTx/>
              <a:buChar char="-"/>
            </a:pPr>
            <a:endParaRPr lang="en-US" sz="1050" baseline="0" dirty="0" smtClean="0">
              <a:solidFill>
                <a:schemeClr val="tx1"/>
              </a:solidFill>
            </a:endParaRPr>
          </a:p>
          <a:p>
            <a:pPr marL="171450" indent="-171450"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In URL, set the full URL including http://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of the website page you want to redirect to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(ex : </a:t>
            </a:r>
            <a:r>
              <a:rPr lang="en-US" sz="1050" baseline="0" dirty="0" smtClean="0">
                <a:solidFill>
                  <a:schemeClr val="tx1"/>
                </a:solidFill>
                <a:hlinkClick r:id="rId4"/>
              </a:rPr>
              <a:t>http://www.groupeseb.com</a:t>
            </a:r>
            <a:r>
              <a:rPr lang="en-US" sz="1050" baseline="0" dirty="0" smtClean="0">
                <a:solidFill>
                  <a:schemeClr val="tx1"/>
                </a:solidFill>
              </a:rPr>
              <a:t>). </a:t>
            </a:r>
          </a:p>
          <a:p>
            <a:pPr algn="ctr"/>
            <a:endParaRPr lang="en-US" sz="1050" baseline="0" dirty="0">
              <a:solidFill>
                <a:schemeClr val="tx1"/>
              </a:solidFill>
            </a:endParaRPr>
          </a:p>
          <a:p>
            <a:pPr marL="171450" indent="-171450" algn="ctr">
              <a:buFontTx/>
              <a:buChar char="-"/>
            </a:pPr>
            <a:r>
              <a:rPr lang="en-US" sz="1050" baseline="0" dirty="0">
                <a:solidFill>
                  <a:schemeClr val="tx1"/>
                </a:solidFill>
              </a:rPr>
              <a:t>In Link target, </a:t>
            </a:r>
            <a:r>
              <a:rPr lang="en-US" sz="1050" baseline="0" dirty="0" smtClean="0">
                <a:solidFill>
                  <a:schemeClr val="tx1"/>
                </a:solidFill>
              </a:rPr>
              <a:t>define </a:t>
            </a:r>
            <a:r>
              <a:rPr lang="en-US" sz="1050" baseline="0" dirty="0">
                <a:solidFill>
                  <a:schemeClr val="tx1"/>
                </a:solidFill>
              </a:rPr>
              <a:t>if the link opens in the same window or in a new window. </a:t>
            </a:r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endParaRPr lang="fr-FR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 </a:t>
            </a:r>
            <a:r>
              <a:rPr lang="en-US" sz="1050" b="1" baseline="0" dirty="0">
                <a:solidFill>
                  <a:schemeClr val="accent6"/>
                </a:solidFill>
              </a:rPr>
              <a:t>: </a:t>
            </a:r>
            <a:r>
              <a:rPr lang="en-US" sz="1050" baseline="0" dirty="0">
                <a:solidFill>
                  <a:schemeClr val="accent6"/>
                </a:solidFill>
              </a:rPr>
              <a:t>You need to save your changes </a:t>
            </a:r>
            <a:endParaRPr lang="en-US" sz="1050" baseline="0" dirty="0" smtClean="0">
              <a:solidFill>
                <a:schemeClr val="accent6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accent6"/>
                </a:solidFill>
              </a:rPr>
              <a:t>and </a:t>
            </a:r>
            <a:r>
              <a:rPr lang="en-US" sz="1050" baseline="0" dirty="0">
                <a:solidFill>
                  <a:schemeClr val="accent6"/>
                </a:solidFill>
              </a:rPr>
              <a:t>replicate the catalogs after </a:t>
            </a:r>
            <a:r>
              <a:rPr lang="en-US" sz="1050" baseline="0" dirty="0" smtClean="0">
                <a:solidFill>
                  <a:schemeClr val="accent6"/>
                </a:solidFill>
              </a:rPr>
              <a:t>that</a:t>
            </a:r>
            <a:endParaRPr lang="en-US" sz="1050" baseline="0" dirty="0">
              <a:solidFill>
                <a:schemeClr val="accent6"/>
              </a:solidFill>
            </a:endParaRPr>
          </a:p>
        </p:txBody>
      </p:sp>
      <p:pic>
        <p:nvPicPr>
          <p:cNvPr id="24" name="Image 2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5" name="Ellipse 24"/>
          <p:cNvSpPr/>
          <p:nvPr/>
        </p:nvSpPr>
        <p:spPr>
          <a:xfrm>
            <a:off x="87197" y="183969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en-US" sz="1800" b="1" baseline="0" dirty="0" smtClean="0">
                <a:solidFill>
                  <a:schemeClr val="bg1"/>
                </a:solidFill>
              </a:rPr>
              <a:t>7</a:t>
            </a:r>
            <a:endParaRPr lang="en-US" sz="1800" b="1" baseline="0" dirty="0">
              <a:solidFill>
                <a:schemeClr val="bg1"/>
              </a:solidFill>
            </a:endParaRPr>
          </a:p>
        </p:txBody>
      </p:sp>
      <p:sp>
        <p:nvSpPr>
          <p:cNvPr id="26" name="Accolade ouvrante 25"/>
          <p:cNvSpPr/>
          <p:nvPr/>
        </p:nvSpPr>
        <p:spPr bwMode="auto">
          <a:xfrm flipH="1">
            <a:off x="3131840" y="4455681"/>
            <a:ext cx="281463" cy="1277575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8378436" y="349641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en-US" sz="1800" b="1" baseline="0" dirty="0" smtClean="0">
                <a:solidFill>
                  <a:schemeClr val="bg1"/>
                </a:solidFill>
              </a:rPr>
              <a:t>8</a:t>
            </a:r>
            <a:endParaRPr lang="en-US" sz="18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377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4202772" y="2996952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 “red lock” to unlock the component which is shared between few pages </a:t>
            </a:r>
          </a:p>
        </p:txBody>
      </p:sp>
      <p:sp>
        <p:nvSpPr>
          <p:cNvPr id="35" name="Ellipse 34"/>
          <p:cNvSpPr/>
          <p:nvPr/>
        </p:nvSpPr>
        <p:spPr>
          <a:xfrm>
            <a:off x="6507028" y="27809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Modify component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cxnSp>
        <p:nvCxnSpPr>
          <p:cNvPr id="38" name="Forme 37"/>
          <p:cNvCxnSpPr>
            <a:stCxn id="27" idx="1"/>
            <a:endCxn id="263170" idx="1"/>
          </p:cNvCxnSpPr>
          <p:nvPr/>
        </p:nvCxnSpPr>
        <p:spPr bwMode="auto">
          <a:xfrm rot="10800000">
            <a:off x="3770724" y="2529086"/>
            <a:ext cx="432048" cy="827906"/>
          </a:xfrm>
          <a:prstGeom prst="bentConnector3">
            <a:avLst>
              <a:gd name="adj1" fmla="val 152911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Browser Disclaimer Banner</a:t>
            </a:r>
          </a:p>
        </p:txBody>
      </p:sp>
      <p:sp>
        <p:nvSpPr>
          <p:cNvPr id="29" name="Ellipse 2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35</a:t>
            </a:r>
          </a:p>
        </p:txBody>
      </p:sp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70724" y="2205236"/>
            <a:ext cx="2619375" cy="6477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63171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698716" y="4005064"/>
            <a:ext cx="2809875" cy="7334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6" name="Rectangle 35"/>
          <p:cNvSpPr/>
          <p:nvPr/>
        </p:nvSpPr>
        <p:spPr bwMode="auto">
          <a:xfrm>
            <a:off x="4130764" y="4869160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“Ok” to edit the component</a:t>
            </a:r>
          </a:p>
        </p:txBody>
      </p:sp>
      <p:sp>
        <p:nvSpPr>
          <p:cNvPr id="37" name="Ellipse 36"/>
          <p:cNvSpPr/>
          <p:nvPr/>
        </p:nvSpPr>
        <p:spPr>
          <a:xfrm>
            <a:off x="6435020" y="46531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40" name="Forme 37"/>
          <p:cNvCxnSpPr>
            <a:stCxn id="36" idx="1"/>
          </p:cNvCxnSpPr>
          <p:nvPr/>
        </p:nvCxnSpPr>
        <p:spPr bwMode="auto">
          <a:xfrm rot="10800000">
            <a:off x="3698716" y="4401294"/>
            <a:ext cx="432048" cy="827906"/>
          </a:xfrm>
          <a:prstGeom prst="bentConnector3">
            <a:avLst>
              <a:gd name="adj1" fmla="val 152911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5616" y="2420888"/>
            <a:ext cx="2919015" cy="275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Modify component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2/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2) </a:t>
            </a:r>
          </a:p>
        </p:txBody>
      </p:sp>
      <p:cxnSp>
        <p:nvCxnSpPr>
          <p:cNvPr id="43" name="Connecteur en angle 42"/>
          <p:cNvCxnSpPr>
            <a:stCxn id="24" idx="1"/>
          </p:cNvCxnSpPr>
          <p:nvPr/>
        </p:nvCxnSpPr>
        <p:spPr bwMode="auto">
          <a:xfrm rot="10800000" flipH="1">
            <a:off x="395536" y="4221088"/>
            <a:ext cx="648072" cy="1836204"/>
          </a:xfrm>
          <a:prstGeom prst="bentConnector4">
            <a:avLst>
              <a:gd name="adj1" fmla="val -35274"/>
              <a:gd name="adj2" fmla="val 10136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Browser Disclaimer Banner</a:t>
            </a:r>
          </a:p>
        </p:txBody>
      </p:sp>
      <p:sp>
        <p:nvSpPr>
          <p:cNvPr id="29" name="Ellipse 2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35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4644008" y="2996952"/>
            <a:ext cx="42484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Title (the title displayed in the front end) 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45" name="Ellipse 44"/>
          <p:cNvSpPr/>
          <p:nvPr/>
        </p:nvSpPr>
        <p:spPr>
          <a:xfrm>
            <a:off x="8667268" y="27809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46" name="Connecteur en angle 45"/>
          <p:cNvCxnSpPr>
            <a:stCxn id="44" idx="1"/>
          </p:cNvCxnSpPr>
          <p:nvPr/>
        </p:nvCxnSpPr>
        <p:spPr bwMode="auto">
          <a:xfrm rot="10800000" flipV="1">
            <a:off x="3923928" y="3320988"/>
            <a:ext cx="720080" cy="61206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Rectangle 23"/>
          <p:cNvSpPr/>
          <p:nvPr/>
        </p:nvSpPr>
        <p:spPr bwMode="auto">
          <a:xfrm>
            <a:off x="395536" y="5517232"/>
            <a:ext cx="223224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S</a:t>
            </a:r>
            <a:r>
              <a:rPr lang="en-US" sz="1050" baseline="0" dirty="0" smtClean="0">
                <a:solidFill>
                  <a:schemeClr val="tx1"/>
                </a:solidFill>
              </a:rPr>
              <a:t>et the CMS component link displayed in the front end</a:t>
            </a:r>
          </a:p>
        </p:txBody>
      </p:sp>
      <p:sp>
        <p:nvSpPr>
          <p:cNvPr id="30" name="Ellipse 29"/>
          <p:cNvSpPr/>
          <p:nvPr/>
        </p:nvSpPr>
        <p:spPr>
          <a:xfrm>
            <a:off x="170324" y="529202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4</a:t>
            </a:r>
            <a:endParaRPr lang="fr-FR" sz="1800" b="1" dirty="0">
              <a:solidFill>
                <a:schemeClr val="bg1"/>
              </a:solidFill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4644008" y="3861048"/>
            <a:ext cx="42484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Or Literal (the text displayed  in the front end) 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57" name="Ellipse 56"/>
          <p:cNvSpPr/>
          <p:nvPr/>
        </p:nvSpPr>
        <p:spPr>
          <a:xfrm>
            <a:off x="8667268" y="36450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5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58" name="Connecteur en angle 57"/>
          <p:cNvCxnSpPr>
            <a:stCxn id="56" idx="1"/>
          </p:cNvCxnSpPr>
          <p:nvPr/>
        </p:nvCxnSpPr>
        <p:spPr bwMode="auto">
          <a:xfrm rot="10800000" flipV="1">
            <a:off x="3923928" y="4185084"/>
            <a:ext cx="720080" cy="2520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Connecteur en angle 42"/>
          <p:cNvCxnSpPr>
            <a:stCxn id="62" idx="1"/>
          </p:cNvCxnSpPr>
          <p:nvPr/>
        </p:nvCxnSpPr>
        <p:spPr bwMode="auto">
          <a:xfrm rot="10800000">
            <a:off x="3923928" y="4725144"/>
            <a:ext cx="3528392" cy="756084"/>
          </a:xfrm>
          <a:prstGeom prst="bentConnector3">
            <a:avLst>
              <a:gd name="adj1" fmla="val 21205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2" name="Rectangle 61"/>
          <p:cNvSpPr/>
          <p:nvPr/>
        </p:nvSpPr>
        <p:spPr bwMode="auto">
          <a:xfrm>
            <a:off x="7452320" y="4941168"/>
            <a:ext cx="122413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S</a:t>
            </a:r>
            <a:r>
              <a:rPr lang="en-US" sz="1050" baseline="0" dirty="0" smtClean="0">
                <a:solidFill>
                  <a:schemeClr val="tx1"/>
                </a:solidFill>
              </a:rPr>
              <a:t>et the CMS component link displayed in the front end</a:t>
            </a:r>
          </a:p>
        </p:txBody>
      </p:sp>
      <p:sp>
        <p:nvSpPr>
          <p:cNvPr id="63" name="Ellipse 62"/>
          <p:cNvSpPr/>
          <p:nvPr/>
        </p:nvSpPr>
        <p:spPr>
          <a:xfrm>
            <a:off x="7227108" y="47159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6</a:t>
            </a:r>
            <a:endParaRPr lang="fr-FR" sz="1800" b="1" dirty="0">
              <a:solidFill>
                <a:schemeClr val="bg1"/>
              </a:solidFill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3203848" y="5373216"/>
            <a:ext cx="309634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Last message (the text displayed in the front end) 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70" name="Ellipse 69"/>
          <p:cNvSpPr/>
          <p:nvPr/>
        </p:nvSpPr>
        <p:spPr>
          <a:xfrm>
            <a:off x="2987824" y="51571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7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71" name="Connecteur en angle 70"/>
          <p:cNvCxnSpPr>
            <a:stCxn id="69" idx="1"/>
          </p:cNvCxnSpPr>
          <p:nvPr/>
        </p:nvCxnSpPr>
        <p:spPr bwMode="auto">
          <a:xfrm rot="10800000">
            <a:off x="2771800" y="5013176"/>
            <a:ext cx="432048" cy="100811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 27" descr="cid:image001.png@01D0C471.34E2C610"/>
          <p:cNvPicPr/>
          <p:nvPr/>
        </p:nvPicPr>
        <p:blipFill>
          <a:blip r:embed="rId3" r:link="rId4" cstate="email"/>
          <a:srcRect/>
          <a:stretch>
            <a:fillRect/>
          </a:stretch>
        </p:blipFill>
        <p:spPr bwMode="auto">
          <a:xfrm>
            <a:off x="323529" y="1628800"/>
            <a:ext cx="8424935" cy="3312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Cookie Banner</a:t>
            </a:r>
          </a:p>
        </p:txBody>
      </p:sp>
      <p:sp>
        <p:nvSpPr>
          <p:cNvPr id="12" name="Ellipse 1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36</a:t>
            </a:r>
          </a:p>
        </p:txBody>
      </p:sp>
      <p:pic>
        <p:nvPicPr>
          <p:cNvPr id="22" name="Image 2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2" name="ZoneTexte 31"/>
          <p:cNvSpPr txBox="1"/>
          <p:nvPr/>
        </p:nvSpPr>
        <p:spPr>
          <a:xfrm>
            <a:off x="2267744" y="508518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Tefal Home Page</a:t>
            </a:r>
            <a:endParaRPr lang="en-US" sz="900" baseline="0" dirty="0"/>
          </a:p>
        </p:txBody>
      </p:sp>
      <p:sp>
        <p:nvSpPr>
          <p:cNvPr id="33" name="Rectangle 32"/>
          <p:cNvSpPr/>
          <p:nvPr/>
        </p:nvSpPr>
        <p:spPr bwMode="auto">
          <a:xfrm>
            <a:off x="179512" y="2132856"/>
            <a:ext cx="8712968" cy="1224136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2492896"/>
            <a:ext cx="5513302" cy="1044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" name="Rectangle 71"/>
          <p:cNvSpPr/>
          <p:nvPr/>
        </p:nvSpPr>
        <p:spPr bwMode="auto">
          <a:xfrm>
            <a:off x="108000" y="4869160"/>
            <a:ext cx="8964000" cy="144016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4931980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07504" y="4915034"/>
            <a:ext cx="9036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accent6"/>
              </a:solidFill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5652120" y="43651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61" name="Ellipse 60"/>
          <p:cNvSpPr/>
          <p:nvPr/>
        </p:nvSpPr>
        <p:spPr>
          <a:xfrm>
            <a:off x="5685433" y="3176992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213076" y="6037451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207108" y="5220012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576336" y="5245512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Title: localized (see Globe icon) title displayed in the front end</a:t>
            </a:r>
          </a:p>
        </p:txBody>
      </p:sp>
      <p:sp>
        <p:nvSpPr>
          <p:cNvPr id="37" name="Ellipse 36"/>
          <p:cNvSpPr/>
          <p:nvPr/>
        </p:nvSpPr>
        <p:spPr>
          <a:xfrm>
            <a:off x="207108" y="5532047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2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48" name="ZoneTexte 47"/>
          <p:cNvSpPr txBox="1"/>
          <p:nvPr/>
        </p:nvSpPr>
        <p:spPr>
          <a:xfrm>
            <a:off x="576336" y="5557547"/>
            <a:ext cx="83881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Content : localized (see Globe icon) Content displayed in the front end</a:t>
            </a:r>
          </a:p>
        </p:txBody>
      </p:sp>
      <p:sp>
        <p:nvSpPr>
          <p:cNvPr id="40" name="Ellipse 39"/>
          <p:cNvSpPr/>
          <p:nvPr/>
        </p:nvSpPr>
        <p:spPr>
          <a:xfrm>
            <a:off x="207108" y="5844082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3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2" name="ZoneTexte 51"/>
          <p:cNvSpPr txBox="1"/>
          <p:nvPr/>
        </p:nvSpPr>
        <p:spPr>
          <a:xfrm>
            <a:off x="576336" y="5869582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First action Link or Second action link : Selected CMS Link component (Described in this document)</a:t>
            </a:r>
            <a:endParaRPr lang="en-US" sz="1000" b="1" u="sng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Ellipse 68"/>
          <p:cNvSpPr/>
          <p:nvPr/>
        </p:nvSpPr>
        <p:spPr>
          <a:xfrm>
            <a:off x="5685433" y="342900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70" name="Ellipse 69"/>
          <p:cNvSpPr/>
          <p:nvPr/>
        </p:nvSpPr>
        <p:spPr>
          <a:xfrm>
            <a:off x="5685433" y="292494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71" name="Ellipse 70"/>
          <p:cNvSpPr/>
          <p:nvPr/>
        </p:nvSpPr>
        <p:spPr>
          <a:xfrm>
            <a:off x="5685433" y="3681048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39" name="Image 3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cxnSp>
        <p:nvCxnSpPr>
          <p:cNvPr id="54" name="Forme 37"/>
          <p:cNvCxnSpPr>
            <a:stCxn id="70" idx="2"/>
            <a:endCxn id="57" idx="3"/>
          </p:cNvCxnSpPr>
          <p:nvPr/>
        </p:nvCxnSpPr>
        <p:spPr bwMode="auto">
          <a:xfrm rot="10800000">
            <a:off x="3851921" y="2708920"/>
            <a:ext cx="1833513" cy="306024"/>
          </a:xfrm>
          <a:prstGeom prst="bentConnector3">
            <a:avLst>
              <a:gd name="adj1" fmla="val 11904"/>
            </a:avLst>
          </a:prstGeom>
          <a:solidFill>
            <a:schemeClr val="bg1"/>
          </a:solidFill>
          <a:ln>
            <a:solidFill>
              <a:srgbClr val="0070C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Rectangle 56"/>
          <p:cNvSpPr/>
          <p:nvPr/>
        </p:nvSpPr>
        <p:spPr bwMode="auto">
          <a:xfrm>
            <a:off x="1799920" y="2636912"/>
            <a:ext cx="2052000" cy="144016"/>
          </a:xfrm>
          <a:prstGeom prst="rect">
            <a:avLst/>
          </a:prstGeom>
          <a:noFill/>
          <a:ln>
            <a:solidFill>
              <a:srgbClr val="0070C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395536" y="2852936"/>
            <a:ext cx="4536504" cy="360040"/>
          </a:xfrm>
          <a:prstGeom prst="rect">
            <a:avLst/>
          </a:prstGeom>
          <a:noFill/>
          <a:ln>
            <a:solidFill>
              <a:srgbClr val="F67408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4067944" y="3212976"/>
            <a:ext cx="1224136" cy="144016"/>
          </a:xfrm>
          <a:prstGeom prst="rect">
            <a:avLst/>
          </a:prstGeom>
          <a:noFill/>
          <a:ln>
            <a:solidFill>
              <a:srgbClr val="00B05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2195752" y="3212976"/>
            <a:ext cx="432032" cy="288032"/>
          </a:xfrm>
          <a:prstGeom prst="rect">
            <a:avLst/>
          </a:prstGeom>
          <a:noFill/>
          <a:ln>
            <a:solidFill>
              <a:srgbClr val="00B05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cxnSp>
        <p:nvCxnSpPr>
          <p:cNvPr id="75" name="Forme 37"/>
          <p:cNvCxnSpPr>
            <a:stCxn id="71" idx="2"/>
            <a:endCxn id="65" idx="2"/>
          </p:cNvCxnSpPr>
          <p:nvPr/>
        </p:nvCxnSpPr>
        <p:spPr bwMode="auto">
          <a:xfrm rot="10800000">
            <a:off x="4680013" y="3356992"/>
            <a:ext cx="1005421" cy="414056"/>
          </a:xfrm>
          <a:prstGeom prst="bentConnector2">
            <a:avLst/>
          </a:prstGeom>
          <a:solidFill>
            <a:schemeClr val="bg1"/>
          </a:solidFill>
          <a:ln>
            <a:solidFill>
              <a:srgbClr val="00B05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Forme 37"/>
          <p:cNvCxnSpPr>
            <a:stCxn id="61" idx="2"/>
          </p:cNvCxnSpPr>
          <p:nvPr/>
        </p:nvCxnSpPr>
        <p:spPr bwMode="auto">
          <a:xfrm rot="10800000">
            <a:off x="4932041" y="2996952"/>
            <a:ext cx="753393" cy="27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rgbClr val="F7A707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Forme 37"/>
          <p:cNvCxnSpPr>
            <a:stCxn id="69" idx="2"/>
            <a:endCxn id="66" idx="2"/>
          </p:cNvCxnSpPr>
          <p:nvPr/>
        </p:nvCxnSpPr>
        <p:spPr bwMode="auto">
          <a:xfrm rot="10800000">
            <a:off x="2411769" y="3501008"/>
            <a:ext cx="3273665" cy="17992"/>
          </a:xfrm>
          <a:prstGeom prst="bentConnector2">
            <a:avLst/>
          </a:prstGeom>
          <a:solidFill>
            <a:schemeClr val="bg1"/>
          </a:solidFill>
          <a:ln>
            <a:solidFill>
              <a:srgbClr val="00B05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Cookie Banner</a:t>
            </a:r>
          </a:p>
        </p:txBody>
      </p:sp>
      <p:sp>
        <p:nvSpPr>
          <p:cNvPr id="45" name="Ellipse 44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36</a:t>
            </a:r>
          </a:p>
        </p:txBody>
      </p:sp>
      <p:pic>
        <p:nvPicPr>
          <p:cNvPr id="265218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983563" y="1340768"/>
            <a:ext cx="2980925" cy="266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4202772" y="2996952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 “red lock” to unlock the component which is shared between few pages </a:t>
            </a:r>
          </a:p>
        </p:txBody>
      </p:sp>
      <p:sp>
        <p:nvSpPr>
          <p:cNvPr id="35" name="Ellipse 34"/>
          <p:cNvSpPr/>
          <p:nvPr/>
        </p:nvSpPr>
        <p:spPr>
          <a:xfrm>
            <a:off x="6507028" y="27809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Modify component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cxnSp>
        <p:nvCxnSpPr>
          <p:cNvPr id="38" name="Forme 37"/>
          <p:cNvCxnSpPr>
            <a:stCxn id="27" idx="1"/>
          </p:cNvCxnSpPr>
          <p:nvPr/>
        </p:nvCxnSpPr>
        <p:spPr bwMode="auto">
          <a:xfrm rot="10800000">
            <a:off x="3770724" y="2529086"/>
            <a:ext cx="432048" cy="827906"/>
          </a:xfrm>
          <a:prstGeom prst="bentConnector3">
            <a:avLst>
              <a:gd name="adj1" fmla="val 152911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263171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98716" y="4005064"/>
            <a:ext cx="2809875" cy="7334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6" name="Rectangle 35"/>
          <p:cNvSpPr/>
          <p:nvPr/>
        </p:nvSpPr>
        <p:spPr bwMode="auto">
          <a:xfrm>
            <a:off x="4130764" y="4869160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“Ok” to edit the component</a:t>
            </a:r>
          </a:p>
        </p:txBody>
      </p:sp>
      <p:sp>
        <p:nvSpPr>
          <p:cNvPr id="37" name="Ellipse 36"/>
          <p:cNvSpPr/>
          <p:nvPr/>
        </p:nvSpPr>
        <p:spPr>
          <a:xfrm>
            <a:off x="6435020" y="46531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40" name="Forme 37"/>
          <p:cNvCxnSpPr>
            <a:stCxn id="36" idx="1"/>
          </p:cNvCxnSpPr>
          <p:nvPr/>
        </p:nvCxnSpPr>
        <p:spPr bwMode="auto">
          <a:xfrm rot="10800000">
            <a:off x="3698716" y="4401294"/>
            <a:ext cx="432048" cy="827906"/>
          </a:xfrm>
          <a:prstGeom prst="bentConnector3">
            <a:avLst>
              <a:gd name="adj1" fmla="val 152911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Cookie Banner</a:t>
            </a:r>
          </a:p>
        </p:txBody>
      </p:sp>
      <p:sp>
        <p:nvSpPr>
          <p:cNvPr id="18" name="Ellipse 17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36</a:t>
            </a:r>
          </a:p>
        </p:txBody>
      </p:sp>
      <p:pic>
        <p:nvPicPr>
          <p:cNvPr id="266242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779912" y="2276872"/>
            <a:ext cx="2562225" cy="5524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576" y="2132856"/>
            <a:ext cx="33813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Modify component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2/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2) </a:t>
            </a:r>
          </a:p>
        </p:txBody>
      </p:sp>
      <p:cxnSp>
        <p:nvCxnSpPr>
          <p:cNvPr id="43" name="Connecteur en angle 42"/>
          <p:cNvCxnSpPr>
            <a:stCxn id="24" idx="1"/>
          </p:cNvCxnSpPr>
          <p:nvPr/>
        </p:nvCxnSpPr>
        <p:spPr bwMode="auto">
          <a:xfrm rot="10800000" flipH="1">
            <a:off x="395536" y="4653136"/>
            <a:ext cx="360040" cy="1404156"/>
          </a:xfrm>
          <a:prstGeom prst="bentConnector4">
            <a:avLst>
              <a:gd name="adj1" fmla="val -63493"/>
              <a:gd name="adj2" fmla="val 9998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 bwMode="auto">
          <a:xfrm>
            <a:off x="4644008" y="2996952"/>
            <a:ext cx="42484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Title (the title displayed in the front end) 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45" name="Ellipse 44"/>
          <p:cNvSpPr/>
          <p:nvPr/>
        </p:nvSpPr>
        <p:spPr>
          <a:xfrm>
            <a:off x="8667268" y="27809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46" name="Connecteur en angle 45"/>
          <p:cNvCxnSpPr>
            <a:stCxn id="44" idx="1"/>
          </p:cNvCxnSpPr>
          <p:nvPr/>
        </p:nvCxnSpPr>
        <p:spPr bwMode="auto">
          <a:xfrm rot="10800000" flipV="1">
            <a:off x="2627784" y="3320988"/>
            <a:ext cx="2016224" cy="68407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Rectangle 23"/>
          <p:cNvSpPr/>
          <p:nvPr/>
        </p:nvSpPr>
        <p:spPr bwMode="auto">
          <a:xfrm>
            <a:off x="395536" y="5517232"/>
            <a:ext cx="223224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S</a:t>
            </a:r>
            <a:r>
              <a:rPr lang="en-US" sz="1050" baseline="0" dirty="0" smtClean="0">
                <a:solidFill>
                  <a:schemeClr val="tx1"/>
                </a:solidFill>
              </a:rPr>
              <a:t>et the CMS component link displayed in the front end</a:t>
            </a:r>
          </a:p>
        </p:txBody>
      </p:sp>
      <p:sp>
        <p:nvSpPr>
          <p:cNvPr id="30" name="Ellipse 29"/>
          <p:cNvSpPr/>
          <p:nvPr/>
        </p:nvSpPr>
        <p:spPr>
          <a:xfrm>
            <a:off x="2402572" y="529202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5</a:t>
            </a:r>
            <a:endParaRPr lang="fr-FR" sz="1800" b="1" dirty="0">
              <a:solidFill>
                <a:schemeClr val="bg1"/>
              </a:solidFill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4644008" y="3861048"/>
            <a:ext cx="42484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Content (the text displayed  in the front end) 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57" name="Ellipse 56"/>
          <p:cNvSpPr/>
          <p:nvPr/>
        </p:nvSpPr>
        <p:spPr>
          <a:xfrm>
            <a:off x="8667268" y="36450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4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58" name="Connecteur en angle 57"/>
          <p:cNvCxnSpPr>
            <a:stCxn id="56" idx="1"/>
          </p:cNvCxnSpPr>
          <p:nvPr/>
        </p:nvCxnSpPr>
        <p:spPr bwMode="auto">
          <a:xfrm rot="10800000" flipV="1">
            <a:off x="4139952" y="4185084"/>
            <a:ext cx="504056" cy="10801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Connecteur en angle 42"/>
          <p:cNvCxnSpPr>
            <a:stCxn id="62" idx="1"/>
          </p:cNvCxnSpPr>
          <p:nvPr/>
        </p:nvCxnSpPr>
        <p:spPr bwMode="auto">
          <a:xfrm rot="10800000">
            <a:off x="4067944" y="4941168"/>
            <a:ext cx="3384376" cy="54006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2" name="Rectangle 61"/>
          <p:cNvSpPr/>
          <p:nvPr/>
        </p:nvSpPr>
        <p:spPr bwMode="auto">
          <a:xfrm>
            <a:off x="7452320" y="4941168"/>
            <a:ext cx="1224136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S</a:t>
            </a:r>
            <a:r>
              <a:rPr lang="en-US" sz="1050" baseline="0" dirty="0" smtClean="0">
                <a:solidFill>
                  <a:schemeClr val="tx1"/>
                </a:solidFill>
              </a:rPr>
              <a:t>et the CMS component link displayed in the front end</a:t>
            </a:r>
          </a:p>
        </p:txBody>
      </p:sp>
      <p:sp>
        <p:nvSpPr>
          <p:cNvPr id="63" name="Ellipse 62"/>
          <p:cNvSpPr/>
          <p:nvPr/>
        </p:nvSpPr>
        <p:spPr>
          <a:xfrm>
            <a:off x="7227108" y="47159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6</a:t>
            </a:r>
            <a:endParaRPr lang="fr-FR" sz="1800" b="1" dirty="0">
              <a:solidFill>
                <a:schemeClr val="bg1"/>
              </a:solidFill>
            </a:endParaRPr>
          </a:p>
        </p:txBody>
      </p:sp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Cookie Banner</a:t>
            </a:r>
          </a:p>
        </p:txBody>
      </p:sp>
      <p:sp>
        <p:nvSpPr>
          <p:cNvPr id="31" name="Ellipse 30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36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26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44154" y="1378794"/>
            <a:ext cx="6640214" cy="5128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pic>
        <p:nvPicPr>
          <p:cNvPr id="22" name="Image 2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2" name="ZoneTexte 31"/>
          <p:cNvSpPr txBox="1"/>
          <p:nvPr/>
        </p:nvSpPr>
        <p:spPr>
          <a:xfrm>
            <a:off x="2267744" y="652534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</a:t>
            </a:r>
            <a:r>
              <a:rPr lang="en-US" sz="900" baseline="0" dirty="0" err="1" smtClean="0"/>
              <a:t>Tefal</a:t>
            </a:r>
            <a:r>
              <a:rPr lang="en-US" sz="900" baseline="0" dirty="0" smtClean="0"/>
              <a:t> UK Companion Club Page</a:t>
            </a:r>
            <a:endParaRPr lang="en-US" sz="900" baseline="0" dirty="0"/>
          </a:p>
        </p:txBody>
      </p:sp>
      <p:sp>
        <p:nvSpPr>
          <p:cNvPr id="33" name="Rectangle 32"/>
          <p:cNvSpPr/>
          <p:nvPr/>
        </p:nvSpPr>
        <p:spPr bwMode="auto">
          <a:xfrm>
            <a:off x="3131840" y="5517232"/>
            <a:ext cx="2952328" cy="504056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News Letter Subscription Component</a:t>
            </a:r>
          </a:p>
        </p:txBody>
      </p:sp>
      <p:sp>
        <p:nvSpPr>
          <p:cNvPr id="13" name="Ellipse 12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108000" y="4869160"/>
            <a:ext cx="8964000" cy="144016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4931980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07504" y="4915034"/>
            <a:ext cx="9036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accent6"/>
              </a:solidFill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2555776" y="406226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61" name="Ellipse 60"/>
          <p:cNvSpPr/>
          <p:nvPr/>
        </p:nvSpPr>
        <p:spPr>
          <a:xfrm>
            <a:off x="2589089" y="2600928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213076" y="6037451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207108" y="5220012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576336" y="5245512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News Letter Type : newsletter associated to the component</a:t>
            </a:r>
          </a:p>
        </p:txBody>
      </p:sp>
      <p:sp>
        <p:nvSpPr>
          <p:cNvPr id="37" name="Ellipse 36"/>
          <p:cNvSpPr/>
          <p:nvPr/>
        </p:nvSpPr>
        <p:spPr>
          <a:xfrm>
            <a:off x="207108" y="5532047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2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48" name="ZoneTexte 47"/>
          <p:cNvSpPr txBox="1"/>
          <p:nvPr/>
        </p:nvSpPr>
        <p:spPr>
          <a:xfrm>
            <a:off x="576336" y="5557547"/>
            <a:ext cx="83881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Submit button text : localized (see Globe icon) Text displayed in the front end</a:t>
            </a:r>
          </a:p>
        </p:txBody>
      </p:sp>
      <p:sp>
        <p:nvSpPr>
          <p:cNvPr id="40" name="Ellipse 39"/>
          <p:cNvSpPr/>
          <p:nvPr/>
        </p:nvSpPr>
        <p:spPr>
          <a:xfrm>
            <a:off x="207108" y="5844082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3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2" name="ZoneTexte 51"/>
          <p:cNvSpPr txBox="1"/>
          <p:nvPr/>
        </p:nvSpPr>
        <p:spPr>
          <a:xfrm>
            <a:off x="576336" y="5869582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 : localized (see Globe icon) Content displayed in the front end </a:t>
            </a:r>
            <a:r>
              <a:rPr lang="en-US" sz="1000" b="1" u="sng" baseline="0" dirty="0" smtClean="0">
                <a:solidFill>
                  <a:srgbClr val="FF0000"/>
                </a:solidFill>
              </a:rPr>
              <a:t>(This attribute is not used in the front end)</a:t>
            </a:r>
          </a:p>
        </p:txBody>
      </p:sp>
      <p:sp>
        <p:nvSpPr>
          <p:cNvPr id="69" name="Ellipse 68"/>
          <p:cNvSpPr/>
          <p:nvPr/>
        </p:nvSpPr>
        <p:spPr>
          <a:xfrm>
            <a:off x="2589089" y="288896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70" name="Ellipse 69"/>
          <p:cNvSpPr/>
          <p:nvPr/>
        </p:nvSpPr>
        <p:spPr>
          <a:xfrm>
            <a:off x="2589089" y="234888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39" name="Image 3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News Letter Subscription Component</a:t>
            </a:r>
          </a:p>
        </p:txBody>
      </p:sp>
      <p:sp>
        <p:nvSpPr>
          <p:cNvPr id="45" name="Ellipse 44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37</a:t>
            </a:r>
          </a:p>
        </p:txBody>
      </p:sp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43808" y="1830016"/>
            <a:ext cx="2969050" cy="18002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31640" y="2276872"/>
            <a:ext cx="6677025" cy="17430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Modify component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News Letter Subscription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37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899592" y="4653136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23" name="Ellipse 22"/>
          <p:cNvSpPr/>
          <p:nvPr/>
        </p:nvSpPr>
        <p:spPr>
          <a:xfrm>
            <a:off x="674380" y="44279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4" name="Connecteur en angle 23"/>
          <p:cNvCxnSpPr>
            <a:stCxn id="21" idx="3"/>
          </p:cNvCxnSpPr>
          <p:nvPr/>
        </p:nvCxnSpPr>
        <p:spPr bwMode="auto">
          <a:xfrm flipV="1">
            <a:off x="3203848" y="3861048"/>
            <a:ext cx="144016" cy="118813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7664" y="1844824"/>
            <a:ext cx="2969050" cy="18002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Modify component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2/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2) </a:t>
            </a: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 bwMode="auto">
          <a:xfrm>
            <a:off x="4644008" y="1916832"/>
            <a:ext cx="42484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Submit button text (the title displayed in the front end) 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display available 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45" name="Ellipse 44"/>
          <p:cNvSpPr/>
          <p:nvPr/>
        </p:nvSpPr>
        <p:spPr>
          <a:xfrm>
            <a:off x="8667268" y="17008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3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46" name="Connecteur en angle 45"/>
          <p:cNvCxnSpPr>
            <a:stCxn id="44" idx="1"/>
          </p:cNvCxnSpPr>
          <p:nvPr/>
        </p:nvCxnSpPr>
        <p:spPr bwMode="auto">
          <a:xfrm rot="10800000" flipV="1">
            <a:off x="3851920" y="2240868"/>
            <a:ext cx="792088" cy="46805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News Letter Subscription Component</a:t>
            </a:r>
          </a:p>
        </p:txBody>
      </p:sp>
      <p:sp>
        <p:nvSpPr>
          <p:cNvPr id="23" name="Ellipse 22"/>
          <p:cNvSpPr/>
          <p:nvPr/>
        </p:nvSpPr>
        <p:spPr>
          <a:xfrm>
            <a:off x="820844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37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611560" y="3789040"/>
            <a:ext cx="8280920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News Letter Type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A news letter type needs to be selected from existing one.</a:t>
            </a:r>
          </a:p>
          <a:p>
            <a:pPr algn="l"/>
            <a:endParaRPr lang="en-US" sz="1050" baseline="0" dirty="0" smtClean="0">
              <a:solidFill>
                <a:schemeClr val="tx1"/>
              </a:solidFill>
            </a:endParaRP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If a new “newsletter” is needed it can be created in HMC. (See Newsletter documentation below to define attributes needed when creating a newsletter)</a:t>
            </a:r>
          </a:p>
          <a:p>
            <a:pPr algn="l"/>
            <a:endParaRPr lang="en-US" sz="900" baseline="0" dirty="0" smtClean="0">
              <a:solidFill>
                <a:schemeClr val="tx1"/>
              </a:solidFill>
            </a:endParaRPr>
          </a:p>
          <a:p>
            <a:pPr algn="l"/>
            <a:r>
              <a:rPr lang="en-US" sz="900" baseline="0" dirty="0" smtClean="0">
                <a:solidFill>
                  <a:schemeClr val="tx1"/>
                </a:solidFill>
              </a:rPr>
              <a:t>http://intranets:9090/sites/services/Hybris/Documents/Brand_Web_Sites/E-Commerce_User_Guides/FOR_Hybris_Website_Newsletters_Management.pptx</a:t>
            </a:r>
          </a:p>
          <a:p>
            <a:pPr algn="l"/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8667268" y="35638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2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35" name="Connecteur en angle 34"/>
          <p:cNvCxnSpPr>
            <a:stCxn id="33" idx="1"/>
          </p:cNvCxnSpPr>
          <p:nvPr/>
        </p:nvCxnSpPr>
        <p:spPr bwMode="auto">
          <a:xfrm rot="10800000" flipH="1">
            <a:off x="611560" y="2420888"/>
            <a:ext cx="864096" cy="2196244"/>
          </a:xfrm>
          <a:prstGeom prst="bentConnector4">
            <a:avLst>
              <a:gd name="adj1" fmla="val -26455"/>
              <a:gd name="adj2" fmla="val 101235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98757" y="3090838"/>
            <a:ext cx="5169387" cy="285844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en-US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 smtClean="0">
                <a:solidFill>
                  <a:srgbClr val="FFFFFF"/>
                </a:solidFill>
              </a:rPr>
              <a:t> 2.2 Modify a LINK used on a navigation bar - In HMC - Scenario 2 - Link to a page </a:t>
            </a:r>
            <a:r>
              <a:rPr lang="en-US" sz="1100" b="1" u="sng" baseline="0" dirty="0" smtClean="0">
                <a:solidFill>
                  <a:srgbClr val="FFFFFF"/>
                </a:solidFill>
              </a:rPr>
              <a:t>PART</a:t>
            </a:r>
            <a:r>
              <a:rPr lang="en-US" sz="1100" b="1" baseline="0" dirty="0" smtClean="0">
                <a:solidFill>
                  <a:srgbClr val="FFFFFF"/>
                </a:solidFill>
              </a:rPr>
              <a:t> </a:t>
            </a:r>
            <a:r>
              <a:rPr lang="en-US" sz="1100" baseline="0" dirty="0" smtClean="0">
                <a:solidFill>
                  <a:srgbClr val="FFFFFF"/>
                </a:solidFill>
              </a:rPr>
              <a:t>of the website</a:t>
            </a:r>
            <a:endParaRPr lang="en-US" sz="1100" b="1" baseline="0" dirty="0" smtClean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  <a:endParaRPr kumimoji="0" lang="en-US" sz="3200" b="0" i="0" u="none" strike="noStrike" kern="0" cap="none" spc="0" normalizeH="0" baseline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33569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313538" y="2387668"/>
            <a:ext cx="2746294" cy="4652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Starting from step 6 of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Modify a LABEL used on a </a:t>
            </a:r>
            <a:r>
              <a:rPr lang="en-US" sz="1050" baseline="0" dirty="0" smtClean="0">
                <a:solidFill>
                  <a:schemeClr val="tx1"/>
                </a:solidFill>
              </a:rPr>
              <a:t>navigation bar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51" name="Forme 23"/>
          <p:cNvCxnSpPr>
            <a:stCxn id="81" idx="1"/>
            <a:endCxn id="26" idx="1"/>
          </p:cNvCxnSpPr>
          <p:nvPr/>
        </p:nvCxnSpPr>
        <p:spPr bwMode="auto">
          <a:xfrm rot="10800000" flipV="1">
            <a:off x="3413304" y="3609019"/>
            <a:ext cx="366609" cy="1509595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1" name="Rectangle 80"/>
          <p:cNvSpPr/>
          <p:nvPr/>
        </p:nvSpPr>
        <p:spPr bwMode="auto">
          <a:xfrm>
            <a:off x="3779912" y="2348880"/>
            <a:ext cx="5112568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171450" indent="-171450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Is external should</a:t>
            </a:r>
            <a:r>
              <a:rPr lang="en-US" sz="1050" b="1" baseline="0" dirty="0" smtClean="0">
                <a:solidFill>
                  <a:schemeClr val="tx1"/>
                </a:solidFill>
              </a:rPr>
              <a:t> NOT </a:t>
            </a:r>
            <a:r>
              <a:rPr lang="en-US" sz="1050" baseline="0" dirty="0" smtClean="0">
                <a:solidFill>
                  <a:schemeClr val="tx1"/>
                </a:solidFill>
              </a:rPr>
              <a:t>be checked</a:t>
            </a:r>
          </a:p>
          <a:p>
            <a:pPr marL="171450" indent="-171450" algn="l">
              <a:buFontTx/>
              <a:buChar char="-"/>
            </a:pPr>
            <a:endParaRPr lang="en-US" sz="1050" baseline="0" dirty="0" smtClean="0">
              <a:solidFill>
                <a:schemeClr val="tx1"/>
              </a:solidFill>
            </a:endParaRPr>
          </a:p>
          <a:p>
            <a:pPr marL="171450" indent="-171450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In </a:t>
            </a:r>
            <a:r>
              <a:rPr lang="en-US" sz="1050" baseline="0" dirty="0">
                <a:solidFill>
                  <a:schemeClr val="tx1"/>
                </a:solidFill>
              </a:rPr>
              <a:t>the content page </a:t>
            </a:r>
            <a:r>
              <a:rPr lang="en-US" sz="1050" baseline="0" dirty="0" smtClean="0">
                <a:solidFill>
                  <a:schemeClr val="tx1"/>
                </a:solidFill>
              </a:rPr>
              <a:t>field : </a:t>
            </a:r>
          </a:p>
          <a:p>
            <a:pPr marL="628650" lvl="1" indent="-171450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If </a:t>
            </a:r>
            <a:r>
              <a:rPr lang="en-US" sz="1050" baseline="0" dirty="0">
                <a:solidFill>
                  <a:schemeClr val="tx1"/>
                </a:solidFill>
              </a:rPr>
              <a:t>you know the name of the page, type it so you can select </a:t>
            </a:r>
            <a:r>
              <a:rPr lang="en-US" sz="1050" baseline="0" dirty="0" smtClean="0">
                <a:solidFill>
                  <a:schemeClr val="tx1"/>
                </a:solidFill>
              </a:rPr>
              <a:t>it using </a:t>
            </a:r>
            <a:r>
              <a:rPr lang="en-US" sz="1050" baseline="0" dirty="0">
                <a:solidFill>
                  <a:schemeClr val="tx1"/>
                </a:solidFill>
              </a:rPr>
              <a:t>the  auto-suggest feature </a:t>
            </a:r>
            <a:r>
              <a:rPr lang="en-US" sz="1050" baseline="0" dirty="0" smtClean="0">
                <a:solidFill>
                  <a:schemeClr val="tx1"/>
                </a:solidFill>
              </a:rPr>
              <a:t>results</a:t>
            </a:r>
          </a:p>
          <a:p>
            <a:pPr marL="628650" lvl="1" indent="-171450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If </a:t>
            </a:r>
            <a:r>
              <a:rPr lang="en-US" sz="1050" baseline="0" dirty="0">
                <a:solidFill>
                  <a:schemeClr val="tx1"/>
                </a:solidFill>
              </a:rPr>
              <a:t>you do not know the </a:t>
            </a:r>
            <a:r>
              <a:rPr lang="en-US" sz="1050" baseline="0" dirty="0" smtClean="0">
                <a:solidFill>
                  <a:schemeClr val="tx1"/>
                </a:solidFill>
              </a:rPr>
              <a:t>name, </a:t>
            </a:r>
          </a:p>
          <a:p>
            <a:pPr marL="1085850" lvl="2" indent="-171450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click </a:t>
            </a:r>
            <a:r>
              <a:rPr lang="en-US" sz="1050" baseline="0" dirty="0">
                <a:solidFill>
                  <a:schemeClr val="tx1"/>
                </a:solidFill>
              </a:rPr>
              <a:t>on the magnifying glass to search for it. </a:t>
            </a:r>
            <a:endParaRPr lang="en-US" sz="1050" baseline="0" dirty="0" smtClean="0">
              <a:solidFill>
                <a:schemeClr val="tx1"/>
              </a:solidFill>
            </a:endParaRPr>
          </a:p>
          <a:p>
            <a:pPr marL="1085850" lvl="2" indent="-171450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In </a:t>
            </a:r>
            <a:r>
              <a:rPr lang="en-US" sz="1050" baseline="0" dirty="0">
                <a:solidFill>
                  <a:schemeClr val="tx1"/>
                </a:solidFill>
              </a:rPr>
              <a:t>the new window (</a:t>
            </a:r>
            <a:r>
              <a:rPr lang="en-US" sz="1050" b="1" baseline="0" dirty="0">
                <a:solidFill>
                  <a:schemeClr val="tx1"/>
                </a:solidFill>
              </a:rPr>
              <a:t>see below</a:t>
            </a:r>
            <a:r>
              <a:rPr lang="en-US" sz="1050" baseline="0" dirty="0">
                <a:solidFill>
                  <a:schemeClr val="tx1"/>
                </a:solidFill>
              </a:rPr>
              <a:t>) search for the page by ID and/or name and/or catalog version (same local content catalog version as the current version you’re working on). </a:t>
            </a:r>
            <a:endParaRPr lang="en-US" sz="1050" baseline="0" dirty="0" smtClean="0">
              <a:solidFill>
                <a:schemeClr val="tx1"/>
              </a:solidFill>
            </a:endParaRPr>
          </a:p>
          <a:p>
            <a:pPr marL="1085850" lvl="2" indent="-171450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In </a:t>
            </a:r>
            <a:r>
              <a:rPr lang="en-US" sz="1050" baseline="0" dirty="0">
                <a:solidFill>
                  <a:schemeClr val="tx1"/>
                </a:solidFill>
              </a:rPr>
              <a:t>the result list, select the desired </a:t>
            </a:r>
            <a:r>
              <a:rPr lang="en-US" sz="1050" baseline="0" dirty="0" smtClean="0">
                <a:solidFill>
                  <a:schemeClr val="tx1"/>
                </a:solidFill>
              </a:rPr>
              <a:t>page.</a:t>
            </a:r>
          </a:p>
          <a:p>
            <a:pPr marL="1085850" lvl="2" indent="-171450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Click </a:t>
            </a:r>
            <a:r>
              <a:rPr lang="en-US" sz="1050" baseline="0" dirty="0">
                <a:solidFill>
                  <a:schemeClr val="tx1"/>
                </a:solidFill>
              </a:rPr>
              <a:t>on ‘Use’.</a:t>
            </a:r>
          </a:p>
          <a:p>
            <a:pPr marL="171450" indent="-171450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In </a:t>
            </a:r>
            <a:r>
              <a:rPr lang="en-US" sz="1050" baseline="0" dirty="0">
                <a:solidFill>
                  <a:schemeClr val="tx1"/>
                </a:solidFill>
              </a:rPr>
              <a:t>Link target, </a:t>
            </a:r>
            <a:r>
              <a:rPr lang="en-US" sz="1050" baseline="0" dirty="0" smtClean="0">
                <a:solidFill>
                  <a:schemeClr val="tx1"/>
                </a:solidFill>
              </a:rPr>
              <a:t>define </a:t>
            </a:r>
            <a:r>
              <a:rPr lang="en-US" sz="1050" baseline="0" dirty="0">
                <a:solidFill>
                  <a:schemeClr val="tx1"/>
                </a:solidFill>
              </a:rPr>
              <a:t>if the link opens in the same window or in a new window. </a:t>
            </a:r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endParaRPr lang="en-US" sz="1050" b="1" baseline="0" dirty="0" smtClean="0">
              <a:solidFill>
                <a:schemeClr val="accent6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 </a:t>
            </a:r>
            <a:r>
              <a:rPr lang="en-US" sz="1050" b="1" baseline="0" dirty="0">
                <a:solidFill>
                  <a:schemeClr val="accent6"/>
                </a:solidFill>
              </a:rPr>
              <a:t>: </a:t>
            </a:r>
            <a:r>
              <a:rPr lang="en-US" sz="1050" baseline="0" dirty="0">
                <a:solidFill>
                  <a:schemeClr val="accent6"/>
                </a:solidFill>
              </a:rPr>
              <a:t>You need to save your changes </a:t>
            </a:r>
            <a:r>
              <a:rPr lang="en-US" sz="1050" baseline="0" dirty="0" smtClean="0">
                <a:solidFill>
                  <a:schemeClr val="accent6"/>
                </a:solidFill>
              </a:rPr>
              <a:t> and </a:t>
            </a:r>
            <a:r>
              <a:rPr lang="en-US" sz="1050" baseline="0" dirty="0">
                <a:solidFill>
                  <a:schemeClr val="accent6"/>
                </a:solidFill>
              </a:rPr>
              <a:t>replicate the catalogs after </a:t>
            </a:r>
            <a:r>
              <a:rPr lang="en-US" sz="1050" baseline="0" dirty="0" smtClean="0">
                <a:solidFill>
                  <a:schemeClr val="accent6"/>
                </a:solidFill>
              </a:rPr>
              <a:t>that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pic>
        <p:nvPicPr>
          <p:cNvPr id="24" name="Image 2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5" name="Ellipse 24"/>
          <p:cNvSpPr/>
          <p:nvPr/>
        </p:nvSpPr>
        <p:spPr>
          <a:xfrm>
            <a:off x="98318" y="219973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en-US" sz="1800" b="1" baseline="0" dirty="0" smtClean="0">
                <a:solidFill>
                  <a:schemeClr val="bg1"/>
                </a:solidFill>
              </a:rPr>
              <a:t>7</a:t>
            </a:r>
            <a:endParaRPr lang="en-US" sz="1800" b="1" baseline="0" dirty="0">
              <a:solidFill>
                <a:schemeClr val="bg1"/>
              </a:solidFill>
            </a:endParaRPr>
          </a:p>
        </p:txBody>
      </p:sp>
      <p:sp>
        <p:nvSpPr>
          <p:cNvPr id="26" name="Accolade ouvrante 25"/>
          <p:cNvSpPr/>
          <p:nvPr/>
        </p:nvSpPr>
        <p:spPr bwMode="auto">
          <a:xfrm flipH="1">
            <a:off x="3131840" y="4455681"/>
            <a:ext cx="281463" cy="1277575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652120" y="4869160"/>
            <a:ext cx="2714550" cy="198884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2" name="Ellipse 21"/>
          <p:cNvSpPr/>
          <p:nvPr/>
        </p:nvSpPr>
        <p:spPr>
          <a:xfrm>
            <a:off x="8667268" y="46531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899592" y="1844824"/>
            <a:ext cx="7992888" cy="4652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This scenario is applicable to level          &amp;     , level        are managed in PCM Product Cockpit via category hierarchy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30" name="Ellipse 29"/>
          <p:cNvSpPr/>
          <p:nvPr/>
        </p:nvSpPr>
        <p:spPr>
          <a:xfrm>
            <a:off x="3419872" y="198884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2   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31" name="Ellipse 30"/>
          <p:cNvSpPr/>
          <p:nvPr/>
        </p:nvSpPr>
        <p:spPr>
          <a:xfrm>
            <a:off x="3995936" y="198884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3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32" name="Ellipse 31"/>
          <p:cNvSpPr/>
          <p:nvPr/>
        </p:nvSpPr>
        <p:spPr>
          <a:xfrm>
            <a:off x="3059832" y="198888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1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095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7744" y="2490841"/>
            <a:ext cx="5544616" cy="423162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 smtClean="0">
                <a:solidFill>
                  <a:srgbClr val="FFFFFF"/>
                </a:solidFill>
              </a:rPr>
              <a:t> </a:t>
            </a:r>
            <a:r>
              <a:rPr lang="en-US" sz="1100" baseline="0" dirty="0">
                <a:solidFill>
                  <a:srgbClr val="FFFFFF"/>
                </a:solidFill>
              </a:rPr>
              <a:t>2.3 Modify a ICON used on a navigation bar (</a:t>
            </a:r>
            <a:r>
              <a:rPr lang="en-US" sz="1100" baseline="0" dirty="0" smtClean="0">
                <a:solidFill>
                  <a:srgbClr val="FFFFFF"/>
                </a:solidFill>
              </a:rPr>
              <a:t>1/4) - In </a:t>
            </a:r>
            <a:r>
              <a:rPr lang="en-US" sz="1100" baseline="0" dirty="0">
                <a:solidFill>
                  <a:srgbClr val="FFFFFF"/>
                </a:solidFill>
              </a:rPr>
              <a:t>HMC</a:t>
            </a:r>
            <a:endParaRPr lang="en-US" sz="1100" b="1" baseline="0" dirty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pic>
        <p:nvPicPr>
          <p:cNvPr id="28" name="Image 2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 bwMode="auto">
          <a:xfrm>
            <a:off x="899592" y="1844824"/>
            <a:ext cx="7992888" cy="4652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This scenario is applicable to level       , level        are managed in PCM Product Cockpit via category media.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1" name="Ellipse 20"/>
          <p:cNvSpPr/>
          <p:nvPr/>
        </p:nvSpPr>
        <p:spPr>
          <a:xfrm>
            <a:off x="3023848" y="198884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2   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22" name="Ellipse 21"/>
          <p:cNvSpPr/>
          <p:nvPr/>
        </p:nvSpPr>
        <p:spPr>
          <a:xfrm>
            <a:off x="3599912" y="198884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3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1691680" y="4221088"/>
            <a:ext cx="936000" cy="288032"/>
          </a:xfrm>
          <a:prstGeom prst="rect">
            <a:avLst/>
          </a:prstGeom>
          <a:noFill/>
          <a:ln w="38100" cap="flat" cmpd="sng" algn="ctr">
            <a:solidFill>
              <a:srgbClr val="F7A70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1853708" y="4257112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2   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1691680" y="4509120"/>
            <a:ext cx="936000" cy="288032"/>
          </a:xfrm>
          <a:prstGeom prst="rect">
            <a:avLst/>
          </a:prstGeom>
          <a:noFill/>
          <a:ln w="38100" cap="flat" cmpd="sng" algn="ctr">
            <a:solidFill>
              <a:srgbClr val="F7A70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1853708" y="454514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2   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4319992" y="285293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3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4211960" y="2780928"/>
            <a:ext cx="360040" cy="2304256"/>
          </a:xfrm>
          <a:prstGeom prst="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32" name="Ellipse 31"/>
          <p:cNvSpPr/>
          <p:nvPr/>
        </p:nvSpPr>
        <p:spPr>
          <a:xfrm>
            <a:off x="5904168" y="285293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3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5796136" y="2780928"/>
            <a:ext cx="360040" cy="1224136"/>
          </a:xfrm>
          <a:prstGeom prst="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411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14781" y="2663769"/>
            <a:ext cx="5169387" cy="285844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 smtClean="0">
                <a:solidFill>
                  <a:srgbClr val="FFFFFF"/>
                </a:solidFill>
              </a:rPr>
              <a:t> 2.3 Modify a ICON used on a navigation bar (2/4) - In HMC</a:t>
            </a:r>
            <a:endParaRPr lang="en-US" sz="1100" b="1" baseline="0" dirty="0" smtClean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33569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3815916" y="2042552"/>
            <a:ext cx="1728192" cy="5223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‘Administration tab’</a:t>
            </a:r>
          </a:p>
        </p:txBody>
      </p:sp>
      <p:cxnSp>
        <p:nvCxnSpPr>
          <p:cNvPr id="57" name="Forme 23"/>
          <p:cNvCxnSpPr>
            <a:stCxn id="55" idx="1"/>
          </p:cNvCxnSpPr>
          <p:nvPr/>
        </p:nvCxnSpPr>
        <p:spPr bwMode="auto">
          <a:xfrm rot="10800000" flipV="1">
            <a:off x="3435060" y="2303727"/>
            <a:ext cx="380856" cy="624691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0" name="Ellipse 59"/>
          <p:cNvSpPr/>
          <p:nvPr/>
        </p:nvSpPr>
        <p:spPr>
          <a:xfrm>
            <a:off x="5323490" y="18482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pic>
        <p:nvPicPr>
          <p:cNvPr id="26317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5576" y="5733256"/>
            <a:ext cx="8134350" cy="6096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7" name="Rectangle 36"/>
          <p:cNvSpPr/>
          <p:nvPr/>
        </p:nvSpPr>
        <p:spPr bwMode="auto">
          <a:xfrm>
            <a:off x="6660232" y="3125700"/>
            <a:ext cx="2304256" cy="102338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In </a:t>
            </a:r>
            <a:r>
              <a:rPr lang="en-US" sz="1050" baseline="0" dirty="0">
                <a:solidFill>
                  <a:schemeClr val="tx1"/>
                </a:solidFill>
              </a:rPr>
              <a:t>the ‘Administration </a:t>
            </a:r>
            <a:r>
              <a:rPr lang="en-US" sz="1050" baseline="0" dirty="0" smtClean="0">
                <a:solidFill>
                  <a:schemeClr val="tx1"/>
                </a:solidFill>
              </a:rPr>
              <a:t>tab, double click on the entry in the navigation nodes table</a:t>
            </a:r>
          </a:p>
        </p:txBody>
      </p:sp>
      <p:cxnSp>
        <p:nvCxnSpPr>
          <p:cNvPr id="42" name="Forme 23"/>
          <p:cNvCxnSpPr>
            <a:stCxn id="37" idx="2"/>
          </p:cNvCxnSpPr>
          <p:nvPr/>
        </p:nvCxnSpPr>
        <p:spPr bwMode="auto">
          <a:xfrm rot="5400000">
            <a:off x="6702245" y="4839165"/>
            <a:ext cx="1800198" cy="420033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Ellipse 43"/>
          <p:cNvSpPr/>
          <p:nvPr/>
        </p:nvSpPr>
        <p:spPr>
          <a:xfrm>
            <a:off x="6331568" y="290508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9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pic>
        <p:nvPicPr>
          <p:cNvPr id="24" name="Image 2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 bwMode="auto">
          <a:xfrm>
            <a:off x="302417" y="2027628"/>
            <a:ext cx="2746294" cy="4652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Starting from step 6 of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Modify a LABEL used on a </a:t>
            </a:r>
            <a:r>
              <a:rPr lang="en-US" sz="1050" baseline="0" dirty="0" smtClean="0">
                <a:solidFill>
                  <a:schemeClr val="tx1"/>
                </a:solidFill>
              </a:rPr>
              <a:t>navigation bar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6" name="Ellipse 25"/>
          <p:cNvSpPr/>
          <p:nvPr/>
        </p:nvSpPr>
        <p:spPr>
          <a:xfrm>
            <a:off x="87197" y="183969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en-US" sz="1800" b="1" baseline="0" dirty="0" smtClean="0">
                <a:solidFill>
                  <a:schemeClr val="bg1"/>
                </a:solidFill>
              </a:rPr>
              <a:t>7</a:t>
            </a:r>
            <a:endParaRPr lang="en-US" sz="18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956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19672" y="2060848"/>
            <a:ext cx="5976664" cy="383089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</a:rPr>
              <a:t>     2.3 </a:t>
            </a:r>
            <a:r>
              <a:rPr lang="en-US" sz="1100" baseline="0" dirty="0">
                <a:solidFill>
                  <a:srgbClr val="FFFFFF"/>
                </a:solidFill>
              </a:rPr>
              <a:t>Modify a ICON used on a navigation bar </a:t>
            </a:r>
            <a:r>
              <a:rPr lang="en-US" sz="1100" baseline="0" dirty="0" smtClean="0">
                <a:solidFill>
                  <a:srgbClr val="FFFFFF"/>
                </a:solidFill>
              </a:rPr>
              <a:t>(3/4) - In </a:t>
            </a:r>
            <a:r>
              <a:rPr lang="en-US" sz="1100" baseline="0" dirty="0">
                <a:solidFill>
                  <a:srgbClr val="FFFFFF"/>
                </a:solidFill>
              </a:rPr>
              <a:t>HMC</a:t>
            </a:r>
            <a:endParaRPr lang="en-US" sz="1100" b="1" baseline="0" dirty="0" smtClean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33569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4932040" y="3789040"/>
            <a:ext cx="3960440" cy="28803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In the next window (navigation node)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Go to the administration tab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The localized media field </a:t>
            </a:r>
            <a:r>
              <a:rPr lang="en-US" sz="1050" baseline="0" smtClean="0">
                <a:solidFill>
                  <a:schemeClr val="tx1"/>
                </a:solidFill>
              </a:rPr>
              <a:t>is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to update in the corresponding language (use flag)</a:t>
            </a:r>
          </a:p>
          <a:p>
            <a:pPr algn="ctr"/>
            <a:endParaRPr lang="fr-FR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You can decide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Use an existing media by clicking on the magnifying glass, </a:t>
            </a:r>
            <a:endParaRPr lang="en-US" sz="1050" b="1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(See “OPTION 1 – Search for a media” in the next pages)</a:t>
            </a:r>
          </a:p>
          <a:p>
            <a:pPr algn="ctr"/>
            <a:r>
              <a:rPr lang="en-US" sz="1050" b="1" baseline="0" dirty="0" smtClean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 Create a new media by right-clicking on the magnifying glass,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(See “OPTION 2 – Create a media” in the next pages)</a:t>
            </a:r>
          </a:p>
          <a:p>
            <a:pPr algn="ctr"/>
            <a:endParaRPr lang="en-US" sz="1050" b="1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 : </a:t>
            </a:r>
            <a:r>
              <a:rPr lang="en-US" sz="1050" baseline="0" dirty="0" smtClean="0">
                <a:solidFill>
                  <a:schemeClr val="accent6"/>
                </a:solidFill>
              </a:rPr>
              <a:t>You need to save your changes </a:t>
            </a:r>
          </a:p>
          <a:p>
            <a:pPr algn="ctr"/>
            <a:r>
              <a:rPr lang="en-US" sz="1050" baseline="0" dirty="0" smtClean="0">
                <a:solidFill>
                  <a:schemeClr val="accent6"/>
                </a:solidFill>
              </a:rPr>
              <a:t>and replicate the catalogs after that</a:t>
            </a:r>
          </a:p>
        </p:txBody>
      </p:sp>
      <p:cxnSp>
        <p:nvCxnSpPr>
          <p:cNvPr id="42" name="Forme 23"/>
          <p:cNvCxnSpPr>
            <a:stCxn id="37" idx="1"/>
          </p:cNvCxnSpPr>
          <p:nvPr/>
        </p:nvCxnSpPr>
        <p:spPr bwMode="auto">
          <a:xfrm rot="10800000">
            <a:off x="3059832" y="4437112"/>
            <a:ext cx="1872208" cy="7920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Ellipse 43"/>
          <p:cNvSpPr/>
          <p:nvPr/>
        </p:nvSpPr>
        <p:spPr>
          <a:xfrm>
            <a:off x="4634820" y="35730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10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pic>
        <p:nvPicPr>
          <p:cNvPr id="14" name="Image 1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2276872"/>
            <a:ext cx="5688632" cy="353773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</a:rPr>
              <a:t>     2.3 </a:t>
            </a:r>
            <a:r>
              <a:rPr lang="en-US" sz="1100" baseline="0" dirty="0">
                <a:solidFill>
                  <a:srgbClr val="FFFFFF"/>
                </a:solidFill>
              </a:rPr>
              <a:t>Modify a ICON used on a navigation bar </a:t>
            </a:r>
            <a:r>
              <a:rPr lang="en-US" sz="1100" baseline="0" dirty="0" smtClean="0">
                <a:solidFill>
                  <a:srgbClr val="FFFFFF"/>
                </a:solidFill>
              </a:rPr>
              <a:t>(4/4) - In HMC – OPTION 1 – Search for a media</a:t>
            </a:r>
            <a:endParaRPr lang="en-US" sz="1100" b="1" baseline="0" dirty="0" smtClean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33569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5301268" y="2780928"/>
            <a:ext cx="3672408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In the next window (Media search), you can :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Search for a media using  </a:t>
            </a:r>
            <a:r>
              <a:rPr lang="en-US" sz="1050" dirty="0" smtClean="0">
                <a:solidFill>
                  <a:schemeClr val="tx1"/>
                </a:solidFill>
              </a:rPr>
              <a:t>(1)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 the media in the search result 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Click on use 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l"/>
            <a:r>
              <a:rPr lang="en-US" sz="1050" dirty="0" smtClean="0">
                <a:solidFill>
                  <a:schemeClr val="tx1"/>
                </a:solidFill>
              </a:rPr>
              <a:t>(1)  </a:t>
            </a:r>
            <a:r>
              <a:rPr lang="en-US" sz="1050" baseline="0" dirty="0" smtClean="0">
                <a:solidFill>
                  <a:schemeClr val="tx1"/>
                </a:solidFill>
              </a:rPr>
              <a:t>In the example we searched for the media using :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Identifier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Catalog version (STAGED version)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en-US" sz="1050" baseline="0" dirty="0" smtClean="0">
              <a:solidFill>
                <a:schemeClr val="tx1"/>
              </a:solidFill>
            </a:endParaRP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In the example : 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Identifier =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Moulisearchicon</a:t>
            </a:r>
            <a:endParaRPr lang="en-US" sz="1050" baseline="0" dirty="0" smtClean="0">
              <a:solidFill>
                <a:schemeClr val="tx1"/>
              </a:solidFill>
            </a:endParaRP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Catalog version</a:t>
            </a:r>
            <a:r>
              <a:rPr lang="fr-FR" sz="1050" baseline="0" dirty="0" smtClean="0">
                <a:solidFill>
                  <a:schemeClr val="tx1"/>
                </a:solidFill>
              </a:rPr>
              <a:t> = Moulinex-FR-</a:t>
            </a:r>
            <a:r>
              <a:rPr lang="fr-FR" sz="1050" baseline="0" dirty="0" err="1" smtClean="0">
                <a:solidFill>
                  <a:schemeClr val="tx1"/>
                </a:solidFill>
              </a:rPr>
              <a:t>ContentCatalog</a:t>
            </a:r>
            <a:r>
              <a:rPr lang="fr-FR" sz="1050" baseline="0" dirty="0" smtClean="0">
                <a:solidFill>
                  <a:schemeClr val="tx1"/>
                </a:solidFill>
              </a:rPr>
              <a:t> – </a:t>
            </a:r>
            <a:r>
              <a:rPr lang="fr-FR" sz="1050" baseline="0" dirty="0" err="1" smtClean="0">
                <a:solidFill>
                  <a:schemeClr val="tx1"/>
                </a:solidFill>
              </a:rPr>
              <a:t>Staged</a:t>
            </a:r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endParaRPr lang="fr-FR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 : </a:t>
            </a:r>
            <a:r>
              <a:rPr lang="en-US" sz="1050" baseline="0" dirty="0">
                <a:solidFill>
                  <a:schemeClr val="accent6"/>
                </a:solidFill>
              </a:rPr>
              <a:t>You need to save your changes </a:t>
            </a:r>
          </a:p>
          <a:p>
            <a:pPr algn="ctr"/>
            <a:r>
              <a:rPr lang="en-US" sz="1050" baseline="0" dirty="0">
                <a:solidFill>
                  <a:schemeClr val="accent6"/>
                </a:solidFill>
              </a:rPr>
              <a:t>and replicate the catalogs after </a:t>
            </a:r>
            <a:r>
              <a:rPr lang="en-US" sz="1050" baseline="0" dirty="0" smtClean="0">
                <a:solidFill>
                  <a:schemeClr val="accent6"/>
                </a:solidFill>
              </a:rPr>
              <a:t>that</a:t>
            </a:r>
            <a:endParaRPr lang="en-US" sz="1050" baseline="0" dirty="0">
              <a:solidFill>
                <a:schemeClr val="accent6"/>
              </a:solidFill>
            </a:endParaRPr>
          </a:p>
        </p:txBody>
      </p:sp>
      <p:cxnSp>
        <p:nvCxnSpPr>
          <p:cNvPr id="42" name="Forme 23"/>
          <p:cNvCxnSpPr>
            <a:stCxn id="37" idx="1"/>
          </p:cNvCxnSpPr>
          <p:nvPr/>
        </p:nvCxnSpPr>
        <p:spPr bwMode="auto">
          <a:xfrm rot="10800000">
            <a:off x="4572000" y="3501008"/>
            <a:ext cx="729268" cy="68407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Ellipse 43"/>
          <p:cNvSpPr/>
          <p:nvPr/>
        </p:nvSpPr>
        <p:spPr>
          <a:xfrm>
            <a:off x="5004048" y="25649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11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pic>
        <p:nvPicPr>
          <p:cNvPr id="14" name="Image 1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 smtClean="0"/>
              <a:t>Table of contents</a:t>
            </a:r>
            <a:endParaRPr lang="en-US" sz="3200" dirty="0"/>
          </a:p>
        </p:txBody>
      </p:sp>
      <p:sp>
        <p:nvSpPr>
          <p:cNvPr id="34" name="ZoneTexte 33"/>
          <p:cNvSpPr txBox="1"/>
          <p:nvPr/>
        </p:nvSpPr>
        <p:spPr>
          <a:xfrm>
            <a:off x="107504" y="3090446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400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Local Webmaster</a:t>
            </a:r>
            <a:endParaRPr lang="fr-FR" sz="1400" baseline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0869" y="2132856"/>
            <a:ext cx="1008112" cy="985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0" name="Rectangl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051720" y="2780928"/>
            <a:ext cx="6336000" cy="288000"/>
          </a:xfrm>
          <a:prstGeom prst="rect">
            <a:avLst/>
          </a:prstGeom>
          <a:solidFill>
            <a:srgbClr val="F7A70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0" dirty="0" smtClean="0">
                <a:solidFill>
                  <a:srgbClr val="FFFFFF"/>
                </a:solidFill>
              </a:rPr>
              <a:t>Introduction</a:t>
            </a:r>
          </a:p>
        </p:txBody>
      </p:sp>
      <p:sp>
        <p:nvSpPr>
          <p:cNvPr id="56" name="Rectangl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051720" y="3284984"/>
            <a:ext cx="6336000" cy="28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baseline="0" dirty="0" smtClean="0">
                <a:solidFill>
                  <a:srgbClr val="FFFFFF"/>
                </a:solidFill>
              </a:rPr>
              <a:t>Components list</a:t>
            </a:r>
          </a:p>
        </p:txBody>
      </p:sp>
      <p:pic>
        <p:nvPicPr>
          <p:cNvPr id="7" name="Image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</a:rPr>
              <a:t>     2.3 </a:t>
            </a:r>
            <a:r>
              <a:rPr lang="en-US" sz="1100" baseline="0" dirty="0">
                <a:solidFill>
                  <a:srgbClr val="FFFFFF"/>
                </a:solidFill>
              </a:rPr>
              <a:t>Modify a ICON used on a navigation bar </a:t>
            </a:r>
            <a:r>
              <a:rPr lang="en-US" sz="1100" baseline="0" dirty="0" smtClean="0">
                <a:solidFill>
                  <a:srgbClr val="FFFFFF"/>
                </a:solidFill>
              </a:rPr>
              <a:t>(4/4) - In HMC – OPTION 2 – Create a media</a:t>
            </a:r>
            <a:endParaRPr lang="en-US" sz="1100" b="1" baseline="0" dirty="0" smtClean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pic>
        <p:nvPicPr>
          <p:cNvPr id="14" name="Image 1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25907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3568" y="1988840"/>
            <a:ext cx="5112568" cy="466725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 14"/>
          <p:cNvSpPr/>
          <p:nvPr/>
        </p:nvSpPr>
        <p:spPr bwMode="auto">
          <a:xfrm>
            <a:off x="5085245" y="2780928"/>
            <a:ext cx="384273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In the next window (Editor Media), you can create a media by :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adding an identifier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selecting the catalog version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Uploading a media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clicking on the </a:t>
            </a:r>
            <a:r>
              <a:rPr lang="en-US" sz="1050" b="1" baseline="0" dirty="0" smtClean="0">
                <a:solidFill>
                  <a:schemeClr val="tx1"/>
                </a:solidFill>
              </a:rPr>
              <a:t>Save and c lose       </a:t>
            </a:r>
            <a:r>
              <a:rPr lang="en-US" sz="1050" baseline="0" dirty="0" smtClean="0">
                <a:solidFill>
                  <a:schemeClr val="tx1"/>
                </a:solidFill>
              </a:rPr>
              <a:t>  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Save</a:t>
            </a:r>
            <a:r>
              <a:rPr lang="en-US" sz="1050" baseline="0" dirty="0" smtClean="0">
                <a:solidFill>
                  <a:schemeClr val="tx1"/>
                </a:solidFill>
              </a:rPr>
              <a:t> button</a:t>
            </a:r>
          </a:p>
          <a:p>
            <a:pPr algn="ctr">
              <a:buFontTx/>
              <a:buChar char="-"/>
            </a:pPr>
            <a:endParaRPr lang="fr-FR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 : </a:t>
            </a:r>
            <a:r>
              <a:rPr lang="en-US" sz="1050" baseline="0" dirty="0">
                <a:solidFill>
                  <a:schemeClr val="accent6"/>
                </a:solidFill>
              </a:rPr>
              <a:t>You need to save your changes </a:t>
            </a:r>
          </a:p>
          <a:p>
            <a:pPr algn="ctr"/>
            <a:r>
              <a:rPr lang="en-US" sz="1050" baseline="0" dirty="0">
                <a:solidFill>
                  <a:schemeClr val="accent6"/>
                </a:solidFill>
              </a:rPr>
              <a:t>and replicate the catalogs after </a:t>
            </a:r>
            <a:r>
              <a:rPr lang="en-US" sz="1050" baseline="0" dirty="0" smtClean="0">
                <a:solidFill>
                  <a:schemeClr val="accent6"/>
                </a:solidFill>
              </a:rPr>
              <a:t>that</a:t>
            </a:r>
            <a:endParaRPr lang="en-US" sz="1050" baseline="0" dirty="0">
              <a:solidFill>
                <a:schemeClr val="accent6"/>
              </a:solidFill>
            </a:endParaRPr>
          </a:p>
        </p:txBody>
      </p:sp>
      <p:cxnSp>
        <p:nvCxnSpPr>
          <p:cNvPr id="16" name="Forme 23"/>
          <p:cNvCxnSpPr>
            <a:stCxn id="15" idx="1"/>
          </p:cNvCxnSpPr>
          <p:nvPr/>
        </p:nvCxnSpPr>
        <p:spPr bwMode="auto">
          <a:xfrm rot="10800000">
            <a:off x="4355977" y="3501008"/>
            <a:ext cx="729268" cy="360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Ellipse 16"/>
          <p:cNvSpPr/>
          <p:nvPr/>
        </p:nvSpPr>
        <p:spPr>
          <a:xfrm>
            <a:off x="4788025" y="25649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11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377261" y="3526532"/>
            <a:ext cx="219075" cy="1905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 smtClean="0">
                <a:solidFill>
                  <a:srgbClr val="FFFFFF"/>
                </a:solidFill>
              </a:rPr>
              <a:t> 2.4 </a:t>
            </a:r>
            <a:r>
              <a:rPr lang="en-US" sz="1100" baseline="0" dirty="0">
                <a:solidFill>
                  <a:srgbClr val="FFFFFF"/>
                </a:solidFill>
              </a:rPr>
              <a:t>Modify the display </a:t>
            </a:r>
            <a:r>
              <a:rPr lang="en-US" sz="1100" baseline="0" dirty="0" smtClean="0">
                <a:solidFill>
                  <a:srgbClr val="FFFFFF"/>
                </a:solidFill>
              </a:rPr>
              <a:t>ORDER (1/3)</a:t>
            </a:r>
            <a:endParaRPr lang="en-US" sz="1100" baseline="0" dirty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pic>
        <p:nvPicPr>
          <p:cNvPr id="2662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1720" y="2780928"/>
            <a:ext cx="6336704" cy="273614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4005064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395239" y="2636912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‘WCMS’ node</a:t>
            </a:r>
          </a:p>
        </p:txBody>
      </p:sp>
      <p:cxnSp>
        <p:nvCxnSpPr>
          <p:cNvPr id="40" name="Forme 23"/>
          <p:cNvCxnSpPr>
            <a:stCxn id="38" idx="1"/>
          </p:cNvCxnSpPr>
          <p:nvPr/>
        </p:nvCxnSpPr>
        <p:spPr bwMode="auto">
          <a:xfrm rot="10800000" flipH="1" flipV="1">
            <a:off x="395238" y="2924944"/>
            <a:ext cx="1584473" cy="1584176"/>
          </a:xfrm>
          <a:prstGeom prst="bentConnector3">
            <a:avLst>
              <a:gd name="adj1" fmla="val -14428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1" name="Ellipse 40"/>
          <p:cNvSpPr/>
          <p:nvPr/>
        </p:nvSpPr>
        <p:spPr>
          <a:xfrm>
            <a:off x="107504" y="242088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323528" y="528291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‘Content Slots’</a:t>
            </a:r>
          </a:p>
        </p:txBody>
      </p:sp>
      <p:cxnSp>
        <p:nvCxnSpPr>
          <p:cNvPr id="57" name="Forme 23"/>
          <p:cNvCxnSpPr>
            <a:stCxn id="55" idx="3"/>
          </p:cNvCxnSpPr>
          <p:nvPr/>
        </p:nvCxnSpPr>
        <p:spPr bwMode="auto">
          <a:xfrm flipV="1">
            <a:off x="1691680" y="5301208"/>
            <a:ext cx="288032" cy="26973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0" name="Ellipse 59"/>
          <p:cNvSpPr/>
          <p:nvPr/>
        </p:nvSpPr>
        <p:spPr>
          <a:xfrm>
            <a:off x="98316" y="506688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4860032" y="2636912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Search for the ID :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Menu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‘Search’ button</a:t>
            </a:r>
          </a:p>
        </p:txBody>
      </p:sp>
      <p:sp>
        <p:nvSpPr>
          <p:cNvPr id="70" name="Ellipse 69"/>
          <p:cNvSpPr/>
          <p:nvPr/>
        </p:nvSpPr>
        <p:spPr>
          <a:xfrm>
            <a:off x="6228184" y="242088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71" name="Forme 23"/>
          <p:cNvCxnSpPr>
            <a:stCxn id="69" idx="3"/>
          </p:cNvCxnSpPr>
          <p:nvPr/>
        </p:nvCxnSpPr>
        <p:spPr bwMode="auto">
          <a:xfrm>
            <a:off x="6444208" y="2924944"/>
            <a:ext cx="576064" cy="5040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5" name="Rectangle 74"/>
          <p:cNvSpPr/>
          <p:nvPr/>
        </p:nvSpPr>
        <p:spPr bwMode="auto">
          <a:xfrm>
            <a:off x="2690604" y="5589240"/>
            <a:ext cx="180020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Double click on the content slot in the local content catalog staged you wish to modify</a:t>
            </a:r>
          </a:p>
        </p:txBody>
      </p:sp>
      <p:sp>
        <p:nvSpPr>
          <p:cNvPr id="76" name="Ellipse 75"/>
          <p:cNvSpPr/>
          <p:nvPr/>
        </p:nvSpPr>
        <p:spPr>
          <a:xfrm>
            <a:off x="4274780" y="63001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77" name="Forme 23"/>
          <p:cNvCxnSpPr>
            <a:stCxn id="75" idx="3"/>
          </p:cNvCxnSpPr>
          <p:nvPr/>
        </p:nvCxnSpPr>
        <p:spPr bwMode="auto">
          <a:xfrm flipV="1">
            <a:off x="4490804" y="5157192"/>
            <a:ext cx="1305332" cy="86409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2" name="Image 2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 bwMode="auto">
          <a:xfrm>
            <a:off x="899592" y="1844824"/>
            <a:ext cx="7992888" cy="4652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This scenario is applicable to level          &amp;     , level        are displayed in alphabetical order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3419872" y="198884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2   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26" name="Ellipse 25"/>
          <p:cNvSpPr/>
          <p:nvPr/>
        </p:nvSpPr>
        <p:spPr>
          <a:xfrm>
            <a:off x="3995936" y="198884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3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3059832" y="198888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1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4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2448272"/>
            <a:ext cx="7582550" cy="364502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</a:t>
            </a:r>
            <a:r>
              <a:rPr lang="en-US" sz="1400" baseline="0" dirty="0" smtClean="0">
                <a:solidFill>
                  <a:srgbClr val="FFFFFF"/>
                </a:solidFill>
              </a:rPr>
              <a:t>Manage component</a:t>
            </a:r>
            <a:endParaRPr lang="en-US" sz="1400" baseline="0" dirty="0">
              <a:solidFill>
                <a:srgbClr val="FFFFFF"/>
              </a:solidFill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en-US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 smtClean="0">
                <a:solidFill>
                  <a:srgbClr val="FFFFFF"/>
                </a:solidFill>
              </a:rPr>
              <a:t> 2.3 </a:t>
            </a:r>
            <a:r>
              <a:rPr lang="en-US" sz="1100" baseline="0" dirty="0">
                <a:solidFill>
                  <a:srgbClr val="FFFFFF"/>
                </a:solidFill>
              </a:rPr>
              <a:t>Modify the display ORDER </a:t>
            </a:r>
            <a:r>
              <a:rPr lang="en-US" sz="1100" baseline="0" dirty="0" smtClean="0">
                <a:solidFill>
                  <a:srgbClr val="FFFFFF"/>
                </a:solidFill>
              </a:rPr>
              <a:t>(2/3</a:t>
            </a:r>
            <a:r>
              <a:rPr lang="en-US" sz="1100" baseline="0" dirty="0">
                <a:solidFill>
                  <a:srgbClr val="FFFFFF"/>
                </a:solidFill>
              </a:rPr>
              <a:t>)</a:t>
            </a: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  <a:endParaRPr kumimoji="0" lang="en-US" sz="3200" b="0" i="0" u="none" strike="noStrike" kern="0" cap="none" spc="0" normalizeH="0" baseline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37444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cxnSp>
        <p:nvCxnSpPr>
          <p:cNvPr id="40" name="Forme 23"/>
          <p:cNvCxnSpPr>
            <a:stCxn id="91" idx="1"/>
          </p:cNvCxnSpPr>
          <p:nvPr/>
        </p:nvCxnSpPr>
        <p:spPr bwMode="auto">
          <a:xfrm rot="10800000" flipV="1">
            <a:off x="5868156" y="4054760"/>
            <a:ext cx="144005" cy="84178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1" name="Rectangle 90"/>
          <p:cNvSpPr/>
          <p:nvPr/>
        </p:nvSpPr>
        <p:spPr bwMode="auto">
          <a:xfrm>
            <a:off x="6012160" y="3096344"/>
            <a:ext cx="2808313" cy="19168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This table represents the LEVEL 1.</a:t>
            </a:r>
          </a:p>
          <a:p>
            <a:pPr algn="l"/>
            <a:endParaRPr lang="en-US" sz="1050" baseline="0" dirty="0" smtClean="0">
              <a:solidFill>
                <a:schemeClr val="tx1"/>
              </a:solidFill>
            </a:endParaRP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Drag the desired component to move and drop it where you want to display it</a:t>
            </a:r>
          </a:p>
          <a:p>
            <a:pPr algn="l"/>
            <a:endParaRPr lang="en-US" sz="1050" baseline="0" dirty="0" smtClean="0">
              <a:solidFill>
                <a:schemeClr val="tx1"/>
              </a:solidFill>
            </a:endParaRP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Access Level 2 by editing the corresponding sub categories starting from these entries.</a:t>
            </a:r>
          </a:p>
          <a:p>
            <a:pPr algn="l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 : </a:t>
            </a:r>
            <a:r>
              <a:rPr lang="en-US" sz="1050" baseline="0" dirty="0" smtClean="0">
                <a:solidFill>
                  <a:schemeClr val="accent6"/>
                </a:solidFill>
              </a:rPr>
              <a:t>You need to save your changes </a:t>
            </a:r>
          </a:p>
          <a:p>
            <a:pPr algn="ctr"/>
            <a:r>
              <a:rPr lang="en-US" sz="1050" baseline="0" dirty="0" smtClean="0">
                <a:solidFill>
                  <a:schemeClr val="accent6"/>
                </a:solidFill>
              </a:rPr>
              <a:t>and replicate the catalogs after that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8604448" y="28711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en-US" sz="1800" b="1" baseline="0" dirty="0" smtClean="0">
                <a:solidFill>
                  <a:schemeClr val="bg1"/>
                </a:solidFill>
              </a:rPr>
              <a:t>5</a:t>
            </a:r>
            <a:endParaRPr lang="en-US" sz="1800" b="1" baseline="0" dirty="0">
              <a:solidFill>
                <a:schemeClr val="bg1"/>
              </a:solidFill>
            </a:endParaRPr>
          </a:p>
        </p:txBody>
      </p:sp>
      <p:pic>
        <p:nvPicPr>
          <p:cNvPr id="17" name="Image 1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 bwMode="auto">
          <a:xfrm>
            <a:off x="899592" y="1844824"/>
            <a:ext cx="7992888" cy="4652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This scenario is applicable to level          &amp;     , level        are displayed in alphabetical order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14" name="Ellipse 13"/>
          <p:cNvSpPr/>
          <p:nvPr/>
        </p:nvSpPr>
        <p:spPr>
          <a:xfrm>
            <a:off x="3419872" y="198884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2   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3995936" y="198884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3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3059832" y="198888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1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2348880"/>
            <a:ext cx="6699920" cy="350915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</a:t>
            </a:r>
            <a:r>
              <a:rPr lang="en-US" sz="1400" baseline="0" dirty="0" smtClean="0">
                <a:solidFill>
                  <a:srgbClr val="FFFFFF"/>
                </a:solidFill>
              </a:rPr>
              <a:t>Manage component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 smtClean="0">
                <a:solidFill>
                  <a:srgbClr val="FFFFFF"/>
                </a:solidFill>
              </a:rPr>
              <a:t> 2.4 CREATE a new item in the menu (1/2)</a:t>
            </a: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37444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cxnSp>
        <p:nvCxnSpPr>
          <p:cNvPr id="40" name="Forme 23"/>
          <p:cNvCxnSpPr>
            <a:stCxn id="91" idx="0"/>
          </p:cNvCxnSpPr>
          <p:nvPr/>
        </p:nvCxnSpPr>
        <p:spPr bwMode="auto">
          <a:xfrm rot="16200000" flipH="1" flipV="1">
            <a:off x="5908742" y="1669398"/>
            <a:ext cx="1142942" cy="2088233"/>
          </a:xfrm>
          <a:prstGeom prst="bentConnector4">
            <a:avLst>
              <a:gd name="adj1" fmla="val -20001"/>
              <a:gd name="adj2" fmla="val 81034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" name="Rectangle 11"/>
          <p:cNvSpPr/>
          <p:nvPr/>
        </p:nvSpPr>
        <p:spPr bwMode="auto">
          <a:xfrm>
            <a:off x="467544" y="1916832"/>
            <a:ext cx="2520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Repeat </a:t>
            </a:r>
            <a:r>
              <a:rPr lang="en-US" sz="1050" baseline="0" dirty="0">
                <a:solidFill>
                  <a:schemeClr val="tx1"/>
                </a:solidFill>
              </a:rPr>
              <a:t>Step 1 to 5 of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“Modify the display ORDER ” section</a:t>
            </a:r>
          </a:p>
        </p:txBody>
      </p:sp>
      <p:sp>
        <p:nvSpPr>
          <p:cNvPr id="13" name="Ellipse 12"/>
          <p:cNvSpPr/>
          <p:nvPr/>
        </p:nvSpPr>
        <p:spPr>
          <a:xfrm>
            <a:off x="179512" y="169162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b="1" dirty="0" smtClean="0">
                <a:solidFill>
                  <a:schemeClr val="bg1"/>
                </a:solidFill>
              </a:rPr>
              <a:t>1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827584" y="5949280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In the component list, click on ‘Navigation bar component’</a:t>
            </a:r>
          </a:p>
        </p:txBody>
      </p:sp>
      <p:sp>
        <p:nvSpPr>
          <p:cNvPr id="15" name="Ellipse 14"/>
          <p:cNvSpPr/>
          <p:nvPr/>
        </p:nvSpPr>
        <p:spPr>
          <a:xfrm>
            <a:off x="2483768" y="57332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b="1" dirty="0" smtClean="0">
                <a:solidFill>
                  <a:schemeClr val="bg1"/>
                </a:solidFill>
              </a:rPr>
              <a:t>3</a:t>
            </a:r>
            <a:endParaRPr lang="fr-FR" b="1" dirty="0">
              <a:solidFill>
                <a:schemeClr val="bg1"/>
              </a:solidFill>
            </a:endParaRPr>
          </a:p>
        </p:txBody>
      </p:sp>
      <p:cxnSp>
        <p:nvCxnSpPr>
          <p:cNvPr id="16" name="Forme 23"/>
          <p:cNvCxnSpPr>
            <a:stCxn id="14" idx="3"/>
          </p:cNvCxnSpPr>
          <p:nvPr/>
        </p:nvCxnSpPr>
        <p:spPr bwMode="auto">
          <a:xfrm flipV="1">
            <a:off x="2699792" y="4941168"/>
            <a:ext cx="2520280" cy="136815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1" name="Rectangle 90"/>
          <p:cNvSpPr/>
          <p:nvPr/>
        </p:nvSpPr>
        <p:spPr bwMode="auto">
          <a:xfrm>
            <a:off x="6228185" y="2142044"/>
            <a:ext cx="259228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Right click on a component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-click on ‘Create new’</a:t>
            </a:r>
          </a:p>
        </p:txBody>
      </p:sp>
      <p:sp>
        <p:nvSpPr>
          <p:cNvPr id="41" name="Ellipse 40"/>
          <p:cNvSpPr/>
          <p:nvPr/>
        </p:nvSpPr>
        <p:spPr>
          <a:xfrm>
            <a:off x="8604448" y="19168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b="1" dirty="0" smtClean="0">
                <a:solidFill>
                  <a:schemeClr val="bg1"/>
                </a:solidFill>
              </a:rPr>
              <a:t>2</a:t>
            </a:r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20" name="Image 1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20072" y="2914054"/>
            <a:ext cx="3253790" cy="346727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2420888"/>
            <a:ext cx="3695157" cy="279236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</a:t>
            </a:r>
            <a:r>
              <a:rPr lang="en-US" sz="1400" baseline="0" dirty="0" smtClean="0">
                <a:solidFill>
                  <a:srgbClr val="FFFFFF"/>
                </a:solidFill>
              </a:rPr>
              <a:t>Manage component</a:t>
            </a:r>
            <a:endParaRPr lang="en-US" sz="1400" baseline="0" dirty="0">
              <a:solidFill>
                <a:srgbClr val="FFFFFF"/>
              </a:solidFill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 smtClean="0">
                <a:solidFill>
                  <a:srgbClr val="FFFFFF"/>
                </a:solidFill>
              </a:rPr>
              <a:t> 2.4 CREATE a new item in the menu (2/2)</a:t>
            </a: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37444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cxnSp>
        <p:nvCxnSpPr>
          <p:cNvPr id="40" name="Forme 23"/>
          <p:cNvCxnSpPr>
            <a:stCxn id="91" idx="2"/>
          </p:cNvCxnSpPr>
          <p:nvPr/>
        </p:nvCxnSpPr>
        <p:spPr bwMode="auto">
          <a:xfrm rot="5400000">
            <a:off x="3815915" y="2240869"/>
            <a:ext cx="144018" cy="151216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Rectangle 13"/>
          <p:cNvSpPr/>
          <p:nvPr/>
        </p:nvSpPr>
        <p:spPr bwMode="auto">
          <a:xfrm>
            <a:off x="467544" y="5517232"/>
            <a:ext cx="223224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Create a link to associate to this new bar component . </a:t>
            </a:r>
            <a:r>
              <a:rPr lang="en-US" sz="1050" baseline="0" dirty="0" smtClean="0">
                <a:solidFill>
                  <a:schemeClr val="tx1"/>
                </a:solidFill>
              </a:rPr>
              <a:t>For that :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right click in link attribute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Click on ‘Create link’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2483768" y="53012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16" name="Forme 23"/>
          <p:cNvCxnSpPr>
            <a:stCxn id="14" idx="3"/>
          </p:cNvCxnSpPr>
          <p:nvPr/>
        </p:nvCxnSpPr>
        <p:spPr bwMode="auto">
          <a:xfrm flipV="1">
            <a:off x="2699792" y="5157192"/>
            <a:ext cx="576064" cy="93610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1" name="Rectangle 90"/>
          <p:cNvSpPr/>
          <p:nvPr/>
        </p:nvSpPr>
        <p:spPr bwMode="auto">
          <a:xfrm>
            <a:off x="3347864" y="1844824"/>
            <a:ext cx="259228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item :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identifier of the component.  (Use  an id easily searchable)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name of the component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catalog version (similar to the one you are updating)</a:t>
            </a:r>
          </a:p>
          <a:p>
            <a:pPr algn="ctr">
              <a:buFontTx/>
              <a:buChar char="-"/>
            </a:pP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5724127" y="16196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0" name="Forme 23"/>
          <p:cNvCxnSpPr>
            <a:stCxn id="31" idx="1"/>
          </p:cNvCxnSpPr>
          <p:nvPr/>
        </p:nvCxnSpPr>
        <p:spPr bwMode="auto">
          <a:xfrm rot="10800000" flipH="1" flipV="1">
            <a:off x="6300192" y="2276872"/>
            <a:ext cx="1008112" cy="1080120"/>
          </a:xfrm>
          <a:prstGeom prst="bentConnector4">
            <a:avLst>
              <a:gd name="adj1" fmla="val -22676"/>
              <a:gd name="adj2" fmla="val 7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Rectangle 30"/>
          <p:cNvSpPr/>
          <p:nvPr/>
        </p:nvSpPr>
        <p:spPr bwMode="auto">
          <a:xfrm>
            <a:off x="6300192" y="1844824"/>
            <a:ext cx="259228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link’s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identifier 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name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catalog version (similar to the one you are updating)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32" name="Ellipse 31"/>
          <p:cNvSpPr/>
          <p:nvPr/>
        </p:nvSpPr>
        <p:spPr>
          <a:xfrm>
            <a:off x="8702764" y="16288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37" name="Forme 23"/>
          <p:cNvCxnSpPr>
            <a:stCxn id="38" idx="3"/>
          </p:cNvCxnSpPr>
          <p:nvPr/>
        </p:nvCxnSpPr>
        <p:spPr bwMode="auto">
          <a:xfrm flipH="1">
            <a:off x="7884368" y="4329100"/>
            <a:ext cx="1008113" cy="828092"/>
          </a:xfrm>
          <a:prstGeom prst="bentConnector3">
            <a:avLst>
              <a:gd name="adj1" fmla="val -937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Rectangle 37"/>
          <p:cNvSpPr/>
          <p:nvPr/>
        </p:nvSpPr>
        <p:spPr bwMode="auto">
          <a:xfrm>
            <a:off x="6300193" y="4077072"/>
            <a:ext cx="25922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link to the target page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-Either to a content page of the website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-Or to an external page </a:t>
            </a:r>
          </a:p>
        </p:txBody>
      </p:sp>
      <p:sp>
        <p:nvSpPr>
          <p:cNvPr id="42" name="Ellipse 41"/>
          <p:cNvSpPr/>
          <p:nvPr/>
        </p:nvSpPr>
        <p:spPr>
          <a:xfrm>
            <a:off x="8676456" y="38610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50" name="Forme 23"/>
          <p:cNvCxnSpPr>
            <a:stCxn id="51" idx="3"/>
          </p:cNvCxnSpPr>
          <p:nvPr/>
        </p:nvCxnSpPr>
        <p:spPr bwMode="auto">
          <a:xfrm flipV="1">
            <a:off x="5076056" y="4797152"/>
            <a:ext cx="216024" cy="25202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1" name="Rectangle 50"/>
          <p:cNvSpPr/>
          <p:nvPr/>
        </p:nvSpPr>
        <p:spPr bwMode="auto">
          <a:xfrm>
            <a:off x="3923928" y="3933056"/>
            <a:ext cx="1152128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endParaRPr lang="en-US" sz="1050" baseline="0" dirty="0" smtClean="0">
              <a:solidFill>
                <a:schemeClr val="tx1"/>
              </a:solidFill>
            </a:endParaRPr>
          </a:p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It’s the label displayed in the website menu.</a:t>
            </a:r>
          </a:p>
          <a:p>
            <a:pPr algn="l"/>
            <a:endParaRPr lang="en-US" sz="1050" baseline="0" dirty="0" smtClean="0">
              <a:solidFill>
                <a:schemeClr val="tx1"/>
              </a:solidFill>
            </a:endParaRP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Click on the flags to </a:t>
            </a:r>
            <a:r>
              <a:rPr lang="en-US" sz="1050" baseline="0" smtClean="0">
                <a:solidFill>
                  <a:schemeClr val="tx1"/>
                </a:solidFill>
              </a:rPr>
              <a:t>see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of the selected catalog. 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Set the label in the desired language - ex : News</a:t>
            </a:r>
          </a:p>
          <a:p>
            <a:pPr algn="l"/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52" name="Ellipse 51"/>
          <p:cNvSpPr/>
          <p:nvPr/>
        </p:nvSpPr>
        <p:spPr>
          <a:xfrm>
            <a:off x="4860031" y="37170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grpSp>
        <p:nvGrpSpPr>
          <p:cNvPr id="36" name="Groupe 35"/>
          <p:cNvGrpSpPr/>
          <p:nvPr/>
        </p:nvGrpSpPr>
        <p:grpSpPr>
          <a:xfrm>
            <a:off x="7524328" y="5489848"/>
            <a:ext cx="1377340" cy="1368152"/>
            <a:chOff x="7524328" y="5489848"/>
            <a:chExt cx="1377340" cy="1368152"/>
          </a:xfrm>
        </p:grpSpPr>
        <p:sp>
          <p:nvSpPr>
            <p:cNvPr id="59" name="Rectangle 58"/>
            <p:cNvSpPr/>
            <p:nvPr/>
          </p:nvSpPr>
          <p:spPr bwMode="auto">
            <a:xfrm>
              <a:off x="7524328" y="5705872"/>
              <a:ext cx="1152128" cy="11521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sz="1050" baseline="0" dirty="0" smtClean="0">
                  <a:solidFill>
                    <a:schemeClr val="tx1"/>
                  </a:solidFill>
                </a:rPr>
                <a:t>Click on           to save and close </a:t>
              </a:r>
            </a:p>
            <a:p>
              <a:pPr algn="ctr"/>
              <a:r>
                <a:rPr lang="en-US" sz="1050" baseline="0" dirty="0" smtClean="0">
                  <a:solidFill>
                    <a:schemeClr val="tx1"/>
                  </a:solidFill>
                </a:rPr>
                <a:t>both windows</a:t>
              </a:r>
            </a:p>
          </p:txBody>
        </p:sp>
        <p:sp>
          <p:nvSpPr>
            <p:cNvPr id="60" name="Ellipse 59"/>
            <p:cNvSpPr/>
            <p:nvPr/>
          </p:nvSpPr>
          <p:spPr>
            <a:xfrm>
              <a:off x="8460432" y="5489848"/>
              <a:ext cx="441236" cy="441236"/>
            </a:xfrm>
            <a:prstGeom prst="ellipse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 anchorCtr="0"/>
            <a:lstStyle/>
            <a:p>
              <a:pPr algn="ctr"/>
              <a:r>
                <a:rPr lang="fr-FR" sz="1800" b="1" baseline="0" dirty="0">
                  <a:solidFill>
                    <a:schemeClr val="bg1"/>
                  </a:solidFill>
                </a:rPr>
                <a:t>7</a:t>
              </a:r>
            </a:p>
          </p:txBody>
        </p:sp>
        <p:pic>
          <p:nvPicPr>
            <p:cNvPr id="61" name="Picture 7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8169349" y="5993904"/>
              <a:ext cx="219075" cy="1905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</p:pic>
      </p:grpSp>
      <p:pic>
        <p:nvPicPr>
          <p:cNvPr id="33" name="Image 3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 bwMode="auto">
          <a:xfrm>
            <a:off x="467544" y="1916832"/>
            <a:ext cx="2520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Repeat </a:t>
            </a:r>
            <a:r>
              <a:rPr lang="en-US" sz="1050" baseline="0" dirty="0">
                <a:solidFill>
                  <a:schemeClr val="tx1"/>
                </a:solidFill>
              </a:rPr>
              <a:t>Step 1 to 5 of 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“Modify the display ORDER ” section</a:t>
            </a:r>
          </a:p>
        </p:txBody>
      </p:sp>
      <p:sp>
        <p:nvSpPr>
          <p:cNvPr id="35" name="Ellipse 34"/>
          <p:cNvSpPr/>
          <p:nvPr/>
        </p:nvSpPr>
        <p:spPr>
          <a:xfrm>
            <a:off x="179512" y="169162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b="1" dirty="0" smtClean="0">
                <a:solidFill>
                  <a:schemeClr val="bg1"/>
                </a:solidFill>
              </a:rPr>
              <a:t>1</a:t>
            </a:r>
            <a:endParaRPr lang="fr-FR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7744" y="2286642"/>
            <a:ext cx="4248472" cy="324241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 smtClean="0">
                <a:solidFill>
                  <a:srgbClr val="FFFFFF"/>
                </a:solidFill>
              </a:rPr>
              <a:t> </a:t>
            </a:r>
            <a:r>
              <a:rPr lang="en-US" sz="1100" baseline="0" dirty="0">
                <a:solidFill>
                  <a:srgbClr val="FFFFFF"/>
                </a:solidFill>
              </a:rPr>
              <a:t>2.3 Modify a </a:t>
            </a:r>
            <a:r>
              <a:rPr lang="en-US" sz="1100" baseline="0" dirty="0" smtClean="0">
                <a:solidFill>
                  <a:srgbClr val="FFFFFF"/>
                </a:solidFill>
              </a:rPr>
              <a:t>promotional banner used </a:t>
            </a:r>
            <a:r>
              <a:rPr lang="en-US" sz="1100" baseline="0" dirty="0">
                <a:solidFill>
                  <a:srgbClr val="FFFFFF"/>
                </a:solidFill>
              </a:rPr>
              <a:t>on a navigation bar (</a:t>
            </a:r>
            <a:r>
              <a:rPr lang="en-US" sz="1100" baseline="0" dirty="0" smtClean="0">
                <a:solidFill>
                  <a:srgbClr val="FFFFFF"/>
                </a:solidFill>
              </a:rPr>
              <a:t>1/3) - In </a:t>
            </a:r>
            <a:r>
              <a:rPr lang="en-US" sz="1100" baseline="0" dirty="0">
                <a:solidFill>
                  <a:srgbClr val="FFFFFF"/>
                </a:solidFill>
              </a:rPr>
              <a:t>HMC</a:t>
            </a:r>
            <a:endParaRPr lang="en-US" sz="1100" b="1" baseline="0" dirty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28" name="Image 2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56" name="Rectangle 55"/>
          <p:cNvSpPr/>
          <p:nvPr/>
        </p:nvSpPr>
        <p:spPr bwMode="auto">
          <a:xfrm>
            <a:off x="3707904" y="4077072"/>
            <a:ext cx="1224136" cy="1296144"/>
          </a:xfrm>
          <a:prstGeom prst="rect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5004048" y="4077072"/>
            <a:ext cx="1224136" cy="1296144"/>
          </a:xfrm>
          <a:prstGeom prst="rect">
            <a:avLst/>
          </a:prstGeom>
          <a:noFill/>
          <a:ln w="381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411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57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5805264"/>
            <a:ext cx="8515350" cy="5905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3757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3140968"/>
            <a:ext cx="5397797" cy="246830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</a:t>
            </a:r>
            <a:r>
              <a:rPr lang="en-US" sz="1100" baseline="0" dirty="0" smtClean="0">
                <a:solidFill>
                  <a:srgbClr val="FFFFFF"/>
                </a:solidFill>
              </a:rPr>
              <a:t> 2.3 Modify a promotional banner used on a navigation bar (2/3) - In HMC</a:t>
            </a:r>
            <a:endParaRPr lang="en-US" sz="1100" b="1" baseline="0" dirty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33569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5359494" y="2042552"/>
            <a:ext cx="1728192" cy="5223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‘Administration tab’</a:t>
            </a:r>
          </a:p>
        </p:txBody>
      </p:sp>
      <p:cxnSp>
        <p:nvCxnSpPr>
          <p:cNvPr id="57" name="Forme 23"/>
          <p:cNvCxnSpPr>
            <a:stCxn id="55" idx="1"/>
          </p:cNvCxnSpPr>
          <p:nvPr/>
        </p:nvCxnSpPr>
        <p:spPr bwMode="auto">
          <a:xfrm rot="10800000" flipV="1">
            <a:off x="3203848" y="2303728"/>
            <a:ext cx="2155646" cy="112527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0" name="Ellipse 59"/>
          <p:cNvSpPr/>
          <p:nvPr/>
        </p:nvSpPr>
        <p:spPr>
          <a:xfrm>
            <a:off x="6867068" y="18482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37" name="Rectangle 36"/>
          <p:cNvSpPr/>
          <p:nvPr/>
        </p:nvSpPr>
        <p:spPr bwMode="auto">
          <a:xfrm>
            <a:off x="6660232" y="3125700"/>
            <a:ext cx="2304256" cy="102338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In </a:t>
            </a:r>
            <a:r>
              <a:rPr lang="en-US" sz="1050" baseline="0" dirty="0">
                <a:solidFill>
                  <a:schemeClr val="tx1"/>
                </a:solidFill>
              </a:rPr>
              <a:t>the ‘Administration </a:t>
            </a:r>
            <a:r>
              <a:rPr lang="en-US" sz="1050" baseline="0" dirty="0" smtClean="0">
                <a:solidFill>
                  <a:schemeClr val="tx1"/>
                </a:solidFill>
              </a:rPr>
              <a:t>tab, double click on the entry in the navigation nodes table</a:t>
            </a:r>
          </a:p>
        </p:txBody>
      </p:sp>
      <p:cxnSp>
        <p:nvCxnSpPr>
          <p:cNvPr id="42" name="Forme 23"/>
          <p:cNvCxnSpPr>
            <a:stCxn id="37" idx="2"/>
          </p:cNvCxnSpPr>
          <p:nvPr/>
        </p:nvCxnSpPr>
        <p:spPr bwMode="auto">
          <a:xfrm rot="5400000">
            <a:off x="6702245" y="4839165"/>
            <a:ext cx="1800198" cy="420033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Ellipse 43"/>
          <p:cNvSpPr/>
          <p:nvPr/>
        </p:nvSpPr>
        <p:spPr>
          <a:xfrm>
            <a:off x="6331568" y="290508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9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pic>
        <p:nvPicPr>
          <p:cNvPr id="24" name="Image 2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 bwMode="auto">
          <a:xfrm>
            <a:off x="302416" y="2027628"/>
            <a:ext cx="3477495" cy="96932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The promotional banner are linked to level 2 links.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Level links (example </a:t>
            </a:r>
            <a:r>
              <a:rPr lang="en-US" sz="1050" b="1" baseline="0" dirty="0" smtClean="0">
                <a:solidFill>
                  <a:schemeClr val="tx1"/>
                </a:solidFill>
              </a:rPr>
              <a:t>Cuisson</a:t>
            </a:r>
            <a:r>
              <a:rPr lang="en-US" sz="1050" baseline="0" dirty="0" smtClean="0">
                <a:solidFill>
                  <a:schemeClr val="tx1"/>
                </a:solidFill>
              </a:rPr>
              <a:t> in our case)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can be used starting from step 6 of</a:t>
            </a:r>
          </a:p>
          <a:p>
            <a:pPr algn="ctr"/>
            <a:r>
              <a:rPr lang="en-US" sz="1050" baseline="0" dirty="0">
                <a:solidFill>
                  <a:schemeClr val="tx1"/>
                </a:solidFill>
              </a:rPr>
              <a:t>Modify a LABEL used on a </a:t>
            </a:r>
            <a:r>
              <a:rPr lang="en-US" sz="1050" baseline="0" dirty="0" smtClean="0">
                <a:solidFill>
                  <a:schemeClr val="tx1"/>
                </a:solidFill>
              </a:rPr>
              <a:t>navigation bar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6" name="Ellipse 25"/>
          <p:cNvSpPr/>
          <p:nvPr/>
        </p:nvSpPr>
        <p:spPr>
          <a:xfrm>
            <a:off x="87197" y="183969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en-US" sz="1800" b="1" baseline="0" dirty="0" smtClean="0">
                <a:solidFill>
                  <a:schemeClr val="bg1"/>
                </a:solidFill>
              </a:rPr>
              <a:t>7</a:t>
            </a:r>
            <a:endParaRPr lang="en-US" sz="1800" b="1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956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5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31640" y="2132856"/>
            <a:ext cx="6121759" cy="39401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</a:rPr>
              <a:t>     2.3 Modify a promotional banner used </a:t>
            </a:r>
            <a:r>
              <a:rPr lang="en-US" sz="1100" baseline="0" dirty="0">
                <a:solidFill>
                  <a:srgbClr val="FFFFFF"/>
                </a:solidFill>
              </a:rPr>
              <a:t>on a navigation bar </a:t>
            </a:r>
            <a:r>
              <a:rPr lang="en-US" sz="1100" baseline="0" dirty="0" smtClean="0">
                <a:solidFill>
                  <a:srgbClr val="FFFFFF"/>
                </a:solidFill>
              </a:rPr>
              <a:t>(3/3) - In </a:t>
            </a:r>
            <a:r>
              <a:rPr lang="en-US" sz="1100" baseline="0" dirty="0">
                <a:solidFill>
                  <a:srgbClr val="FFFFFF"/>
                </a:solidFill>
              </a:rPr>
              <a:t>HMC</a:t>
            </a:r>
            <a:endParaRPr lang="en-US" sz="1100" b="1" baseline="0" dirty="0" smtClean="0">
              <a:solidFill>
                <a:srgbClr val="FFFFFF"/>
              </a:solidFill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Navigation Bar Component 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21" name="Line 24"/>
          <p:cNvSpPr>
            <a:spLocks noChangeShapeType="1"/>
          </p:cNvSpPr>
          <p:nvPr/>
        </p:nvSpPr>
        <p:spPr bwMode="auto">
          <a:xfrm>
            <a:off x="2222936" y="335699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4644008" y="4653136"/>
            <a:ext cx="4320480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In the next window (navigation node)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Go to the administration tab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The promotional banner </a:t>
            </a:r>
            <a:r>
              <a:rPr lang="en-US" sz="1050" baseline="0" smtClean="0">
                <a:solidFill>
                  <a:schemeClr val="tx1"/>
                </a:solidFill>
              </a:rPr>
              <a:t>are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in the components table, you can create / modify / delete  this promotional banner using a 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endParaRPr lang="fr-FR" sz="1050" baseline="0" dirty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>
                <a:solidFill>
                  <a:schemeClr val="accent6"/>
                </a:solidFill>
              </a:rPr>
              <a:t>Note : </a:t>
            </a:r>
            <a:r>
              <a:rPr lang="en-US" sz="1050" baseline="0" dirty="0">
                <a:solidFill>
                  <a:schemeClr val="accent6"/>
                </a:solidFill>
              </a:rPr>
              <a:t>You need to save your changes </a:t>
            </a:r>
          </a:p>
          <a:p>
            <a:pPr algn="ctr"/>
            <a:r>
              <a:rPr lang="en-US" sz="1050" baseline="0" dirty="0">
                <a:solidFill>
                  <a:schemeClr val="accent6"/>
                </a:solidFill>
              </a:rPr>
              <a:t>and replicate the catalogs after </a:t>
            </a:r>
            <a:r>
              <a:rPr lang="en-US" sz="1050" baseline="0" dirty="0" smtClean="0">
                <a:solidFill>
                  <a:schemeClr val="accent6"/>
                </a:solidFill>
              </a:rPr>
              <a:t>that</a:t>
            </a:r>
            <a:endParaRPr lang="en-US" sz="1050" baseline="0" dirty="0">
              <a:solidFill>
                <a:schemeClr val="accent6"/>
              </a:solidFill>
            </a:endParaRPr>
          </a:p>
        </p:txBody>
      </p:sp>
      <p:cxnSp>
        <p:nvCxnSpPr>
          <p:cNvPr id="42" name="Forme 23"/>
          <p:cNvCxnSpPr>
            <a:stCxn id="37" idx="1"/>
          </p:cNvCxnSpPr>
          <p:nvPr/>
        </p:nvCxnSpPr>
        <p:spPr bwMode="auto">
          <a:xfrm rot="10800000">
            <a:off x="3131840" y="4005064"/>
            <a:ext cx="1512168" cy="154817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Ellipse 43"/>
          <p:cNvSpPr/>
          <p:nvPr/>
        </p:nvSpPr>
        <p:spPr>
          <a:xfrm>
            <a:off x="4346788" y="44371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10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pic>
        <p:nvPicPr>
          <p:cNvPr id="14" name="Image 1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7" name="Rectangl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436096" y="5733256"/>
            <a:ext cx="2880000" cy="28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b="1" baseline="0" dirty="0" smtClean="0">
                <a:solidFill>
                  <a:srgbClr val="FFFFFF"/>
                </a:solidFill>
              </a:rPr>
              <a:t>Banner component</a:t>
            </a:r>
            <a:endParaRPr lang="en-US" sz="1200" b="1" baseline="0" dirty="0" smtClean="0">
              <a:solidFill>
                <a:srgbClr val="FFFFFF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5255824" y="5715256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r>
              <a:rPr lang="fr-FR" sz="1600" b="1" baseline="0" dirty="0" smtClean="0">
                <a:solidFill>
                  <a:schemeClr val="bg1"/>
                </a:solidFill>
              </a:rPr>
              <a:t>4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 smtClean="0"/>
              <a:t>Site Logo Component</a:t>
            </a:r>
            <a:endParaRPr lang="en-US" sz="3200" dirty="0"/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2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3674603" cy="216024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19872" y="3933056"/>
            <a:ext cx="5098086" cy="231844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1" name="Rectangle 10"/>
          <p:cNvSpPr/>
          <p:nvPr/>
        </p:nvSpPr>
        <p:spPr bwMode="auto">
          <a:xfrm>
            <a:off x="5436096" y="3789040"/>
            <a:ext cx="1152128" cy="576064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251520" y="1556792"/>
            <a:ext cx="720080" cy="36004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6948264" y="4077072"/>
            <a:ext cx="504056" cy="144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0" y="386104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</a:t>
            </a:r>
            <a:r>
              <a:rPr lang="en-US" sz="900" baseline="0" dirty="0" err="1" smtClean="0"/>
              <a:t>Tefal</a:t>
            </a:r>
            <a:r>
              <a:rPr lang="en-US" sz="900" baseline="0" dirty="0" smtClean="0"/>
              <a:t> Home Page</a:t>
            </a:r>
            <a:endParaRPr lang="en-US" sz="900" baseline="0" dirty="0"/>
          </a:p>
        </p:txBody>
      </p:sp>
      <p:sp>
        <p:nvSpPr>
          <p:cNvPr id="16" name="ZoneTexte 15"/>
          <p:cNvSpPr txBox="1"/>
          <p:nvPr/>
        </p:nvSpPr>
        <p:spPr>
          <a:xfrm>
            <a:off x="3779912" y="638132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Home Page</a:t>
            </a:r>
            <a:endParaRPr lang="en-US" sz="900" baseline="0" dirty="0"/>
          </a:p>
        </p:txBody>
      </p:sp>
      <p:pic>
        <p:nvPicPr>
          <p:cNvPr id="15" name="Image 1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 bwMode="auto">
          <a:xfrm>
            <a:off x="323528" y="5229200"/>
            <a:ext cx="8568952" cy="144016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 smtClean="0"/>
              <a:t>Site Logo Component</a:t>
            </a:r>
            <a:endParaRPr lang="en-US" sz="3200" dirty="0"/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71800" y="1412776"/>
            <a:ext cx="4536504" cy="319980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7" name="ZoneTexte 16"/>
          <p:cNvSpPr txBox="1"/>
          <p:nvPr/>
        </p:nvSpPr>
        <p:spPr>
          <a:xfrm>
            <a:off x="2771800" y="458112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Editing the component using WCMS Live Edit perspective</a:t>
            </a:r>
            <a:endParaRPr lang="en-US" sz="900" baseline="0" dirty="0"/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299911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251520" y="5183851"/>
            <a:ext cx="8712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ctr"/>
            <a:r>
              <a:rPr lang="en-US" sz="1200" b="1" baseline="0" dirty="0" smtClean="0">
                <a:solidFill>
                  <a:srgbClr val="FF0000"/>
                </a:solidFill>
                <a:latin typeface="+mn-lt"/>
              </a:rPr>
              <a:t>Note : the creation of this component , is not applicable as it </a:t>
            </a:r>
            <a:r>
              <a:rPr lang="en-US" sz="1200" b="1" baseline="0" smtClean="0">
                <a:solidFill>
                  <a:srgbClr val="FF0000"/>
                </a:solidFill>
                <a:latin typeface="+mn-lt"/>
              </a:rPr>
              <a:t>is available </a:t>
            </a:r>
            <a:r>
              <a:rPr lang="en-US" sz="1200" b="1" baseline="0" dirty="0" smtClean="0">
                <a:solidFill>
                  <a:srgbClr val="FF0000"/>
                </a:solidFill>
                <a:latin typeface="+mn-lt"/>
              </a:rPr>
              <a:t>only once in all pages in the header section. </a:t>
            </a: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1" name="Ellipse 20"/>
          <p:cNvSpPr/>
          <p:nvPr/>
        </p:nvSpPr>
        <p:spPr>
          <a:xfrm>
            <a:off x="453570" y="5451662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400" b="1" baseline="0" dirty="0" smtClean="0">
                <a:solidFill>
                  <a:schemeClr val="bg1"/>
                </a:solidFill>
              </a:rPr>
              <a:t>1</a:t>
            </a:r>
            <a:endParaRPr lang="en-US" sz="1400" b="1" baseline="0" dirty="0">
              <a:solidFill>
                <a:schemeClr val="bg1"/>
              </a:solidFill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732076" y="5477162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Media section : a list of localized (see Globe icon) media associated to the component  </a:t>
            </a:r>
          </a:p>
        </p:txBody>
      </p:sp>
      <p:sp>
        <p:nvSpPr>
          <p:cNvPr id="23" name="Ellipse 22"/>
          <p:cNvSpPr/>
          <p:nvPr/>
        </p:nvSpPr>
        <p:spPr>
          <a:xfrm>
            <a:off x="2195736" y="3419812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/>
          <a:lstStyle/>
          <a:p>
            <a:pPr algn="ctr"/>
            <a:r>
              <a:rPr lang="en-US" sz="1400" b="1" baseline="0" smtClean="0">
                <a:solidFill>
                  <a:schemeClr val="bg1"/>
                </a:solidFill>
              </a:rPr>
              <a:t>2</a:t>
            </a:r>
            <a:endParaRPr lang="en-US" sz="1400" b="1" baseline="0">
              <a:solidFill>
                <a:schemeClr val="bg1"/>
              </a:solidFill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2411760" y="1556792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/>
          <a:lstStyle/>
          <a:p>
            <a:pPr algn="ctr"/>
            <a:r>
              <a:rPr lang="en-US" sz="1400" b="1" baseline="0" dirty="0" smtClean="0">
                <a:solidFill>
                  <a:schemeClr val="bg1"/>
                </a:solidFill>
              </a:rPr>
              <a:t>1</a:t>
            </a:r>
            <a:endParaRPr lang="en-US" sz="1400" b="1" baseline="0" dirty="0">
              <a:solidFill>
                <a:schemeClr val="bg1"/>
              </a:solidFill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741602" y="5909210"/>
            <a:ext cx="70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URL Link &amp; external (yes/no) : the corresponding URL associated to the component, </a:t>
            </a:r>
            <a:r>
              <a:rPr lang="en-US" sz="10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this parameter needs to be left at “/” in order to re direct to the web site root page (home page) when clicked</a:t>
            </a:r>
          </a:p>
        </p:txBody>
      </p:sp>
      <p:sp>
        <p:nvSpPr>
          <p:cNvPr id="30" name="Ellipse 29"/>
          <p:cNvSpPr/>
          <p:nvPr/>
        </p:nvSpPr>
        <p:spPr>
          <a:xfrm>
            <a:off x="458356" y="5883710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400" b="1" baseline="0" dirty="0" smtClean="0">
                <a:solidFill>
                  <a:schemeClr val="bg1"/>
                </a:solidFill>
              </a:rPr>
              <a:t>2</a:t>
            </a:r>
            <a:endParaRPr lang="en-US" sz="1400" b="1" baseline="0" dirty="0">
              <a:solidFill>
                <a:schemeClr val="bg1"/>
              </a:solidFill>
            </a:endParaRPr>
          </a:p>
        </p:txBody>
      </p:sp>
      <p:pic>
        <p:nvPicPr>
          <p:cNvPr id="25" name="Image 2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6" name="Accolade ouvrante 25"/>
          <p:cNvSpPr/>
          <p:nvPr/>
        </p:nvSpPr>
        <p:spPr bwMode="auto">
          <a:xfrm>
            <a:off x="2555776" y="3429000"/>
            <a:ext cx="144016" cy="360040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96136" y="4005064"/>
            <a:ext cx="1477373" cy="26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47664" y="1196752"/>
            <a:ext cx="648072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  <a:ea typeface="+mn-ea"/>
              </a:rPr>
              <a:t>  </a:t>
            </a: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Aim of this section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1547664" y="2708920"/>
            <a:ext cx="619268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 the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website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are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different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types of pages :</a:t>
            </a:r>
          </a:p>
          <a:p>
            <a:pPr marL="342900" indent="-342900" algn="l">
              <a:buFont typeface="+mj-lt"/>
              <a:buAutoNum type="arabicPeriod"/>
            </a:pP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Content pages 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(ex :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HomePage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About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Tefal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CSS Home…)</a:t>
            </a:r>
          </a:p>
          <a:p>
            <a:pPr marL="342900" indent="-342900" algn="l">
              <a:buFont typeface="+mj-lt"/>
              <a:buAutoNum type="arabicPeriod"/>
            </a:pPr>
            <a:r>
              <a:rPr lang="fr-FR" sz="11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Category</a:t>
            </a: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pages 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(ex : Product main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category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pages - breakfast, Cooking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appliances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…; Product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sub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category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pages)</a:t>
            </a:r>
          </a:p>
          <a:p>
            <a:pPr marL="342900" indent="-342900" algn="l">
              <a:buFont typeface="+mj-lt"/>
              <a:buAutoNum type="arabicPeriod"/>
            </a:pP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pages 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(Page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used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when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displaying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 single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product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- ex :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Actifry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2 in1…)</a:t>
            </a:r>
            <a:endParaRPr lang="fr-FR" sz="1100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9046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51720" y="4038972"/>
            <a:ext cx="181778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oneTexte 10"/>
          <p:cNvSpPr txBox="1"/>
          <p:nvPr/>
        </p:nvSpPr>
        <p:spPr>
          <a:xfrm>
            <a:off x="1475656" y="1628800"/>
            <a:ext cx="64087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This section explains how to manage the website content which is non structured information, it</a:t>
            </a:r>
          </a:p>
          <a:p>
            <a:pPr marL="342900" indent="-342900" algn="l"/>
            <a:r>
              <a:rPr lang="fr-FR" sz="1100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means the editorial content of any of the website pages.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85181" y="2276872"/>
            <a:ext cx="648072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To understand before starting…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3" name="Ellipse 12"/>
          <p:cNvSpPr/>
          <p:nvPr/>
        </p:nvSpPr>
        <p:spPr>
          <a:xfrm>
            <a:off x="2771800" y="3861048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  <a:endParaRPr lang="fr-FR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91490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4005064"/>
            <a:ext cx="1683327" cy="2701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Ellipse 15"/>
          <p:cNvSpPr/>
          <p:nvPr/>
        </p:nvSpPr>
        <p:spPr>
          <a:xfrm>
            <a:off x="5508104" y="3827140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91492" name="Picture 4"/>
          <p:cNvPicPr>
            <a:picLocks noChangeAspect="1" noChangeArrowheads="1"/>
          </p:cNvPicPr>
          <p:nvPr/>
        </p:nvPicPr>
        <p:blipFill>
          <a:blip r:embed="rId6" cstate="email"/>
          <a:srcRect t="-201"/>
          <a:stretch>
            <a:fillRect/>
          </a:stretch>
        </p:blipFill>
        <p:spPr bwMode="auto">
          <a:xfrm>
            <a:off x="7452320" y="4005064"/>
            <a:ext cx="1542166" cy="2762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Ellipse 18"/>
          <p:cNvSpPr/>
          <p:nvPr/>
        </p:nvSpPr>
        <p:spPr>
          <a:xfrm>
            <a:off x="8100392" y="37932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  <a:endParaRPr lang="fr-FR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1259632" y="341784"/>
            <a:ext cx="7344816" cy="566936"/>
          </a:xfrm>
          <a:prstGeom prst="rect">
            <a:avLst/>
          </a:prstGeom>
        </p:spPr>
        <p:txBody>
          <a:bodyPr/>
          <a:lstStyle/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</a:rPr>
              <a:t> Introduction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20" name="Image 19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1840235"/>
            <a:ext cx="2619375" cy="12287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3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19672" y="3789040"/>
            <a:ext cx="4032448" cy="28442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76" name="Rectangle 75"/>
          <p:cNvSpPr/>
          <p:nvPr/>
        </p:nvSpPr>
        <p:spPr bwMode="auto">
          <a:xfrm>
            <a:off x="6444208" y="5589240"/>
            <a:ext cx="244827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After having changed the media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‘OK’ to save the modifications</a:t>
            </a: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419872" y="2780928"/>
            <a:ext cx="2484512" cy="79446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7" name="Rectangle 66"/>
          <p:cNvSpPr/>
          <p:nvPr/>
        </p:nvSpPr>
        <p:spPr bwMode="auto">
          <a:xfrm>
            <a:off x="179512" y="3356992"/>
            <a:ext cx="16561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logo slot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 smtClean="0"/>
              <a:t>Site Logo Component</a:t>
            </a:r>
            <a:endParaRPr lang="en-US" sz="3200" dirty="0"/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Line 24"/>
          <p:cNvSpPr>
            <a:spLocks noChangeShapeType="1"/>
          </p:cNvSpPr>
          <p:nvPr/>
        </p:nvSpPr>
        <p:spPr bwMode="auto">
          <a:xfrm>
            <a:off x="1728068" y="2543497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1" name="Line 25"/>
          <p:cNvSpPr>
            <a:spLocks noChangeShapeType="1"/>
          </p:cNvSpPr>
          <p:nvPr/>
        </p:nvSpPr>
        <p:spPr bwMode="auto">
          <a:xfrm>
            <a:off x="3046192" y="1967433"/>
            <a:ext cx="0" cy="576263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Ellipse 14"/>
          <p:cNvSpPr/>
          <p:nvPr/>
        </p:nvSpPr>
        <p:spPr>
          <a:xfrm>
            <a:off x="1682492" y="31317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6" name="Ellipse 35"/>
          <p:cNvSpPr/>
          <p:nvPr/>
        </p:nvSpPr>
        <p:spPr>
          <a:xfrm>
            <a:off x="6228184" y="53732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X</a:t>
            </a:r>
          </a:p>
        </p:txBody>
      </p:sp>
      <p:cxnSp>
        <p:nvCxnSpPr>
          <p:cNvPr id="60" name="Forme 41"/>
          <p:cNvCxnSpPr>
            <a:stCxn id="61" idx="2"/>
            <a:endCxn id="16" idx="0"/>
          </p:cNvCxnSpPr>
          <p:nvPr/>
        </p:nvCxnSpPr>
        <p:spPr bwMode="auto">
          <a:xfrm rot="5400000">
            <a:off x="5517164" y="1709868"/>
            <a:ext cx="216024" cy="192609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1" name="Rectangle 60"/>
          <p:cNvSpPr/>
          <p:nvPr/>
        </p:nvSpPr>
        <p:spPr bwMode="auto">
          <a:xfrm>
            <a:off x="5652120" y="1916832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‘OK ‘to unlock the component  and edit it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18" name="Ellipse 17"/>
          <p:cNvSpPr/>
          <p:nvPr/>
        </p:nvSpPr>
        <p:spPr>
          <a:xfrm>
            <a:off x="7299116" y="23396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69" name="Connecteur en angle 68"/>
          <p:cNvCxnSpPr>
            <a:stCxn id="67" idx="0"/>
          </p:cNvCxnSpPr>
          <p:nvPr/>
        </p:nvCxnSpPr>
        <p:spPr bwMode="auto">
          <a:xfrm rot="16200000" flipV="1">
            <a:off x="557554" y="2906942"/>
            <a:ext cx="720080" cy="1800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0" name="Rectangle 69"/>
          <p:cNvSpPr/>
          <p:nvPr/>
        </p:nvSpPr>
        <p:spPr bwMode="auto">
          <a:xfrm>
            <a:off x="6156176" y="3573016"/>
            <a:ext cx="252028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globe icon to select the appropriate language and on “…” to open the media search wizard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5930964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72" name="Forme 71"/>
          <p:cNvCxnSpPr>
            <a:stCxn id="70" idx="1"/>
          </p:cNvCxnSpPr>
          <p:nvPr/>
        </p:nvCxnSpPr>
        <p:spPr bwMode="auto">
          <a:xfrm rot="10800000" flipV="1">
            <a:off x="5508104" y="4005064"/>
            <a:ext cx="648072" cy="14401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Forme 77"/>
          <p:cNvCxnSpPr>
            <a:stCxn id="76" idx="2"/>
          </p:cNvCxnSpPr>
          <p:nvPr/>
        </p:nvCxnSpPr>
        <p:spPr bwMode="auto">
          <a:xfrm rot="5400000">
            <a:off x="6618436" y="5515992"/>
            <a:ext cx="184572" cy="191524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Modify logo using WCMS live edit perspective :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(1/2</a:t>
            </a:r>
            <a:r>
              <a:rPr lang="en-US" sz="1100" baseline="0" dirty="0" smtClean="0">
                <a:solidFill>
                  <a:srgbClr val="FFFFFF"/>
                </a:solidFill>
              </a:rPr>
              <a:t>)</a:t>
            </a:r>
            <a:endParaRPr lang="en-US" sz="1100" b="1" baseline="0" dirty="0" smtClean="0">
              <a:solidFill>
                <a:srgbClr val="FFFFFF"/>
              </a:solidFill>
            </a:endParaRPr>
          </a:p>
        </p:txBody>
      </p:sp>
      <p:pic>
        <p:nvPicPr>
          <p:cNvPr id="24" name="Image 2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 smtClean="0"/>
              <a:t>Site Logo Component</a:t>
            </a:r>
            <a:endParaRPr lang="en-US" sz="3200" dirty="0"/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0" name="Line 24"/>
          <p:cNvSpPr>
            <a:spLocks noChangeShapeType="1"/>
          </p:cNvSpPr>
          <p:nvPr/>
        </p:nvSpPr>
        <p:spPr bwMode="auto">
          <a:xfrm>
            <a:off x="1728068" y="2543497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576" y="2034469"/>
            <a:ext cx="4176464" cy="445213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cxnSp>
        <p:nvCxnSpPr>
          <p:cNvPr id="42" name="Forme 41"/>
          <p:cNvCxnSpPr/>
          <p:nvPr/>
        </p:nvCxnSpPr>
        <p:spPr bwMode="auto">
          <a:xfrm rot="10800000" flipV="1">
            <a:off x="5004048" y="3068960"/>
            <a:ext cx="1728192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Rectangle 46"/>
          <p:cNvSpPr/>
          <p:nvPr/>
        </p:nvSpPr>
        <p:spPr bwMode="auto">
          <a:xfrm>
            <a:off x="5292080" y="2060848"/>
            <a:ext cx="309634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-Search by qualifier and/or name or /and mime type (type of media : if searching for an image, in ‘Contains’, enter ‘image’) and / or folder (images are organized in folder)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-Enter the search value</a:t>
            </a:r>
            <a:endParaRPr lang="fr-FR" sz="1050" baseline="0" dirty="0" smtClean="0">
              <a:latin typeface="+mn-lt"/>
              <a:ea typeface="+mn-ea"/>
            </a:endParaRPr>
          </a:p>
        </p:txBody>
      </p:sp>
      <p:sp>
        <p:nvSpPr>
          <p:cNvPr id="32" name="Ellipse 31"/>
          <p:cNvSpPr/>
          <p:nvPr/>
        </p:nvSpPr>
        <p:spPr>
          <a:xfrm>
            <a:off x="5076056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49" name="Forme 41"/>
          <p:cNvCxnSpPr>
            <a:stCxn id="50" idx="0"/>
          </p:cNvCxnSpPr>
          <p:nvPr/>
        </p:nvCxnSpPr>
        <p:spPr bwMode="auto">
          <a:xfrm rot="16200000" flipH="1" flipV="1">
            <a:off x="5974433" y="2563181"/>
            <a:ext cx="543506" cy="2628292"/>
          </a:xfrm>
          <a:prstGeom prst="bentConnector4">
            <a:avLst>
              <a:gd name="adj1" fmla="val -42060"/>
              <a:gd name="adj2" fmla="val 6575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6732240" y="3605574"/>
            <a:ext cx="16561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5" name="Ellipse 44"/>
          <p:cNvSpPr/>
          <p:nvPr/>
        </p:nvSpPr>
        <p:spPr>
          <a:xfrm>
            <a:off x="6588224" y="389360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56" name="Rectangle 55"/>
          <p:cNvSpPr/>
          <p:nvPr/>
        </p:nvSpPr>
        <p:spPr bwMode="auto">
          <a:xfrm>
            <a:off x="6156176" y="5373216"/>
            <a:ext cx="205172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100" baseline="0" dirty="0" smtClean="0">
                <a:solidFill>
                  <a:schemeClr val="tx1"/>
                </a:solidFill>
              </a:rPr>
              <a:t>-Select the desired result </a:t>
            </a:r>
          </a:p>
          <a:p>
            <a:pPr algn="l"/>
            <a:r>
              <a:rPr lang="en-US" sz="1100" baseline="0" dirty="0" smtClean="0">
                <a:solidFill>
                  <a:schemeClr val="tx1"/>
                </a:solidFill>
              </a:rPr>
              <a:t>-Click on ‘Done’</a:t>
            </a:r>
          </a:p>
          <a:p>
            <a:pPr algn="l"/>
            <a:r>
              <a:rPr lang="en-US" sz="1050" b="1" baseline="0" dirty="0" smtClean="0">
                <a:solidFill>
                  <a:srgbClr val="C00000"/>
                </a:solidFill>
              </a:rPr>
              <a:t>Note : </a:t>
            </a:r>
            <a:r>
              <a:rPr lang="en-US" sz="1050" baseline="0" dirty="0" smtClean="0">
                <a:solidFill>
                  <a:srgbClr val="C00000"/>
                </a:solidFill>
              </a:rPr>
              <a:t>the selected item must be of the </a:t>
            </a:r>
            <a:r>
              <a:rPr lang="en-US" sz="1050" u="sng" baseline="0" dirty="0" smtClean="0">
                <a:solidFill>
                  <a:srgbClr val="C00000"/>
                </a:solidFill>
              </a:rPr>
              <a:t>same catalog version</a:t>
            </a:r>
            <a:r>
              <a:rPr lang="en-US" sz="1050" baseline="0" dirty="0" smtClean="0">
                <a:solidFill>
                  <a:srgbClr val="C00000"/>
                </a:solidFill>
              </a:rPr>
              <a:t> of the currently updated page</a:t>
            </a:r>
          </a:p>
        </p:txBody>
      </p:sp>
      <p:sp>
        <p:nvSpPr>
          <p:cNvPr id="31" name="Ellipse 30"/>
          <p:cNvSpPr/>
          <p:nvPr/>
        </p:nvSpPr>
        <p:spPr>
          <a:xfrm>
            <a:off x="7982684" y="51480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59" name="Forme 58"/>
          <p:cNvCxnSpPr>
            <a:stCxn id="56" idx="1"/>
          </p:cNvCxnSpPr>
          <p:nvPr/>
        </p:nvCxnSpPr>
        <p:spPr bwMode="auto">
          <a:xfrm rot="10800000">
            <a:off x="4211960" y="4941168"/>
            <a:ext cx="1944216" cy="9361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Modify logo using WCMS live edit perspective :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 smtClean="0">
                <a:solidFill>
                  <a:srgbClr val="FFFFFF"/>
                </a:solidFill>
              </a:rPr>
              <a:t>) - option 2 : Using an existing  media</a:t>
            </a:r>
            <a:endParaRPr lang="en-US" sz="1100" b="1" baseline="0" dirty="0" smtClean="0">
              <a:solidFill>
                <a:srgbClr val="FFFFFF"/>
              </a:solidFill>
            </a:endParaRPr>
          </a:p>
        </p:txBody>
      </p:sp>
      <p:pic>
        <p:nvPicPr>
          <p:cNvPr id="18" name="Image 1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2708920"/>
            <a:ext cx="5544616" cy="290393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 smtClean="0"/>
              <a:t>Site Logo Component</a:t>
            </a:r>
            <a:endParaRPr lang="en-US" sz="3200" dirty="0"/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0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Manage component 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2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0" name="Line 24"/>
          <p:cNvSpPr>
            <a:spLocks noChangeShapeType="1"/>
          </p:cNvSpPr>
          <p:nvPr/>
        </p:nvSpPr>
        <p:spPr bwMode="auto">
          <a:xfrm>
            <a:off x="1728068" y="2543497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cxnSp>
        <p:nvCxnSpPr>
          <p:cNvPr id="42" name="Forme 41"/>
          <p:cNvCxnSpPr>
            <a:stCxn id="47" idx="1"/>
          </p:cNvCxnSpPr>
          <p:nvPr/>
        </p:nvCxnSpPr>
        <p:spPr bwMode="auto">
          <a:xfrm rot="10800000" flipH="1" flipV="1">
            <a:off x="251520" y="2204864"/>
            <a:ext cx="504056" cy="1080120"/>
          </a:xfrm>
          <a:prstGeom prst="bentConnector4">
            <a:avLst>
              <a:gd name="adj1" fmla="val -45352"/>
              <a:gd name="adj2" fmla="val 66667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Rectangle 46"/>
          <p:cNvSpPr/>
          <p:nvPr/>
        </p:nvSpPr>
        <p:spPr bwMode="auto">
          <a:xfrm>
            <a:off x="251520" y="1844824"/>
            <a:ext cx="43204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-Click on the button ‘Choose a file’ to search the new image </a:t>
            </a:r>
          </a:p>
        </p:txBody>
      </p:sp>
      <p:sp>
        <p:nvSpPr>
          <p:cNvPr id="32" name="Ellipse 31"/>
          <p:cNvSpPr/>
          <p:nvPr/>
        </p:nvSpPr>
        <p:spPr>
          <a:xfrm>
            <a:off x="35496" y="16288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49" name="Forme 41"/>
          <p:cNvCxnSpPr/>
          <p:nvPr/>
        </p:nvCxnSpPr>
        <p:spPr bwMode="auto">
          <a:xfrm rot="5400000" flipH="1" flipV="1">
            <a:off x="827584" y="4077072"/>
            <a:ext cx="1440160" cy="14401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251520" y="4869160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UPLOAD</a:t>
            </a:r>
          </a:p>
        </p:txBody>
      </p:sp>
      <p:sp>
        <p:nvSpPr>
          <p:cNvPr id="45" name="Ellipse 44"/>
          <p:cNvSpPr/>
          <p:nvPr/>
        </p:nvSpPr>
        <p:spPr>
          <a:xfrm>
            <a:off x="0" y="46531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Modify logo using WCMS live edit perspective :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 smtClean="0">
                <a:solidFill>
                  <a:srgbClr val="FFFFFF"/>
                </a:solidFill>
              </a:rPr>
              <a:t>) - option 2 : Creating a new media</a:t>
            </a:r>
            <a:endParaRPr lang="en-US" sz="1100" b="1" baseline="0" dirty="0" smtClean="0">
              <a:solidFill>
                <a:srgbClr val="FFFFFF"/>
              </a:solidFill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5364088" y="1772816"/>
            <a:ext cx="28083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-Select the image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The size of the image must be : 111x37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px</a:t>
            </a:r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Click on the ‘’open” </a:t>
            </a:r>
          </a:p>
        </p:txBody>
      </p:sp>
      <p:sp>
        <p:nvSpPr>
          <p:cNvPr id="33" name="Ellipse 32"/>
          <p:cNvSpPr/>
          <p:nvPr/>
        </p:nvSpPr>
        <p:spPr>
          <a:xfrm>
            <a:off x="5148064" y="22676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38" name="Forme 41"/>
          <p:cNvCxnSpPr>
            <a:stCxn id="30" idx="1"/>
          </p:cNvCxnSpPr>
          <p:nvPr/>
        </p:nvCxnSpPr>
        <p:spPr bwMode="auto">
          <a:xfrm rot="10800000" flipV="1">
            <a:off x="4860032" y="2132856"/>
            <a:ext cx="504056" cy="100811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1" name="Groupe 67"/>
          <p:cNvGrpSpPr/>
          <p:nvPr/>
        </p:nvGrpSpPr>
        <p:grpSpPr>
          <a:xfrm>
            <a:off x="6156176" y="2636912"/>
            <a:ext cx="2843808" cy="1440160"/>
            <a:chOff x="1909763" y="1844825"/>
            <a:chExt cx="2354432" cy="1094334"/>
          </a:xfrm>
        </p:grpSpPr>
        <p:pic>
          <p:nvPicPr>
            <p:cNvPr id="52" name="Picture 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909763" y="1844825"/>
              <a:ext cx="2346966" cy="936104"/>
            </a:xfrm>
            <a:prstGeom prst="rect">
              <a:avLst/>
            </a:prstGeom>
            <a:noFill/>
            <a:ln w="3175" cmpd="dbl">
              <a:solidFill>
                <a:srgbClr val="002060"/>
              </a:solidFill>
              <a:bevel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3" name="Picture 6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917229" y="2780928"/>
              <a:ext cx="2346966" cy="158231"/>
            </a:xfrm>
            <a:prstGeom prst="rect">
              <a:avLst/>
            </a:prstGeom>
            <a:noFill/>
            <a:ln w="3175" cmpd="dbl">
              <a:solidFill>
                <a:srgbClr val="002060"/>
              </a:solidFill>
              <a:bevel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54" name="Rectangle 53"/>
          <p:cNvSpPr/>
          <p:nvPr/>
        </p:nvSpPr>
        <p:spPr bwMode="auto">
          <a:xfrm>
            <a:off x="5868144" y="4149080"/>
            <a:ext cx="3168352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When prompted :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Identify the media (in a way the way that will allow you to find it easily when searching)</a:t>
            </a:r>
          </a:p>
          <a:p>
            <a:pPr algn="ctr">
              <a:buFontTx/>
              <a:buChar char="-"/>
            </a:pPr>
            <a:endParaRPr lang="en-US" sz="1050" baseline="0" dirty="0" smtClean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Specify the catalog version  (must be the same as the catalog version of the page you are currently updating)</a:t>
            </a:r>
          </a:p>
          <a:p>
            <a:pPr algn="ctr">
              <a:buFontTx/>
              <a:buChar char="-"/>
            </a:pPr>
            <a:endParaRPr lang="en-US" sz="1050" baseline="0" dirty="0" smtClean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Specify folder, by default, the images are stored in the folder ‘Images’ (can be changed if needed with type ahead / auto suggest feature). </a:t>
            </a:r>
          </a:p>
          <a:p>
            <a:pPr algn="ctr">
              <a:buFontTx/>
              <a:buChar char="-"/>
            </a:pPr>
            <a:endParaRPr lang="en-US" sz="1050" baseline="0" dirty="0" smtClean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Click on Done</a:t>
            </a:r>
          </a:p>
        </p:txBody>
      </p:sp>
      <p:cxnSp>
        <p:nvCxnSpPr>
          <p:cNvPr id="57" name="Forme 41"/>
          <p:cNvCxnSpPr>
            <a:stCxn id="54" idx="0"/>
          </p:cNvCxnSpPr>
          <p:nvPr/>
        </p:nvCxnSpPr>
        <p:spPr bwMode="auto">
          <a:xfrm rot="16200000" flipV="1">
            <a:off x="7092280" y="3789040"/>
            <a:ext cx="288032" cy="43204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Ellipse 62"/>
          <p:cNvSpPr/>
          <p:nvPr/>
        </p:nvSpPr>
        <p:spPr>
          <a:xfrm>
            <a:off x="5642932" y="39330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pic>
        <p:nvPicPr>
          <p:cNvPr id="136193" name="Picture 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7504" y="5805264"/>
            <a:ext cx="3619500" cy="657225"/>
          </a:xfrm>
          <a:prstGeom prst="rect">
            <a:avLst/>
          </a:prstGeom>
          <a:noFill/>
          <a:ln w="3175">
            <a:solidFill>
              <a:schemeClr val="bg2">
                <a:lumMod val="60000"/>
                <a:lumOff val="40000"/>
              </a:schemeClr>
            </a:solidFill>
            <a:round/>
            <a:headEnd/>
            <a:tailEnd/>
          </a:ln>
        </p:spPr>
      </p:pic>
      <p:sp>
        <p:nvSpPr>
          <p:cNvPr id="37" name="Rectangle 36"/>
          <p:cNvSpPr/>
          <p:nvPr/>
        </p:nvSpPr>
        <p:spPr bwMode="auto">
          <a:xfrm>
            <a:off x="3851920" y="5733256"/>
            <a:ext cx="194421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If you uploaded a new image you need to synchronize the catalog (Stage to Online) </a:t>
            </a:r>
          </a:p>
        </p:txBody>
      </p:sp>
      <p:sp>
        <p:nvSpPr>
          <p:cNvPr id="40" name="Ellipse 39"/>
          <p:cNvSpPr/>
          <p:nvPr/>
        </p:nvSpPr>
        <p:spPr>
          <a:xfrm>
            <a:off x="5580112" y="64167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41" name="Forme 41"/>
          <p:cNvCxnSpPr>
            <a:stCxn id="37" idx="1"/>
            <a:endCxn id="136193" idx="3"/>
          </p:cNvCxnSpPr>
          <p:nvPr/>
        </p:nvCxnSpPr>
        <p:spPr bwMode="auto">
          <a:xfrm rot="10800000">
            <a:off x="3727004" y="6133878"/>
            <a:ext cx="124916" cy="67431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8" name="Image 2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CMS Link component 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Ellipse 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1988840"/>
            <a:ext cx="7646016" cy="424847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0"/>
          <p:cNvSpPr/>
          <p:nvPr/>
        </p:nvSpPr>
        <p:spPr bwMode="auto">
          <a:xfrm>
            <a:off x="6300192" y="2060848"/>
            <a:ext cx="504056" cy="144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6804248" y="1916832"/>
            <a:ext cx="576064" cy="432048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131840" y="6021288"/>
            <a:ext cx="3096344" cy="36004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2411760" y="645333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Footer &amp; Header</a:t>
            </a:r>
            <a:endParaRPr lang="en-US" sz="900" baseline="0" dirty="0"/>
          </a:p>
        </p:txBody>
      </p:sp>
      <p:pic>
        <p:nvPicPr>
          <p:cNvPr id="12" name="Imag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/>
          <p:nvPr/>
        </p:nvSpPr>
        <p:spPr bwMode="auto">
          <a:xfrm>
            <a:off x="179512" y="4824000"/>
            <a:ext cx="5616624" cy="198000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 smtClean="0"/>
              <a:t>CMS Link component </a:t>
            </a:r>
            <a:endParaRPr lang="en-US" sz="3200" dirty="0"/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755576" y="458112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Live Edit perspective</a:t>
            </a:r>
            <a:endParaRPr lang="en-US" sz="900" baseline="0" dirty="0"/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4725144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95536" y="4809482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</a:t>
            </a:r>
            <a:r>
              <a:rPr lang="en-US" sz="1200" b="1" dirty="0" smtClean="0">
                <a:solidFill>
                  <a:srgbClr val="E42518"/>
                </a:solidFill>
                <a:latin typeface="+mn-lt"/>
              </a:rPr>
              <a:t>(1)</a:t>
            </a:r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</a:t>
            </a:r>
          </a:p>
        </p:txBody>
      </p:sp>
      <p:sp>
        <p:nvSpPr>
          <p:cNvPr id="21" name="Ellipse 20"/>
          <p:cNvSpPr/>
          <p:nvPr/>
        </p:nvSpPr>
        <p:spPr>
          <a:xfrm>
            <a:off x="453570" y="5077293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400" b="1" baseline="0" dirty="0" smtClean="0">
                <a:solidFill>
                  <a:schemeClr val="bg1"/>
                </a:solidFill>
              </a:rPr>
              <a:t>1</a:t>
            </a:r>
            <a:endParaRPr lang="en-US" sz="1400" b="1" baseline="0" dirty="0">
              <a:solidFill>
                <a:schemeClr val="bg1"/>
              </a:solidFill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732076" y="5102793"/>
            <a:ext cx="7020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Link redirection attributes, a link can be configured to link to :</a:t>
            </a:r>
          </a:p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- a category (product category)</a:t>
            </a:r>
          </a:p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- a content page (editorial content page)</a:t>
            </a:r>
          </a:p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- a “</a:t>
            </a:r>
            <a:r>
              <a:rPr lang="en-US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liste</a:t>
            </a:r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 liens”  (link to various links)</a:t>
            </a:r>
          </a:p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- a product (Product page)</a:t>
            </a:r>
          </a:p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- an URL</a:t>
            </a:r>
          </a:p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- an “URL </a:t>
            </a:r>
            <a:r>
              <a:rPr lang="en-US" sz="10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Localisés</a:t>
            </a:r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” a localized (see Globe icon) version of an URL (per language) 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720352" y="6325632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Linkname : name of the localized (see Globe icon) link displayed in the front end</a:t>
            </a:r>
          </a:p>
        </p:txBody>
      </p:sp>
      <p:sp>
        <p:nvSpPr>
          <p:cNvPr id="30" name="Ellipse 29"/>
          <p:cNvSpPr/>
          <p:nvPr/>
        </p:nvSpPr>
        <p:spPr>
          <a:xfrm>
            <a:off x="437106" y="6300132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400" b="1" baseline="0" dirty="0" smtClean="0">
                <a:solidFill>
                  <a:schemeClr val="bg1"/>
                </a:solidFill>
              </a:rPr>
              <a:t>2</a:t>
            </a:r>
            <a:endParaRPr lang="en-US" sz="1400" b="1" baseline="0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64188" y="1412776"/>
            <a:ext cx="2304256" cy="368821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3608" y="1383332"/>
            <a:ext cx="4320480" cy="319779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1" name="ZoneTexte 30"/>
          <p:cNvSpPr txBox="1"/>
          <p:nvPr/>
        </p:nvSpPr>
        <p:spPr>
          <a:xfrm>
            <a:off x="5724128" y="508518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32" name="Ellipse 31"/>
          <p:cNvSpPr/>
          <p:nvPr/>
        </p:nvSpPr>
        <p:spPr>
          <a:xfrm>
            <a:off x="539552" y="1772816"/>
            <a:ext cx="216000" cy="216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 smtClean="0">
                <a:solidFill>
                  <a:schemeClr val="bg1"/>
                </a:solidFill>
              </a:rPr>
              <a:t>1</a:t>
            </a:r>
            <a:endParaRPr lang="en-US" sz="1200" b="1" baseline="0" dirty="0">
              <a:solidFill>
                <a:schemeClr val="bg1"/>
              </a:solidFill>
            </a:endParaRPr>
          </a:p>
        </p:txBody>
      </p:sp>
      <p:sp>
        <p:nvSpPr>
          <p:cNvPr id="35" name="Ellipse 34"/>
          <p:cNvSpPr/>
          <p:nvPr/>
        </p:nvSpPr>
        <p:spPr>
          <a:xfrm>
            <a:off x="2411760" y="2175420"/>
            <a:ext cx="216000" cy="216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 smtClean="0">
                <a:solidFill>
                  <a:schemeClr val="bg1"/>
                </a:solidFill>
              </a:rPr>
              <a:t>2</a:t>
            </a:r>
            <a:endParaRPr lang="en-US" sz="1200" b="1" baseline="0" dirty="0">
              <a:solidFill>
                <a:schemeClr val="bg1"/>
              </a:solidFill>
            </a:endParaRPr>
          </a:p>
        </p:txBody>
      </p:sp>
      <p:sp>
        <p:nvSpPr>
          <p:cNvPr id="49" name="Accolade ouvrante 48"/>
          <p:cNvSpPr/>
          <p:nvPr/>
        </p:nvSpPr>
        <p:spPr bwMode="auto">
          <a:xfrm>
            <a:off x="827584" y="1671364"/>
            <a:ext cx="144016" cy="360040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539552" y="2492896"/>
            <a:ext cx="216000" cy="216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 smtClean="0">
                <a:solidFill>
                  <a:schemeClr val="bg1"/>
                </a:solidFill>
              </a:rPr>
              <a:t>1</a:t>
            </a:r>
            <a:endParaRPr lang="en-US" sz="1200" b="1" baseline="0" dirty="0">
              <a:solidFill>
                <a:schemeClr val="bg1"/>
              </a:solidFill>
            </a:endParaRPr>
          </a:p>
        </p:txBody>
      </p:sp>
      <p:sp>
        <p:nvSpPr>
          <p:cNvPr id="51" name="Accolade ouvrante 50"/>
          <p:cNvSpPr/>
          <p:nvPr/>
        </p:nvSpPr>
        <p:spPr bwMode="auto">
          <a:xfrm>
            <a:off x="827584" y="2463452"/>
            <a:ext cx="144016" cy="288000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4" name="Ellipse 53"/>
          <p:cNvSpPr/>
          <p:nvPr/>
        </p:nvSpPr>
        <p:spPr>
          <a:xfrm>
            <a:off x="539552" y="3068992"/>
            <a:ext cx="216000" cy="216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 smtClean="0">
                <a:solidFill>
                  <a:schemeClr val="bg1"/>
                </a:solidFill>
              </a:rPr>
              <a:t>1</a:t>
            </a:r>
            <a:endParaRPr lang="en-US" sz="1200" b="1" baseline="0" dirty="0">
              <a:solidFill>
                <a:schemeClr val="bg1"/>
              </a:solidFill>
            </a:endParaRPr>
          </a:p>
        </p:txBody>
      </p:sp>
      <p:sp>
        <p:nvSpPr>
          <p:cNvPr id="55" name="Accolade ouvrante 54"/>
          <p:cNvSpPr/>
          <p:nvPr/>
        </p:nvSpPr>
        <p:spPr bwMode="auto">
          <a:xfrm>
            <a:off x="827584" y="2967508"/>
            <a:ext cx="144016" cy="360040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7" name="Ellipse 56"/>
          <p:cNvSpPr/>
          <p:nvPr/>
        </p:nvSpPr>
        <p:spPr>
          <a:xfrm>
            <a:off x="5652120" y="3789048"/>
            <a:ext cx="216000" cy="216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 smtClean="0">
                <a:solidFill>
                  <a:schemeClr val="bg1"/>
                </a:solidFill>
              </a:rPr>
              <a:t>1</a:t>
            </a:r>
            <a:endParaRPr lang="en-US" sz="1200" b="1" baseline="0" dirty="0">
              <a:solidFill>
                <a:schemeClr val="bg1"/>
              </a:solidFill>
            </a:endParaRPr>
          </a:p>
        </p:txBody>
      </p:sp>
      <p:sp>
        <p:nvSpPr>
          <p:cNvPr id="59" name="Accolade ouvrante 58"/>
          <p:cNvSpPr/>
          <p:nvPr/>
        </p:nvSpPr>
        <p:spPr bwMode="auto">
          <a:xfrm>
            <a:off x="5940152" y="3068960"/>
            <a:ext cx="216024" cy="1584176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0" name="Ellipse 59"/>
          <p:cNvSpPr/>
          <p:nvPr/>
        </p:nvSpPr>
        <p:spPr>
          <a:xfrm>
            <a:off x="10908704" y="5373216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</a:rPr>
              <a:t>1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7020272" y="2780928"/>
            <a:ext cx="216000" cy="216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 smtClean="0">
                <a:solidFill>
                  <a:schemeClr val="bg1"/>
                </a:solidFill>
              </a:rPr>
              <a:t>2</a:t>
            </a:r>
            <a:endParaRPr lang="en-US" sz="1200" b="1" baseline="0" dirty="0">
              <a:solidFill>
                <a:schemeClr val="bg1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1115616" y="6567155"/>
            <a:ext cx="46929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>
                <a:solidFill>
                  <a:srgbClr val="E42518"/>
                </a:solidFill>
              </a:rPr>
              <a:t>(1) </a:t>
            </a:r>
            <a:r>
              <a:rPr lang="en-US" sz="1000" baseline="0" dirty="0" smtClean="0">
                <a:solidFill>
                  <a:srgbClr val="E42518"/>
                </a:solidFill>
              </a:rPr>
              <a:t>Only used attributes in the context of the SEB websites are mentioned here</a:t>
            </a:r>
            <a:endParaRPr lang="fr-FR" sz="1000" baseline="0" dirty="0">
              <a:solidFill>
                <a:srgbClr val="E42518"/>
              </a:solidFill>
            </a:endParaRPr>
          </a:p>
        </p:txBody>
      </p:sp>
      <p:pic>
        <p:nvPicPr>
          <p:cNvPr id="33" name="Image 3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95936" y="1554925"/>
            <a:ext cx="3060340" cy="489841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6" name="Rectangle 35"/>
          <p:cNvSpPr/>
          <p:nvPr/>
        </p:nvSpPr>
        <p:spPr bwMode="auto">
          <a:xfrm>
            <a:off x="251520" y="2996952"/>
            <a:ext cx="345638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Link name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Click on the globe icon to see the languages of the selected catalog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link name  you want to display on your site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050" b="1" baseline="0" dirty="0" smtClean="0">
                <a:solidFill>
                  <a:srgbClr val="FFFFFF"/>
                </a:solidFill>
                <a:latin typeface="+mj-lt"/>
              </a:rPr>
              <a:t>      </a:t>
            </a: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Manage</a:t>
            </a:r>
            <a:r>
              <a:rPr lang="en-US" sz="1050" b="1" baseline="0" dirty="0" smtClean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component</a:t>
            </a:r>
            <a:r>
              <a:rPr lang="en-US" sz="1050" b="1" baseline="0" dirty="0" smtClean="0">
                <a:solidFill>
                  <a:srgbClr val="FFFFFF"/>
                </a:solidFill>
                <a:latin typeface="+mj-lt"/>
              </a:rPr>
              <a:t>  </a:t>
            </a: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In WCMS cockpit using Page view perspective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CMS Link component 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Ellipse 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4" name="Line 24"/>
          <p:cNvSpPr>
            <a:spLocks noChangeShapeType="1"/>
          </p:cNvSpPr>
          <p:nvPr/>
        </p:nvSpPr>
        <p:spPr bwMode="auto">
          <a:xfrm>
            <a:off x="1728068" y="2543497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Line 25"/>
          <p:cNvSpPr>
            <a:spLocks noChangeShapeType="1"/>
          </p:cNvSpPr>
          <p:nvPr/>
        </p:nvSpPr>
        <p:spPr bwMode="auto">
          <a:xfrm>
            <a:off x="2974184" y="1838350"/>
            <a:ext cx="0" cy="576263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3482692" y="277174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Connecteur en angle 37"/>
          <p:cNvCxnSpPr>
            <a:stCxn id="36" idx="3"/>
            <a:endCxn id="35" idx="1"/>
          </p:cNvCxnSpPr>
          <p:nvPr/>
        </p:nvCxnSpPr>
        <p:spPr bwMode="auto">
          <a:xfrm>
            <a:off x="3707904" y="3392996"/>
            <a:ext cx="288032" cy="10800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880" y="1484784"/>
            <a:ext cx="3429000" cy="5810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9" name="Rectangle 28"/>
          <p:cNvSpPr/>
          <p:nvPr/>
        </p:nvSpPr>
        <p:spPr bwMode="auto">
          <a:xfrm>
            <a:off x="251520" y="2348880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cxnSp>
        <p:nvCxnSpPr>
          <p:cNvPr id="30" name="Forme 23"/>
          <p:cNvCxnSpPr/>
          <p:nvPr/>
        </p:nvCxnSpPr>
        <p:spPr bwMode="auto">
          <a:xfrm rot="5400000" flipH="1" flipV="1">
            <a:off x="1584000" y="1687809"/>
            <a:ext cx="288000" cy="104400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35496" y="21328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252000" y="4869160"/>
            <a:ext cx="3204000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If the component links to an URL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an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 (if external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, set  the complete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including http://)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an “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localisés</a:t>
            </a:r>
            <a:r>
              <a:rPr lang="en-US" sz="1050" baseline="0" dirty="0" smtClean="0">
                <a:solidFill>
                  <a:schemeClr val="tx1"/>
                </a:solidFill>
              </a:rPr>
              <a:t>” to provide a local specific URL</a:t>
            </a:r>
          </a:p>
        </p:txBody>
      </p:sp>
      <p:sp>
        <p:nvSpPr>
          <p:cNvPr id="24" name="Ellipse 23"/>
          <p:cNvSpPr/>
          <p:nvPr/>
        </p:nvSpPr>
        <p:spPr>
          <a:xfrm>
            <a:off x="35496" y="61653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25" name="Forme 24"/>
          <p:cNvCxnSpPr>
            <a:stCxn id="22" idx="2"/>
            <a:endCxn id="57" idx="1"/>
          </p:cNvCxnSpPr>
          <p:nvPr/>
        </p:nvCxnSpPr>
        <p:spPr bwMode="auto">
          <a:xfrm rot="5400000" flipH="1" flipV="1">
            <a:off x="2303744" y="4977168"/>
            <a:ext cx="954416" cy="1853904"/>
          </a:xfrm>
          <a:prstGeom prst="bentConnector4">
            <a:avLst>
              <a:gd name="adj1" fmla="val -23952"/>
              <a:gd name="adj2" fmla="val 93206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Rectangle 30"/>
          <p:cNvSpPr/>
          <p:nvPr/>
        </p:nvSpPr>
        <p:spPr bwMode="auto">
          <a:xfrm>
            <a:off x="7307288" y="1628800"/>
            <a:ext cx="165720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External</a:t>
            </a:r>
            <a:endParaRPr lang="en-US" sz="105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No opens the link in the same window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Yes opens the page in a new window</a:t>
            </a:r>
          </a:p>
          <a:p>
            <a:pPr algn="ctr"/>
            <a:endParaRPr lang="en-US" sz="1050" dirty="0" smtClean="0">
              <a:solidFill>
                <a:schemeClr val="tx1"/>
              </a:solidFill>
            </a:endParaRPr>
          </a:p>
        </p:txBody>
      </p:sp>
      <p:sp>
        <p:nvSpPr>
          <p:cNvPr id="32" name="Ellipse 31"/>
          <p:cNvSpPr/>
          <p:nvPr/>
        </p:nvSpPr>
        <p:spPr>
          <a:xfrm>
            <a:off x="11619596" y="5075996"/>
            <a:ext cx="441236" cy="393591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b="1" smtClean="0">
                <a:solidFill>
                  <a:schemeClr val="bg1"/>
                </a:solidFill>
              </a:rPr>
              <a:t>3</a:t>
            </a:r>
            <a:endParaRPr lang="fr-FR" b="1">
              <a:solidFill>
                <a:schemeClr val="bg1"/>
              </a:solidFill>
            </a:endParaRPr>
          </a:p>
        </p:txBody>
      </p:sp>
      <p:cxnSp>
        <p:nvCxnSpPr>
          <p:cNvPr id="34" name="Connecteur en angle 58"/>
          <p:cNvCxnSpPr/>
          <p:nvPr/>
        </p:nvCxnSpPr>
        <p:spPr bwMode="auto">
          <a:xfrm rot="10800000" flipV="1">
            <a:off x="7056000" y="2052000"/>
            <a:ext cx="252000" cy="165600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6" name="Rectangle 45"/>
          <p:cNvSpPr/>
          <p:nvPr/>
        </p:nvSpPr>
        <p:spPr bwMode="auto">
          <a:xfrm>
            <a:off x="251520" y="3933056"/>
            <a:ext cx="345638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Content page, </a:t>
            </a:r>
            <a:r>
              <a:rPr lang="en-US" sz="1050" baseline="0" dirty="0" smtClean="0">
                <a:solidFill>
                  <a:schemeClr val="tx1"/>
                </a:solidFill>
              </a:rPr>
              <a:t>if the component links to a page,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enter the name of the corresponding page, use  auto suggest results to select the page</a:t>
            </a:r>
          </a:p>
        </p:txBody>
      </p:sp>
      <p:sp>
        <p:nvSpPr>
          <p:cNvPr id="47" name="Ellipse 46"/>
          <p:cNvSpPr/>
          <p:nvPr/>
        </p:nvSpPr>
        <p:spPr>
          <a:xfrm>
            <a:off x="3491880" y="37170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b="1" dirty="0" smtClean="0">
                <a:solidFill>
                  <a:schemeClr val="bg1"/>
                </a:solidFill>
              </a:rPr>
              <a:t>4</a:t>
            </a:r>
            <a:endParaRPr lang="fr-FR" b="1" dirty="0">
              <a:solidFill>
                <a:schemeClr val="bg1"/>
              </a:solidFill>
            </a:endParaRPr>
          </a:p>
        </p:txBody>
      </p:sp>
      <p:cxnSp>
        <p:nvCxnSpPr>
          <p:cNvPr id="48" name="Connecteur en angle 47"/>
          <p:cNvCxnSpPr>
            <a:stCxn id="46" idx="3"/>
          </p:cNvCxnSpPr>
          <p:nvPr/>
        </p:nvCxnSpPr>
        <p:spPr bwMode="auto">
          <a:xfrm flipV="1">
            <a:off x="3707904" y="4149080"/>
            <a:ext cx="288032" cy="1800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Ellipse 49"/>
          <p:cNvSpPr/>
          <p:nvPr/>
        </p:nvSpPr>
        <p:spPr>
          <a:xfrm>
            <a:off x="7092280" y="14127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7" name="Accolade ouvrante 56"/>
          <p:cNvSpPr/>
          <p:nvPr/>
        </p:nvSpPr>
        <p:spPr bwMode="auto">
          <a:xfrm>
            <a:off x="3707904" y="4941168"/>
            <a:ext cx="216024" cy="936104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7308304" y="2636912"/>
            <a:ext cx="165618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Product/Category, </a:t>
            </a:r>
            <a:r>
              <a:rPr lang="en-US" sz="1050" baseline="0" dirty="0" smtClean="0">
                <a:solidFill>
                  <a:schemeClr val="tx1"/>
                </a:solidFill>
              </a:rPr>
              <a:t>give you the possibility to select a product or category to link into.</a:t>
            </a:r>
          </a:p>
        </p:txBody>
      </p:sp>
      <p:sp>
        <p:nvSpPr>
          <p:cNvPr id="66" name="Ellipse 65"/>
          <p:cNvSpPr/>
          <p:nvPr/>
        </p:nvSpPr>
        <p:spPr>
          <a:xfrm>
            <a:off x="7083092" y="392386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67" name="Connecteur en angle 66"/>
          <p:cNvCxnSpPr>
            <a:stCxn id="65" idx="2"/>
          </p:cNvCxnSpPr>
          <p:nvPr/>
        </p:nvCxnSpPr>
        <p:spPr bwMode="auto">
          <a:xfrm rot="5400000">
            <a:off x="7434318" y="3951058"/>
            <a:ext cx="504056" cy="90010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7" name="Image 3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9"/>
          <p:cNvGrpSpPr/>
          <p:nvPr/>
        </p:nvGrpSpPr>
        <p:grpSpPr>
          <a:xfrm>
            <a:off x="1979712" y="2996952"/>
            <a:ext cx="5616624" cy="3600400"/>
            <a:chOff x="3122315" y="2492896"/>
            <a:chExt cx="4948806" cy="2951558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131840" y="2492896"/>
              <a:ext cx="4939281" cy="2808312"/>
            </a:xfrm>
            <a:prstGeom prst="rect">
              <a:avLst/>
            </a:prstGeom>
            <a:noFill/>
            <a:ln w="317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122315" y="5229200"/>
              <a:ext cx="4939281" cy="215254"/>
            </a:xfrm>
            <a:prstGeom prst="rect">
              <a:avLst/>
            </a:prstGeom>
            <a:noFill/>
            <a:ln w="317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</p:pic>
      </p:grpSp>
      <p:sp>
        <p:nvSpPr>
          <p:cNvPr id="40" name="Rectangle 39"/>
          <p:cNvSpPr/>
          <p:nvPr/>
        </p:nvSpPr>
        <p:spPr bwMode="auto">
          <a:xfrm>
            <a:off x="7892752" y="6165304"/>
            <a:ext cx="1143744" cy="6396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‘OK’ to finalize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35632" y="1556792"/>
            <a:ext cx="3284240" cy="75861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6" name="Rectangle 25"/>
          <p:cNvSpPr/>
          <p:nvPr/>
        </p:nvSpPr>
        <p:spPr bwMode="auto">
          <a:xfrm>
            <a:off x="179512" y="2430076"/>
            <a:ext cx="144016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double click on the link ‘Country selector’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7" name="Forme 26"/>
          <p:cNvCxnSpPr>
            <a:stCxn id="26" idx="0"/>
          </p:cNvCxnSpPr>
          <p:nvPr/>
        </p:nvCxnSpPr>
        <p:spPr bwMode="auto">
          <a:xfrm rot="16200000" flipV="1">
            <a:off x="750982" y="2281466"/>
            <a:ext cx="225212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050" b="1" baseline="0" dirty="0" smtClean="0">
                <a:solidFill>
                  <a:srgbClr val="FFFFFF"/>
                </a:solidFill>
                <a:latin typeface="+mj-lt"/>
              </a:rPr>
              <a:t>      </a:t>
            </a: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Manage</a:t>
            </a:r>
            <a:r>
              <a:rPr lang="en-US" sz="1050" b="1" baseline="0" dirty="0" smtClean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component</a:t>
            </a:r>
            <a:r>
              <a:rPr lang="en-US" sz="1050" b="1" baseline="0" dirty="0" smtClean="0">
                <a:solidFill>
                  <a:srgbClr val="FFFFFF"/>
                </a:solidFill>
                <a:latin typeface="+mj-lt"/>
              </a:rPr>
              <a:t>  </a:t>
            </a: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In WCMS cockpit using Live Edit perspective 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CMS Link component 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4F4F4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Ellipse 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4" name="Line 24"/>
          <p:cNvSpPr>
            <a:spLocks noChangeShapeType="1"/>
          </p:cNvSpPr>
          <p:nvPr/>
        </p:nvSpPr>
        <p:spPr bwMode="auto">
          <a:xfrm>
            <a:off x="1728068" y="2543497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Line 25"/>
          <p:cNvSpPr>
            <a:spLocks noChangeShapeType="1"/>
          </p:cNvSpPr>
          <p:nvPr/>
        </p:nvSpPr>
        <p:spPr bwMode="auto">
          <a:xfrm>
            <a:off x="3046192" y="1910358"/>
            <a:ext cx="0" cy="576263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9" name="Ellipse 18"/>
          <p:cNvSpPr/>
          <p:nvPr/>
        </p:nvSpPr>
        <p:spPr>
          <a:xfrm>
            <a:off x="1403648" y="22048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970524" y="2060848"/>
            <a:ext cx="2025412" cy="64766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3" name="Ellipse 22"/>
          <p:cNvSpPr/>
          <p:nvPr/>
        </p:nvSpPr>
        <p:spPr>
          <a:xfrm>
            <a:off x="13500992" y="-6034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b="1" smtClean="0">
                <a:solidFill>
                  <a:schemeClr val="bg1"/>
                </a:solidFill>
              </a:rPr>
              <a:t>3</a:t>
            </a:r>
            <a:endParaRPr lang="fr-FR" b="1">
              <a:solidFill>
                <a:schemeClr val="bg1"/>
              </a:solidFill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5220072" y="1484784"/>
            <a:ext cx="36004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‘OK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to unlock the component  and edit it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32" name="Ellipse 31"/>
          <p:cNvSpPr/>
          <p:nvPr/>
        </p:nvSpPr>
        <p:spPr>
          <a:xfrm>
            <a:off x="8595260" y="12687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4" name="Connecteur en angle 33"/>
          <p:cNvCxnSpPr>
            <a:stCxn id="31" idx="1"/>
            <a:endCxn id="20" idx="3"/>
          </p:cNvCxnSpPr>
          <p:nvPr/>
        </p:nvCxnSpPr>
        <p:spPr bwMode="auto">
          <a:xfrm rot="10800000" flipV="1">
            <a:off x="3995936" y="1700807"/>
            <a:ext cx="1224136" cy="683871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Connecteur en angle 41"/>
          <p:cNvCxnSpPr>
            <a:stCxn id="40" idx="1"/>
            <a:endCxn id="12" idx="3"/>
          </p:cNvCxnSpPr>
          <p:nvPr/>
        </p:nvCxnSpPr>
        <p:spPr bwMode="auto">
          <a:xfrm rot="10800000">
            <a:off x="7585526" y="6466066"/>
            <a:ext cx="307226" cy="1908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Rectangle 43"/>
          <p:cNvSpPr/>
          <p:nvPr/>
        </p:nvSpPr>
        <p:spPr bwMode="auto">
          <a:xfrm>
            <a:off x="179512" y="3212976"/>
            <a:ext cx="1440160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Link name : name of the link displayed on frontend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Click on the globe icon to see the languages of the selected catalog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link name  you want to display on your site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46" name="Connecteur en angle 45"/>
          <p:cNvCxnSpPr>
            <a:stCxn id="44" idx="3"/>
          </p:cNvCxnSpPr>
          <p:nvPr/>
        </p:nvCxnSpPr>
        <p:spPr bwMode="auto">
          <a:xfrm>
            <a:off x="1619672" y="4113076"/>
            <a:ext cx="360040" cy="10801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8" name="Rectangle 47"/>
          <p:cNvSpPr/>
          <p:nvPr/>
        </p:nvSpPr>
        <p:spPr bwMode="auto">
          <a:xfrm>
            <a:off x="5220072" y="1988840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Product/Category, </a:t>
            </a:r>
            <a:r>
              <a:rPr lang="en-US" sz="1050" baseline="0" dirty="0" smtClean="0">
                <a:solidFill>
                  <a:schemeClr val="tx1"/>
                </a:solidFill>
              </a:rPr>
              <a:t>give you the possibility to select a product or category to link into.</a:t>
            </a:r>
          </a:p>
        </p:txBody>
      </p:sp>
      <p:cxnSp>
        <p:nvCxnSpPr>
          <p:cNvPr id="49" name="Connecteur en angle 48"/>
          <p:cNvCxnSpPr>
            <a:stCxn id="48" idx="2"/>
          </p:cNvCxnSpPr>
          <p:nvPr/>
        </p:nvCxnSpPr>
        <p:spPr bwMode="auto">
          <a:xfrm rot="5400000">
            <a:off x="5796136" y="2348880"/>
            <a:ext cx="1008112" cy="14401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Connecteur en angle 48"/>
          <p:cNvCxnSpPr>
            <a:stCxn id="48" idx="2"/>
          </p:cNvCxnSpPr>
          <p:nvPr/>
        </p:nvCxnSpPr>
        <p:spPr bwMode="auto">
          <a:xfrm rot="5400000">
            <a:off x="5436096" y="3212976"/>
            <a:ext cx="2232248" cy="9361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Rectangle 62"/>
          <p:cNvSpPr/>
          <p:nvPr/>
        </p:nvSpPr>
        <p:spPr bwMode="auto">
          <a:xfrm>
            <a:off x="179512" y="5085184"/>
            <a:ext cx="1440160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If the component links to an URL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an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 (if external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, set  the complete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including http://)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an “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localisés</a:t>
            </a:r>
            <a:r>
              <a:rPr lang="en-US" sz="1050" baseline="0" dirty="0" smtClean="0">
                <a:solidFill>
                  <a:schemeClr val="tx1"/>
                </a:solidFill>
              </a:rPr>
              <a:t>” to provide a local specific URL</a:t>
            </a:r>
          </a:p>
        </p:txBody>
      </p:sp>
      <p:cxnSp>
        <p:nvCxnSpPr>
          <p:cNvPr id="65" name="Forme 64"/>
          <p:cNvCxnSpPr>
            <a:stCxn id="63" idx="2"/>
            <a:endCxn id="66" idx="1"/>
          </p:cNvCxnSpPr>
          <p:nvPr/>
        </p:nvCxnSpPr>
        <p:spPr bwMode="auto">
          <a:xfrm rot="5400000" flipH="1" flipV="1">
            <a:off x="803622" y="5565279"/>
            <a:ext cx="1200051" cy="1008112"/>
          </a:xfrm>
          <a:prstGeom prst="bentConnector4">
            <a:avLst>
              <a:gd name="adj1" fmla="val -5797"/>
              <a:gd name="adj2" fmla="val 85714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6" name="Accolade ouvrante 65"/>
          <p:cNvSpPr/>
          <p:nvPr/>
        </p:nvSpPr>
        <p:spPr bwMode="auto">
          <a:xfrm>
            <a:off x="1907704" y="5184624"/>
            <a:ext cx="72008" cy="548632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5" name="Ellipse 44"/>
          <p:cNvSpPr/>
          <p:nvPr/>
        </p:nvSpPr>
        <p:spPr>
          <a:xfrm>
            <a:off x="8595260" y="17728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3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1409864" y="298530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5" name="Ellipse 34"/>
          <p:cNvSpPr/>
          <p:nvPr/>
        </p:nvSpPr>
        <p:spPr>
          <a:xfrm>
            <a:off x="1399054" y="4885731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5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7668344" y="594468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6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pic>
        <p:nvPicPr>
          <p:cNvPr id="37" name="Image 3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6372200" y="1988840"/>
            <a:ext cx="504056" cy="28803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Banner component</a:t>
            </a:r>
          </a:p>
        </p:txBody>
      </p:sp>
      <p:sp>
        <p:nvSpPr>
          <p:cNvPr id="12" name="Ellipse 1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30" name="Groupe 29"/>
          <p:cNvGrpSpPr/>
          <p:nvPr/>
        </p:nvGrpSpPr>
        <p:grpSpPr>
          <a:xfrm>
            <a:off x="251520" y="1700808"/>
            <a:ext cx="3816424" cy="2160240"/>
            <a:chOff x="179513" y="1700808"/>
            <a:chExt cx="3816424" cy="2160240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3" y="1700808"/>
              <a:ext cx="3816424" cy="2039123"/>
            </a:xfrm>
            <a:prstGeom prst="rect">
              <a:avLst/>
            </a:prstGeom>
            <a:noFill/>
            <a:ln w="3175" cmpd="dbl">
              <a:solidFill>
                <a:srgbClr val="002060"/>
              </a:solidFill>
              <a:bevel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Rectangle 12"/>
            <p:cNvSpPr/>
            <p:nvPr/>
          </p:nvSpPr>
          <p:spPr bwMode="auto">
            <a:xfrm>
              <a:off x="2843808" y="3501008"/>
              <a:ext cx="648072" cy="360040"/>
            </a:xfrm>
            <a:prstGeom prst="rect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FR" b="1" u="sng" baseline="0" smtClean="0">
                <a:ea typeface="ＭＳ Ｐゴシック" pitchFamily="34" charset="-128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611560" y="2348880"/>
              <a:ext cx="3096344" cy="576064"/>
            </a:xfrm>
            <a:prstGeom prst="rect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b="1" u="sng" baseline="0" smtClean="0">
                <a:ea typeface="ＭＳ Ｐゴシック" pitchFamily="34" charset="-128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2772000" y="1728000"/>
              <a:ext cx="504056" cy="10800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2400" b="1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4" charset="-128"/>
              </a:endParaRP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2987824" y="1736824"/>
              <a:ext cx="504056" cy="10800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2400" b="1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4" charset="-128"/>
              </a:endParaRPr>
            </a:p>
          </p:txBody>
        </p:sp>
      </p:grpSp>
      <p:sp>
        <p:nvSpPr>
          <p:cNvPr id="17" name="Rectangle 16"/>
          <p:cNvSpPr/>
          <p:nvPr/>
        </p:nvSpPr>
        <p:spPr bwMode="auto">
          <a:xfrm>
            <a:off x="7236296" y="1772816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grpSp>
        <p:nvGrpSpPr>
          <p:cNvPr id="31" name="Groupe 30"/>
          <p:cNvGrpSpPr/>
          <p:nvPr/>
        </p:nvGrpSpPr>
        <p:grpSpPr>
          <a:xfrm>
            <a:off x="4644008" y="1700808"/>
            <a:ext cx="3858768" cy="2069592"/>
            <a:chOff x="4644008" y="1700808"/>
            <a:chExt cx="3858768" cy="2069592"/>
          </a:xfrm>
        </p:grpSpPr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4008" y="1700808"/>
              <a:ext cx="3858768" cy="2069592"/>
            </a:xfrm>
            <a:prstGeom prst="rect">
              <a:avLst/>
            </a:prstGeom>
            <a:noFill/>
            <a:ln w="3175" cmpd="dbl">
              <a:solidFill>
                <a:srgbClr val="002060"/>
              </a:solidFill>
              <a:bevel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Rectangle 18"/>
            <p:cNvSpPr/>
            <p:nvPr/>
          </p:nvSpPr>
          <p:spPr bwMode="auto">
            <a:xfrm>
              <a:off x="5940152" y="2276872"/>
              <a:ext cx="1224136" cy="504056"/>
            </a:xfrm>
            <a:prstGeom prst="rect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fr-FR" b="1" u="sng" baseline="0" smtClean="0">
                <a:ea typeface="ＭＳ Ｐゴシック" pitchFamily="34" charset="-128"/>
              </a:endParaRPr>
            </a:p>
          </p:txBody>
        </p:sp>
      </p:grpSp>
      <p:grpSp>
        <p:nvGrpSpPr>
          <p:cNvPr id="29" name="Groupe 28"/>
          <p:cNvGrpSpPr/>
          <p:nvPr/>
        </p:nvGrpSpPr>
        <p:grpSpPr>
          <a:xfrm>
            <a:off x="251520" y="4248428"/>
            <a:ext cx="3816000" cy="2111827"/>
            <a:chOff x="251520" y="4221088"/>
            <a:chExt cx="3816000" cy="2111827"/>
          </a:xfrm>
        </p:grpSpPr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4221088"/>
              <a:ext cx="3816000" cy="2111827"/>
            </a:xfrm>
            <a:prstGeom prst="rect">
              <a:avLst/>
            </a:prstGeom>
            <a:noFill/>
            <a:ln w="3175" cmpd="dbl">
              <a:solidFill>
                <a:srgbClr val="002060"/>
              </a:solidFill>
              <a:bevel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0" name="Rectangle 19"/>
            <p:cNvSpPr/>
            <p:nvPr/>
          </p:nvSpPr>
          <p:spPr bwMode="auto">
            <a:xfrm>
              <a:off x="2771800" y="4293096"/>
              <a:ext cx="464052" cy="10800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r-FR" sz="2400" b="1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34" charset="-128"/>
              </a:endParaRPr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755576" y="5733256"/>
              <a:ext cx="795517" cy="432048"/>
            </a:xfrm>
            <a:prstGeom prst="rect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b="1" u="sng" baseline="0" smtClean="0">
                <a:ea typeface="ＭＳ Ｐゴシック" pitchFamily="34" charset="-128"/>
              </a:endParaRPr>
            </a:p>
          </p:txBody>
        </p:sp>
      </p:grpSp>
      <p:sp>
        <p:nvSpPr>
          <p:cNvPr id="18" name="ZoneTexte 17"/>
          <p:cNvSpPr txBox="1"/>
          <p:nvPr/>
        </p:nvSpPr>
        <p:spPr>
          <a:xfrm>
            <a:off x="251520" y="3846240"/>
            <a:ext cx="3816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Footer</a:t>
            </a:r>
            <a:endParaRPr lang="en-US" sz="900" baseline="0" dirty="0"/>
          </a:p>
        </p:txBody>
      </p:sp>
      <p:sp>
        <p:nvSpPr>
          <p:cNvPr id="23" name="ZoneTexte 22"/>
          <p:cNvSpPr txBox="1"/>
          <p:nvPr/>
        </p:nvSpPr>
        <p:spPr>
          <a:xfrm>
            <a:off x="251520" y="6438528"/>
            <a:ext cx="3816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Sub Category Page</a:t>
            </a:r>
            <a:endParaRPr lang="en-US" sz="900" baseline="0" dirty="0"/>
          </a:p>
        </p:txBody>
      </p:sp>
      <p:sp>
        <p:nvSpPr>
          <p:cNvPr id="24" name="ZoneTexte 23"/>
          <p:cNvSpPr txBox="1"/>
          <p:nvPr/>
        </p:nvSpPr>
        <p:spPr>
          <a:xfrm>
            <a:off x="4283968" y="3846240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Home Page</a:t>
            </a:r>
            <a:endParaRPr lang="en-US" sz="900" baseline="0" dirty="0"/>
          </a:p>
        </p:txBody>
      </p:sp>
      <p:pic>
        <p:nvPicPr>
          <p:cNvPr id="22" name="Image 2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146433" name="Picture 1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932040" y="4149080"/>
            <a:ext cx="3384000" cy="230793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2" name="ZoneTexte 31"/>
          <p:cNvSpPr txBox="1"/>
          <p:nvPr/>
        </p:nvSpPr>
        <p:spPr>
          <a:xfrm>
            <a:off x="4355976" y="652534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Tefal Home Page</a:t>
            </a:r>
            <a:endParaRPr lang="en-US" sz="900" baseline="0" dirty="0"/>
          </a:p>
        </p:txBody>
      </p:sp>
      <p:sp>
        <p:nvSpPr>
          <p:cNvPr id="33" name="Rectangle 32"/>
          <p:cNvSpPr/>
          <p:nvPr/>
        </p:nvSpPr>
        <p:spPr bwMode="auto">
          <a:xfrm>
            <a:off x="4788024" y="5733256"/>
            <a:ext cx="3672408" cy="792088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108000" y="4797152"/>
            <a:ext cx="8964000" cy="201600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00192" y="1412776"/>
            <a:ext cx="2206411" cy="295232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3608" y="1412776"/>
            <a:ext cx="4503051" cy="316835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 smtClean="0"/>
              <a:t>Banner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755576" y="458112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Live Edit perspective</a:t>
            </a:r>
            <a:endParaRPr lang="en-US" sz="900" baseline="0" dirty="0"/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4725144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07504" y="4725144"/>
            <a:ext cx="903649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accent6"/>
              </a:solidFill>
            </a:endParaRPr>
          </a:p>
          <a:p>
            <a:pPr algn="ctr"/>
            <a:r>
              <a:rPr lang="en-US" sz="1200" b="1" baseline="0" dirty="0" smtClean="0">
                <a:solidFill>
                  <a:schemeClr val="accent6"/>
                </a:solidFill>
              </a:rPr>
              <a:t>Note : The BANNER COMPONENT and RICH BANNER COMPONENT share the same attributes,</a:t>
            </a:r>
          </a:p>
          <a:p>
            <a:pPr algn="ctr"/>
            <a:r>
              <a:rPr lang="en-US" sz="1200" b="1" baseline="0" dirty="0" smtClean="0">
                <a:solidFill>
                  <a:schemeClr val="accent6"/>
                </a:solidFill>
              </a:rPr>
              <a:t> the difference resides in the way the information is used/displayed in the front end.</a:t>
            </a:r>
          </a:p>
          <a:p>
            <a:pPr algn="ctr"/>
            <a:endParaRPr lang="en-US" sz="1200" b="1" baseline="0" dirty="0" smtClean="0">
              <a:solidFill>
                <a:schemeClr val="accent6"/>
              </a:solidFill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5796136" y="43651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32" name="Ellipse 31"/>
          <p:cNvSpPr/>
          <p:nvPr/>
        </p:nvSpPr>
        <p:spPr>
          <a:xfrm>
            <a:off x="864000" y="1530000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5" name="Ellipse 34"/>
          <p:cNvSpPr/>
          <p:nvPr/>
        </p:nvSpPr>
        <p:spPr>
          <a:xfrm>
            <a:off x="3635896" y="256490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59" name="Accolade ouvrante 58"/>
          <p:cNvSpPr/>
          <p:nvPr/>
        </p:nvSpPr>
        <p:spPr bwMode="auto">
          <a:xfrm>
            <a:off x="6012160" y="2708920"/>
            <a:ext cx="216024" cy="720080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6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0" name="Ellipse 59"/>
          <p:cNvSpPr/>
          <p:nvPr/>
        </p:nvSpPr>
        <p:spPr>
          <a:xfrm>
            <a:off x="10908704" y="5373216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</a:rPr>
              <a:t>1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7884368" y="3789040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213076" y="5830615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207108" y="5013176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576336" y="503867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Headline : localized (see Globe icon) label displayed in the front end</a:t>
            </a:r>
          </a:p>
        </p:txBody>
      </p:sp>
      <p:sp>
        <p:nvSpPr>
          <p:cNvPr id="44" name="Ellipse 43"/>
          <p:cNvSpPr/>
          <p:nvPr/>
        </p:nvSpPr>
        <p:spPr>
          <a:xfrm>
            <a:off x="2915816" y="357301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5" name="Accolade ouvrante 44"/>
          <p:cNvSpPr/>
          <p:nvPr/>
        </p:nvSpPr>
        <p:spPr bwMode="auto">
          <a:xfrm>
            <a:off x="755576" y="3861048"/>
            <a:ext cx="216024" cy="576064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6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6" name="Ellipse 45"/>
          <p:cNvSpPr/>
          <p:nvPr/>
        </p:nvSpPr>
        <p:spPr>
          <a:xfrm>
            <a:off x="539552" y="4077072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7" name="Ellipse 36"/>
          <p:cNvSpPr/>
          <p:nvPr/>
        </p:nvSpPr>
        <p:spPr>
          <a:xfrm>
            <a:off x="207108" y="5325211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2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48" name="ZoneTexte 47"/>
          <p:cNvSpPr txBox="1"/>
          <p:nvPr/>
        </p:nvSpPr>
        <p:spPr>
          <a:xfrm>
            <a:off x="576336" y="5350711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Content: localized (see Globe icon) WYSIWYG or HTML (Source) content displayed in the front end</a:t>
            </a:r>
          </a:p>
        </p:txBody>
      </p:sp>
      <p:sp>
        <p:nvSpPr>
          <p:cNvPr id="40" name="Ellipse 39"/>
          <p:cNvSpPr/>
          <p:nvPr/>
        </p:nvSpPr>
        <p:spPr>
          <a:xfrm>
            <a:off x="207108" y="5637246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3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2" name="ZoneTexte 51"/>
          <p:cNvSpPr txBox="1"/>
          <p:nvPr/>
        </p:nvSpPr>
        <p:spPr>
          <a:xfrm>
            <a:off x="576336" y="566274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Content: localized (see Globe icon) Media displayed in the front end</a:t>
            </a:r>
          </a:p>
        </p:txBody>
      </p:sp>
      <p:sp>
        <p:nvSpPr>
          <p:cNvPr id="41" name="Ellipse 40"/>
          <p:cNvSpPr/>
          <p:nvPr/>
        </p:nvSpPr>
        <p:spPr>
          <a:xfrm>
            <a:off x="207108" y="5949280"/>
            <a:ext cx="297220" cy="29722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4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3" name="ZoneTexte 52"/>
          <p:cNvSpPr txBox="1"/>
          <p:nvPr/>
        </p:nvSpPr>
        <p:spPr>
          <a:xfrm>
            <a:off x="576336" y="5974780"/>
            <a:ext cx="8567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URL Link , page (editorial content page) , external (yes/no) &amp; Open in popin (yes/no) : the corresponding URL/Page and parameter (external/Open in popin)  associated to the component, </a:t>
            </a:r>
            <a:endParaRPr lang="en-US" sz="1000" b="1" u="sng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Ellipse 68"/>
          <p:cNvSpPr/>
          <p:nvPr/>
        </p:nvSpPr>
        <p:spPr>
          <a:xfrm>
            <a:off x="7812360" y="414908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70" name="Ellipse 69"/>
          <p:cNvSpPr/>
          <p:nvPr/>
        </p:nvSpPr>
        <p:spPr>
          <a:xfrm>
            <a:off x="7452320" y="2492912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71" name="Ellipse 70"/>
          <p:cNvSpPr/>
          <p:nvPr/>
        </p:nvSpPr>
        <p:spPr>
          <a:xfrm>
            <a:off x="5724128" y="2996952"/>
            <a:ext cx="144000" cy="144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700" b="1" baseline="0" dirty="0" smtClean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39" name="Image 3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e 35"/>
          <p:cNvGrpSpPr/>
          <p:nvPr/>
        </p:nvGrpSpPr>
        <p:grpSpPr>
          <a:xfrm>
            <a:off x="414202" y="2420888"/>
            <a:ext cx="3197661" cy="3166532"/>
            <a:chOff x="414202" y="2420888"/>
            <a:chExt cx="3197661" cy="3166532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99792" y="2420888"/>
              <a:ext cx="912071" cy="3166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14202" y="2420889"/>
              <a:ext cx="2283393" cy="3166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9" name="Rectangle 38"/>
          <p:cNvSpPr/>
          <p:nvPr/>
        </p:nvSpPr>
        <p:spPr bwMode="auto">
          <a:xfrm>
            <a:off x="2555776" y="5301208"/>
            <a:ext cx="302433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 smtClean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 smtClean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2 in the next pages)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1043608" y="2996952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+ to open the banner creation wizard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320480" y="2420888"/>
            <a:ext cx="2696806" cy="201622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5" name="Ellipse 34"/>
          <p:cNvSpPr/>
          <p:nvPr/>
        </p:nvSpPr>
        <p:spPr>
          <a:xfrm>
            <a:off x="3347864" y="27809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Add a component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73961" y="4899111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5364088" y="50851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Banner component</a:t>
            </a:r>
          </a:p>
        </p:txBody>
      </p:sp>
      <p:sp>
        <p:nvSpPr>
          <p:cNvPr id="31" name="Ellipse 30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7308304" y="2060848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Among the component list, click on ‘banner component’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6084168" y="2528900"/>
            <a:ext cx="1224136" cy="39604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8667268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2"/>
          </p:cNvCxnSpPr>
          <p:nvPr/>
        </p:nvCxnSpPr>
        <p:spPr bwMode="auto">
          <a:xfrm rot="16200000" flipH="1">
            <a:off x="2321750" y="3699030"/>
            <a:ext cx="504056" cy="5400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 flipV="1">
            <a:off x="5580112" y="5424196"/>
            <a:ext cx="693849" cy="5610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Image 2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593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55776" y="3861048"/>
            <a:ext cx="4016127" cy="27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ZoneTexte 42"/>
          <p:cNvSpPr txBox="1"/>
          <p:nvPr/>
        </p:nvSpPr>
        <p:spPr>
          <a:xfrm>
            <a:off x="395536" y="1649799"/>
            <a:ext cx="8496944" cy="2067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en-US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What’s</a:t>
            </a: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 page ?</a:t>
            </a:r>
          </a:p>
          <a:p>
            <a:pPr marL="342900" indent="-342900" algn="l"/>
            <a:endParaRPr lang="en-US" sz="11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/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 </a:t>
            </a:r>
            <a:r>
              <a:rPr lang="en-US" sz="11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page</a:t>
            </a: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represents a single web page.  Every page must be assigned to a page template.</a:t>
            </a:r>
          </a:p>
          <a:p>
            <a:pPr marL="342900" indent="-342900" algn="l"/>
            <a:endParaRPr lang="en-US" sz="1100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/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 </a:t>
            </a:r>
            <a:r>
              <a:rPr lang="en-US" sz="11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page template</a:t>
            </a:r>
            <a:r>
              <a:rPr lang="en-US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defines the page layout : the number and name of blocks (=Content slot) where editorial content (=content component) can be placed.</a:t>
            </a:r>
          </a:p>
          <a:p>
            <a:pPr marL="342900" indent="-342900" algn="l"/>
            <a:endParaRPr lang="en-US" sz="1100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/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 page is always composed of </a:t>
            </a:r>
            <a:r>
              <a:rPr lang="en-US" sz="11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content slots </a:t>
            </a: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containing 1 or several </a:t>
            </a:r>
            <a:r>
              <a:rPr lang="en-US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content components</a:t>
            </a: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  <a:p>
            <a:pPr marL="342900" indent="-342900" algn="l"/>
            <a:endParaRPr lang="en-US" sz="1100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/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 </a:t>
            </a:r>
            <a:r>
              <a:rPr lang="en-US" sz="11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content component </a:t>
            </a: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can be :</a:t>
            </a:r>
          </a:p>
          <a:p>
            <a:pPr marL="342900" indent="-342900" algn="l">
              <a:buFontTx/>
              <a:buChar char="-"/>
            </a:pP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either the simple content information like: image, paragraph or link </a:t>
            </a:r>
          </a:p>
          <a:p>
            <a:pPr marL="342900" indent="-342900" algn="l">
              <a:buFontTx/>
              <a:buChar char="-"/>
            </a:pP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or the composed content information like banner, which is composed of an image, a link and a headline.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7380312" y="6290270"/>
            <a:ext cx="936104" cy="235074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ea typeface="ＭＳ Ｐゴシック" pitchFamily="34" charset="-128"/>
              </a:rPr>
              <a:t>Slot</a:t>
            </a:r>
          </a:p>
        </p:txBody>
      </p:sp>
      <p:sp>
        <p:nvSpPr>
          <p:cNvPr id="32" name="Rectangle 31"/>
          <p:cNvSpPr/>
          <p:nvPr/>
        </p:nvSpPr>
        <p:spPr bwMode="auto">
          <a:xfrm>
            <a:off x="7380312" y="5805264"/>
            <a:ext cx="936104" cy="235074"/>
          </a:xfrm>
          <a:prstGeom prst="rect">
            <a:avLst/>
          </a:prstGeom>
          <a:noFill/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Arial" charset="0"/>
                <a:ea typeface="ＭＳ Ｐゴシック" pitchFamily="34" charset="-128"/>
              </a:rPr>
              <a:t>Component</a:t>
            </a:r>
          </a:p>
        </p:txBody>
      </p:sp>
      <p:sp>
        <p:nvSpPr>
          <p:cNvPr id="67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 smtClean="0">
                <a:solidFill>
                  <a:srgbClr val="FFFFFF"/>
                </a:solidFill>
              </a:rPr>
              <a:t> Introduction</a:t>
            </a:r>
          </a:p>
        </p:txBody>
      </p:sp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1547664" y="1196752"/>
            <a:ext cx="648072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</a:rPr>
              <a:t> To understand before starting…</a:t>
            </a:r>
            <a:endParaRPr lang="en-US" sz="11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68" name="Image 6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65" name="ZoneTexte 64"/>
          <p:cNvSpPr txBox="1"/>
          <p:nvPr/>
        </p:nvSpPr>
        <p:spPr>
          <a:xfrm>
            <a:off x="2303748" y="662716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</a:t>
            </a:r>
            <a:r>
              <a:rPr lang="en-US" sz="900" baseline="0" dirty="0" err="1" smtClean="0"/>
              <a:t>Tefal</a:t>
            </a:r>
            <a:r>
              <a:rPr lang="en-US" sz="900" baseline="0" dirty="0" smtClean="0"/>
              <a:t> Home Page</a:t>
            </a:r>
            <a:endParaRPr lang="en-US" sz="900" baseline="0" dirty="0"/>
          </a:p>
        </p:txBody>
      </p:sp>
      <p:sp>
        <p:nvSpPr>
          <p:cNvPr id="69" name="Rectangle 68"/>
          <p:cNvSpPr/>
          <p:nvPr/>
        </p:nvSpPr>
        <p:spPr bwMode="auto">
          <a:xfrm>
            <a:off x="2627615" y="3869872"/>
            <a:ext cx="468057" cy="180272"/>
          </a:xfrm>
          <a:prstGeom prst="rect">
            <a:avLst/>
          </a:prstGeom>
          <a:noFill/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 smtClean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2556000" y="3825072"/>
            <a:ext cx="576000" cy="252000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71" name="Rectangle 70"/>
          <p:cNvSpPr/>
          <p:nvPr/>
        </p:nvSpPr>
        <p:spPr bwMode="auto">
          <a:xfrm>
            <a:off x="2556000" y="4104000"/>
            <a:ext cx="4032000" cy="162000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736232" y="4149080"/>
            <a:ext cx="396000" cy="72008"/>
          </a:xfrm>
          <a:prstGeom prst="rect">
            <a:avLst/>
          </a:prstGeom>
          <a:noFill/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sz="1000" b="1" baseline="0" smtClean="0">
              <a:solidFill>
                <a:srgbClr val="92D050"/>
              </a:solidFill>
              <a:ea typeface="ＭＳ Ｐゴシック" pitchFamily="34" charset="-128"/>
            </a:endParaRPr>
          </a:p>
        </p:txBody>
      </p:sp>
      <p:sp>
        <p:nvSpPr>
          <p:cNvPr id="73" name="Rectangle 72"/>
          <p:cNvSpPr/>
          <p:nvPr/>
        </p:nvSpPr>
        <p:spPr bwMode="auto">
          <a:xfrm>
            <a:off x="3239896" y="4149080"/>
            <a:ext cx="396000" cy="72008"/>
          </a:xfrm>
          <a:prstGeom prst="rect">
            <a:avLst/>
          </a:prstGeom>
          <a:noFill/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sz="1000" b="1" baseline="0" smtClean="0">
              <a:solidFill>
                <a:srgbClr val="92D050"/>
              </a:solidFill>
              <a:ea typeface="ＭＳ Ｐゴシック" pitchFamily="34" charset="-128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3743952" y="4149080"/>
            <a:ext cx="612000" cy="72008"/>
          </a:xfrm>
          <a:prstGeom prst="rect">
            <a:avLst/>
          </a:prstGeom>
          <a:noFill/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sz="1000" b="1" baseline="0" smtClean="0">
              <a:solidFill>
                <a:srgbClr val="92D050"/>
              </a:solidFill>
              <a:ea typeface="ＭＳ Ｐゴシック" pitchFamily="34" charset="-128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4464032" y="4149080"/>
            <a:ext cx="288000" cy="72008"/>
          </a:xfrm>
          <a:prstGeom prst="rect">
            <a:avLst/>
          </a:prstGeom>
          <a:noFill/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sz="1000" b="1" baseline="0" smtClean="0">
              <a:solidFill>
                <a:srgbClr val="92D050"/>
              </a:solidFill>
              <a:ea typeface="ＭＳ Ｐゴシック" pitchFamily="34" charset="-128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4896080" y="4149080"/>
            <a:ext cx="468000" cy="72008"/>
          </a:xfrm>
          <a:prstGeom prst="rect">
            <a:avLst/>
          </a:prstGeom>
          <a:noFill/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sz="1000" b="1" baseline="0" smtClean="0">
              <a:solidFill>
                <a:srgbClr val="92D050"/>
              </a:solidFill>
              <a:ea typeface="ＭＳ Ｐゴシック" pitchFamily="34" charset="-128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5472152" y="4149080"/>
            <a:ext cx="468000" cy="72008"/>
          </a:xfrm>
          <a:prstGeom prst="rect">
            <a:avLst/>
          </a:prstGeom>
          <a:noFill/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sz="1000" b="1" baseline="0" smtClean="0">
              <a:solidFill>
                <a:srgbClr val="92D050"/>
              </a:solidFill>
              <a:ea typeface="ＭＳ Ｐゴシック" pitchFamily="34" charset="-128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6048216" y="4149080"/>
            <a:ext cx="468000" cy="72008"/>
          </a:xfrm>
          <a:prstGeom prst="rect">
            <a:avLst/>
          </a:prstGeom>
          <a:noFill/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sz="1000" b="1" baseline="0" smtClean="0">
              <a:solidFill>
                <a:srgbClr val="92D050"/>
              </a:solidFill>
              <a:ea typeface="ＭＳ Ｐゴシック" pitchFamily="34" charset="-128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2556000" y="4293096"/>
            <a:ext cx="4032000" cy="1440000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2591999" y="4328848"/>
            <a:ext cx="3960000" cy="1368000"/>
          </a:xfrm>
          <a:prstGeom prst="rect">
            <a:avLst/>
          </a:prstGeom>
          <a:noFill/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1" i="0" strike="noStrike" cap="none" normalizeH="0" baseline="0" smtClean="0">
              <a:ln>
                <a:noFill/>
              </a:ln>
              <a:solidFill>
                <a:srgbClr val="92D050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2555776" y="5733256"/>
            <a:ext cx="4032000" cy="900000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2592000" y="5760000"/>
            <a:ext cx="900000" cy="828000"/>
          </a:xfrm>
          <a:prstGeom prst="rect">
            <a:avLst/>
          </a:prstGeom>
          <a:noFill/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sz="1000" b="1" baseline="0" smtClean="0">
              <a:solidFill>
                <a:srgbClr val="92D050"/>
              </a:solidFill>
              <a:ea typeface="ＭＳ Ｐゴシック" pitchFamily="34" charset="-128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3599992" y="5760000"/>
            <a:ext cx="900000" cy="828000"/>
          </a:xfrm>
          <a:prstGeom prst="rect">
            <a:avLst/>
          </a:prstGeom>
          <a:noFill/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sz="1000" b="1" baseline="0" smtClean="0">
              <a:solidFill>
                <a:srgbClr val="92D050"/>
              </a:solidFill>
              <a:ea typeface="ＭＳ Ｐゴシック" pitchFamily="34" charset="-128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4644008" y="5760000"/>
            <a:ext cx="900000" cy="828000"/>
          </a:xfrm>
          <a:prstGeom prst="rect">
            <a:avLst/>
          </a:prstGeom>
          <a:noFill/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sz="1000" b="1" baseline="0" smtClean="0">
              <a:solidFill>
                <a:srgbClr val="92D050"/>
              </a:solidFill>
              <a:ea typeface="ＭＳ Ｐゴシック" pitchFamily="34" charset="-128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5652120" y="5760000"/>
            <a:ext cx="900000" cy="828000"/>
          </a:xfrm>
          <a:prstGeom prst="rect">
            <a:avLst/>
          </a:prstGeom>
          <a:noFill/>
          <a:ln w="190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sz="1000" b="1" baseline="0" smtClean="0">
              <a:solidFill>
                <a:srgbClr val="92D050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20"/>
          <p:cNvGrpSpPr/>
          <p:nvPr/>
        </p:nvGrpSpPr>
        <p:grpSpPr>
          <a:xfrm>
            <a:off x="251520" y="2533680"/>
            <a:ext cx="4536504" cy="3268608"/>
            <a:chOff x="1763688" y="2680672"/>
            <a:chExt cx="4536504" cy="3268608"/>
          </a:xfrm>
        </p:grpSpPr>
        <p:pic>
          <p:nvPicPr>
            <p:cNvPr id="61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63688" y="5520208"/>
              <a:ext cx="4536504" cy="429072"/>
            </a:xfrm>
            <a:prstGeom prst="rect">
              <a:avLst/>
            </a:prstGeom>
            <a:noFill/>
            <a:ln w="317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</p:pic>
        <p:pic>
          <p:nvPicPr>
            <p:cNvPr id="11266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763688" y="2680672"/>
              <a:ext cx="4536504" cy="2865160"/>
            </a:xfrm>
            <a:prstGeom prst="rect">
              <a:avLst/>
            </a:prstGeom>
            <a:noFill/>
            <a:ln w="317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</p:pic>
      </p:grp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component using WCMS page view perspective :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 smtClean="0">
                <a:solidFill>
                  <a:srgbClr val="FFFFFF"/>
                </a:solidFill>
              </a:rPr>
              <a:t>)</a:t>
            </a:r>
            <a:r>
              <a:rPr lang="en-US" sz="1100" b="1" baseline="0" dirty="0" smtClean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Banner component</a:t>
            </a:r>
          </a:p>
        </p:txBody>
      </p:sp>
      <p:sp>
        <p:nvSpPr>
          <p:cNvPr id="27" name="Ellipse 26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932040" y="2348880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Enter </a:t>
            </a:r>
            <a:r>
              <a:rPr lang="en-US" sz="1050" b="1" baseline="0" dirty="0" smtClean="0">
                <a:solidFill>
                  <a:schemeClr val="tx1"/>
                </a:solidFill>
              </a:rPr>
              <a:t>ID </a:t>
            </a:r>
            <a:r>
              <a:rPr lang="en-US" sz="1050" baseline="0" dirty="0" smtClean="0">
                <a:solidFill>
                  <a:schemeClr val="tx1"/>
                </a:solidFill>
              </a:rPr>
              <a:t>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name</a:t>
            </a:r>
            <a:r>
              <a:rPr lang="en-US" sz="1050" baseline="0" dirty="0" smtClean="0">
                <a:solidFill>
                  <a:schemeClr val="tx1"/>
                </a:solidFill>
              </a:rPr>
              <a:t> 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catalog version</a:t>
            </a: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 flipV="1">
            <a:off x="4067944" y="2636912"/>
            <a:ext cx="864096" cy="5040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308304" y="21328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932040" y="321297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7308304" y="29969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 flipV="1">
            <a:off x="4572000" y="3429000"/>
            <a:ext cx="360040" cy="50405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4932040" y="393305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 flipV="1">
            <a:off x="4499992" y="4149080"/>
            <a:ext cx="432048" cy="2880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7308304" y="37170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5796136" y="5013176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</a:t>
            </a:r>
            <a:r>
              <a:rPr lang="en-US" sz="1050" baseline="0" dirty="0" smtClean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8388424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  <a:endCxn id="61" idx="3"/>
          </p:cNvCxnSpPr>
          <p:nvPr/>
        </p:nvCxnSpPr>
        <p:spPr bwMode="auto">
          <a:xfrm rot="10800000" flipV="1">
            <a:off x="4788024" y="5481228"/>
            <a:ext cx="1008112" cy="1065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5" name="Image 2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11760" y="2204864"/>
            <a:ext cx="4052714" cy="439653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component 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 smtClean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Banner component</a:t>
            </a:r>
          </a:p>
        </p:txBody>
      </p:sp>
      <p:sp>
        <p:nvSpPr>
          <p:cNvPr id="40" name="Ellipse 39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644008" y="1844824"/>
            <a:ext cx="41764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an ID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(useful to search for the item)</a:t>
            </a:r>
          </a:p>
        </p:txBody>
      </p:sp>
      <p:cxnSp>
        <p:nvCxnSpPr>
          <p:cNvPr id="32" name="Forme 32"/>
          <p:cNvCxnSpPr>
            <a:stCxn id="29" idx="1"/>
          </p:cNvCxnSpPr>
          <p:nvPr/>
        </p:nvCxnSpPr>
        <p:spPr bwMode="auto">
          <a:xfrm rot="10800000" flipV="1">
            <a:off x="4133602" y="2096852"/>
            <a:ext cx="510406" cy="54641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Ellipse 43"/>
          <p:cNvSpPr/>
          <p:nvPr/>
        </p:nvSpPr>
        <p:spPr>
          <a:xfrm>
            <a:off x="8595260" y="16196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4644008" y="2492896"/>
            <a:ext cx="42484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The catalog version must be the same as the catalog version of the page you are currently updating</a:t>
            </a:r>
          </a:p>
        </p:txBody>
      </p:sp>
      <p:sp>
        <p:nvSpPr>
          <p:cNvPr id="46" name="Ellipse 45"/>
          <p:cNvSpPr/>
          <p:nvPr/>
        </p:nvSpPr>
        <p:spPr>
          <a:xfrm>
            <a:off x="8667268" y="22768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47" name="Connecteur en angle 46"/>
          <p:cNvCxnSpPr>
            <a:stCxn id="42" idx="1"/>
          </p:cNvCxnSpPr>
          <p:nvPr/>
        </p:nvCxnSpPr>
        <p:spPr bwMode="auto">
          <a:xfrm rot="10800000" flipV="1">
            <a:off x="3995936" y="2816932"/>
            <a:ext cx="648072" cy="75608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4644008" y="3284984"/>
            <a:ext cx="42484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headline (the title of the banner displayed in the front end) 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61" name="Ellipse 60"/>
          <p:cNvSpPr/>
          <p:nvPr/>
        </p:nvSpPr>
        <p:spPr>
          <a:xfrm>
            <a:off x="8667268" y="30689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9</a:t>
            </a:r>
          </a:p>
        </p:txBody>
      </p:sp>
      <p:cxnSp>
        <p:nvCxnSpPr>
          <p:cNvPr id="52" name="Connecteur en angle 51"/>
          <p:cNvCxnSpPr>
            <a:stCxn id="50" idx="1"/>
          </p:cNvCxnSpPr>
          <p:nvPr/>
        </p:nvCxnSpPr>
        <p:spPr bwMode="auto">
          <a:xfrm rot="10800000" flipV="1">
            <a:off x="3707904" y="3609020"/>
            <a:ext cx="936104" cy="90010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Rectangle 55"/>
          <p:cNvSpPr/>
          <p:nvPr/>
        </p:nvSpPr>
        <p:spPr bwMode="auto">
          <a:xfrm>
            <a:off x="4644008" y="4005064"/>
            <a:ext cx="4248471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The content is the description displayed on the website </a:t>
            </a:r>
          </a:p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below the banner title.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content in the desired language</a:t>
            </a:r>
          </a:p>
        </p:txBody>
      </p:sp>
      <p:sp>
        <p:nvSpPr>
          <p:cNvPr id="62" name="Ellipse 61"/>
          <p:cNvSpPr/>
          <p:nvPr/>
        </p:nvSpPr>
        <p:spPr>
          <a:xfrm>
            <a:off x="8667268" y="37798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10</a:t>
            </a:r>
          </a:p>
        </p:txBody>
      </p:sp>
      <p:cxnSp>
        <p:nvCxnSpPr>
          <p:cNvPr id="58" name="Connecteur en angle 57"/>
          <p:cNvCxnSpPr/>
          <p:nvPr/>
        </p:nvCxnSpPr>
        <p:spPr bwMode="auto">
          <a:xfrm rot="10800000" flipV="1">
            <a:off x="4139956" y="4725144"/>
            <a:ext cx="504052" cy="2880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Rectangle 62"/>
          <p:cNvSpPr/>
          <p:nvPr/>
        </p:nvSpPr>
        <p:spPr bwMode="auto">
          <a:xfrm>
            <a:off x="5652120" y="5013176"/>
            <a:ext cx="327585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Set the image of the banner. 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Click on the globe icon to select the language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update the media by :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selecting an existing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modifying the existing one (Pencil icon)</a:t>
            </a:r>
          </a:p>
          <a:p>
            <a:pPr algn="ctr"/>
            <a:r>
              <a:rPr lang="en-US" sz="1050" baseline="0" dirty="0" smtClean="0">
                <a:solidFill>
                  <a:srgbClr val="FF0000"/>
                </a:solidFill>
              </a:rPr>
              <a:t>See</a:t>
            </a:r>
            <a:r>
              <a:rPr lang="en-US" sz="1050" b="1" baseline="0" dirty="0" smtClean="0">
                <a:solidFill>
                  <a:srgbClr val="FF0000"/>
                </a:solidFill>
              </a:rPr>
              <a:t> Site Logo Component </a:t>
            </a:r>
          </a:p>
          <a:p>
            <a:pPr algn="ctr"/>
            <a:r>
              <a:rPr lang="en-US" sz="1050" b="1" baseline="0" dirty="0" smtClean="0">
                <a:solidFill>
                  <a:srgbClr val="FF0000"/>
                </a:solidFill>
              </a:rPr>
              <a:t> </a:t>
            </a:r>
            <a:r>
              <a:rPr lang="en-US" sz="1050" baseline="0" dirty="0" smtClean="0">
                <a:solidFill>
                  <a:srgbClr val="FF0000"/>
                </a:solidFill>
              </a:rPr>
              <a:t>for update media option</a:t>
            </a:r>
          </a:p>
        </p:txBody>
      </p:sp>
      <p:cxnSp>
        <p:nvCxnSpPr>
          <p:cNvPr id="66" name="Forme 65"/>
          <p:cNvCxnSpPr>
            <a:stCxn id="63" idx="1"/>
          </p:cNvCxnSpPr>
          <p:nvPr/>
        </p:nvCxnSpPr>
        <p:spPr bwMode="auto">
          <a:xfrm rot="10800000" flipV="1">
            <a:off x="5148064" y="5697252"/>
            <a:ext cx="504056" cy="39604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7" name="Ellipse 66"/>
          <p:cNvSpPr/>
          <p:nvPr/>
        </p:nvSpPr>
        <p:spPr>
          <a:xfrm>
            <a:off x="8676456" y="62373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3995936" y="6453336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3779912" y="62373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12</a:t>
            </a:r>
          </a:p>
        </p:txBody>
      </p:sp>
      <p:cxnSp>
        <p:nvCxnSpPr>
          <p:cNvPr id="73" name="Forme 72"/>
          <p:cNvCxnSpPr>
            <a:stCxn id="69" idx="3"/>
          </p:cNvCxnSpPr>
          <p:nvPr/>
        </p:nvCxnSpPr>
        <p:spPr bwMode="auto">
          <a:xfrm flipV="1">
            <a:off x="5724128" y="6525344"/>
            <a:ext cx="504056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4" name="Rectangle 73"/>
          <p:cNvSpPr/>
          <p:nvPr/>
        </p:nvSpPr>
        <p:spPr bwMode="auto">
          <a:xfrm>
            <a:off x="1403648" y="213285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name</a:t>
            </a:r>
          </a:p>
        </p:txBody>
      </p:sp>
      <p:sp>
        <p:nvSpPr>
          <p:cNvPr id="45" name="Ellipse 44"/>
          <p:cNvSpPr/>
          <p:nvPr/>
        </p:nvSpPr>
        <p:spPr>
          <a:xfrm>
            <a:off x="1187624" y="19168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75" name="Rectangle 74"/>
          <p:cNvSpPr/>
          <p:nvPr/>
        </p:nvSpPr>
        <p:spPr bwMode="auto">
          <a:xfrm>
            <a:off x="323528" y="2780928"/>
            <a:ext cx="223224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If the component links to a page,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enter the name of the corresponding page, use  auto suggest results to select the page</a:t>
            </a:r>
          </a:p>
        </p:txBody>
      </p:sp>
      <p:cxnSp>
        <p:nvCxnSpPr>
          <p:cNvPr id="77" name="Connecteur en angle 76"/>
          <p:cNvCxnSpPr>
            <a:stCxn id="74" idx="3"/>
          </p:cNvCxnSpPr>
          <p:nvPr/>
        </p:nvCxnSpPr>
        <p:spPr bwMode="auto">
          <a:xfrm>
            <a:off x="2267744" y="2348880"/>
            <a:ext cx="648072" cy="79208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107504" y="25649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  <a:r>
              <a:rPr lang="fr-FR" sz="1800" b="1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81" name="Forme 80"/>
          <p:cNvCxnSpPr>
            <a:stCxn id="75" idx="3"/>
          </p:cNvCxnSpPr>
          <p:nvPr/>
        </p:nvCxnSpPr>
        <p:spPr bwMode="auto">
          <a:xfrm>
            <a:off x="2555776" y="3320988"/>
            <a:ext cx="720080" cy="82809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2" name="Rectangle 81"/>
          <p:cNvSpPr/>
          <p:nvPr/>
        </p:nvSpPr>
        <p:spPr bwMode="auto">
          <a:xfrm>
            <a:off x="251520" y="4077072"/>
            <a:ext cx="223224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If the component links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to an URL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an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 (if external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, set  the complete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including http://)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For a link to a product detail page :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p/CMMF code</a:t>
            </a:r>
          </a:p>
        </p:txBody>
      </p:sp>
      <p:sp>
        <p:nvSpPr>
          <p:cNvPr id="72" name="Ellipse 71"/>
          <p:cNvSpPr/>
          <p:nvPr/>
        </p:nvSpPr>
        <p:spPr>
          <a:xfrm>
            <a:off x="26308" y="38518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  <a:r>
              <a:rPr lang="fr-FR" sz="1800" b="1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84" name="Forme 83"/>
          <p:cNvCxnSpPr>
            <a:stCxn id="82" idx="3"/>
          </p:cNvCxnSpPr>
          <p:nvPr/>
        </p:nvCxnSpPr>
        <p:spPr bwMode="auto">
          <a:xfrm>
            <a:off x="2483768" y="4617132"/>
            <a:ext cx="720080" cy="75608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5" name="Rectangle 84"/>
          <p:cNvSpPr/>
          <p:nvPr/>
        </p:nvSpPr>
        <p:spPr bwMode="auto">
          <a:xfrm>
            <a:off x="323528" y="5229200"/>
            <a:ext cx="201622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External</a:t>
            </a:r>
            <a:r>
              <a:rPr lang="en-US" sz="1050" b="1" dirty="0" smtClean="0">
                <a:solidFill>
                  <a:schemeClr val="tx1"/>
                </a:solidFill>
              </a:rPr>
              <a:t> </a:t>
            </a:r>
            <a:r>
              <a:rPr lang="en-US" sz="1050" b="1" baseline="0" dirty="0" smtClean="0">
                <a:solidFill>
                  <a:schemeClr val="tx1"/>
                </a:solidFill>
              </a:rPr>
              <a:t>select</a:t>
            </a:r>
            <a:r>
              <a:rPr lang="en-US" sz="1050" b="1" dirty="0" smtClean="0">
                <a:solidFill>
                  <a:schemeClr val="tx1"/>
                </a:solidFill>
              </a:rPr>
              <a:t> </a:t>
            </a:r>
            <a:endParaRPr lang="en-US" sz="105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No opens the link in the same window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Yes opens the page in a new window</a:t>
            </a:r>
          </a:p>
          <a:p>
            <a:pPr algn="ctr"/>
            <a:endParaRPr lang="en-US" sz="1050" dirty="0" smtClean="0">
              <a:solidFill>
                <a:schemeClr val="tx1"/>
              </a:solidFill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07504" y="60841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8</a:t>
            </a:r>
          </a:p>
        </p:txBody>
      </p:sp>
      <p:cxnSp>
        <p:nvCxnSpPr>
          <p:cNvPr id="87" name="Connecteur en angle 86"/>
          <p:cNvCxnSpPr>
            <a:stCxn id="85" idx="3"/>
          </p:cNvCxnSpPr>
          <p:nvPr/>
        </p:nvCxnSpPr>
        <p:spPr bwMode="auto">
          <a:xfrm flipV="1">
            <a:off x="2339752" y="5733256"/>
            <a:ext cx="288032" cy="360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43" name="Image 4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2069452"/>
            <a:ext cx="6391821" cy="179159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1960" y="2993681"/>
            <a:ext cx="4336207" cy="303480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Modify the component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using WCMS Live Edit perspective </a:t>
            </a: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Banner component</a:t>
            </a:r>
          </a:p>
        </p:txBody>
      </p:sp>
      <p:sp>
        <p:nvSpPr>
          <p:cNvPr id="22" name="Ellipse 21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179512" y="4086260"/>
            <a:ext cx="3744416" cy="243908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modify the media by :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selecting an existing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editing the current one (pencil)</a:t>
            </a:r>
          </a:p>
          <a:p>
            <a:pPr algn="l"/>
            <a:endParaRPr lang="en-US" sz="1050" baseline="0" dirty="0" smtClean="0">
              <a:solidFill>
                <a:schemeClr val="accent6"/>
              </a:solidFill>
            </a:endParaRPr>
          </a:p>
          <a:p>
            <a:pPr algn="l"/>
            <a:r>
              <a:rPr lang="en-US" sz="1050" baseline="0" dirty="0" smtClean="0">
                <a:solidFill>
                  <a:schemeClr val="accent6"/>
                </a:solidFill>
              </a:rPr>
              <a:t>Note : 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accent6"/>
                </a:solidFill>
              </a:rPr>
              <a:t> Update media option is described with  Site Logo Component 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accent6"/>
                </a:solidFill>
              </a:rPr>
              <a:t>If you uploaded a new image you need to synchronize the catalog (Stage to Online) 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accent6"/>
                </a:solidFill>
              </a:rPr>
              <a:t> if you want to use the media as a video see </a:t>
            </a:r>
            <a:r>
              <a:rPr lang="en-US" sz="1050" b="1" baseline="0" dirty="0" smtClean="0">
                <a:solidFill>
                  <a:schemeClr val="accent6"/>
                </a:solidFill>
              </a:rPr>
              <a:t>“3.3 modify the media to be used as a video using WCMS page view perspective “</a:t>
            </a:r>
            <a:r>
              <a:rPr lang="en-US" sz="1050" baseline="0" dirty="0" smtClean="0">
                <a:solidFill>
                  <a:schemeClr val="accent6"/>
                </a:solidFill>
              </a:rPr>
              <a:t> in the next  pages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1043608" y="3501008"/>
            <a:ext cx="1872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banner to modify</a:t>
            </a:r>
          </a:p>
        </p:txBody>
      </p:sp>
      <p:sp>
        <p:nvSpPr>
          <p:cNvPr id="35" name="Ellipse 34"/>
          <p:cNvSpPr/>
          <p:nvPr/>
        </p:nvSpPr>
        <p:spPr>
          <a:xfrm>
            <a:off x="755576" y="32849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3" name="Connecteur en angle 22"/>
          <p:cNvCxnSpPr>
            <a:stCxn id="20" idx="0"/>
          </p:cNvCxnSpPr>
          <p:nvPr/>
        </p:nvCxnSpPr>
        <p:spPr bwMode="auto">
          <a:xfrm rot="5400000" flipH="1" flipV="1">
            <a:off x="1979712" y="3212976"/>
            <a:ext cx="288032" cy="2880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Connecteur en angle 25"/>
          <p:cNvCxnSpPr>
            <a:stCxn id="14" idx="3"/>
          </p:cNvCxnSpPr>
          <p:nvPr/>
        </p:nvCxnSpPr>
        <p:spPr bwMode="auto">
          <a:xfrm flipV="1">
            <a:off x="3923928" y="5229200"/>
            <a:ext cx="936104" cy="7660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6" name="Ellipse 35"/>
          <p:cNvSpPr/>
          <p:nvPr/>
        </p:nvSpPr>
        <p:spPr>
          <a:xfrm>
            <a:off x="3698716" y="38610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6" name="Image 1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1940294"/>
            <a:ext cx="6391821" cy="179159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4" name="Rectangle 63"/>
          <p:cNvSpPr/>
          <p:nvPr/>
        </p:nvSpPr>
        <p:spPr bwMode="auto">
          <a:xfrm>
            <a:off x="395536" y="3429000"/>
            <a:ext cx="237626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If the component links to an URL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an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 (if external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, set  the complete </a:t>
            </a:r>
            <a:r>
              <a:rPr lang="en-US" sz="1050" baseline="0" dirty="0" err="1" smtClean="0">
                <a:solidFill>
                  <a:schemeClr val="tx1"/>
                </a:solidFill>
              </a:rPr>
              <a:t>url</a:t>
            </a:r>
            <a:r>
              <a:rPr lang="en-US" sz="1050" baseline="0" dirty="0" smtClean="0">
                <a:solidFill>
                  <a:schemeClr val="tx1"/>
                </a:solidFill>
              </a:rPr>
              <a:t> including http://)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For a link to a product detail page :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p/CMMF code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7524328" y="6165304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Click on  ‘OK’</a:t>
            </a:r>
            <a:endParaRPr lang="en-US" sz="1050" b="1" baseline="0" dirty="0">
              <a:solidFill>
                <a:schemeClr val="tx1"/>
              </a:solidFill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75856" y="3083818"/>
            <a:ext cx="4336207" cy="303480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</a:t>
            </a:r>
            <a:r>
              <a:rPr lang="en-US" sz="1100" baseline="0" dirty="0" smtClean="0">
                <a:solidFill>
                  <a:srgbClr val="FFFFFF"/>
                </a:solidFill>
              </a:rPr>
              <a:t> Modify the banner LINK / HEADLINE / CONTENT using WCMS Live Edit perspective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2" name="Ellipse 31"/>
          <p:cNvSpPr/>
          <p:nvPr/>
        </p:nvSpPr>
        <p:spPr>
          <a:xfrm>
            <a:off x="8388424" y="59492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Banner component</a:t>
            </a:r>
          </a:p>
        </p:txBody>
      </p:sp>
      <p:sp>
        <p:nvSpPr>
          <p:cNvPr id="39" name="Ellipse 38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179512" y="32129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  <a:r>
              <a:rPr lang="fr-FR" sz="18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395536" y="1988840"/>
            <a:ext cx="1944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banner to modify</a:t>
            </a:r>
          </a:p>
        </p:txBody>
      </p:sp>
      <p:cxnSp>
        <p:nvCxnSpPr>
          <p:cNvPr id="27" name="Connecteur en angle 26"/>
          <p:cNvCxnSpPr>
            <a:stCxn id="26" idx="3"/>
          </p:cNvCxnSpPr>
          <p:nvPr/>
        </p:nvCxnSpPr>
        <p:spPr bwMode="auto">
          <a:xfrm>
            <a:off x="2339752" y="2204864"/>
            <a:ext cx="432048" cy="43204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1" name="Ellipse 40"/>
          <p:cNvSpPr/>
          <p:nvPr/>
        </p:nvSpPr>
        <p:spPr>
          <a:xfrm>
            <a:off x="179512" y="17728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4932040" y="2276872"/>
            <a:ext cx="396044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headline (the title of the banner displayed in the front end) 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title in the desired language</a:t>
            </a:r>
          </a:p>
        </p:txBody>
      </p:sp>
      <p:sp>
        <p:nvSpPr>
          <p:cNvPr id="54" name="Ellipse 53"/>
          <p:cNvSpPr/>
          <p:nvPr/>
        </p:nvSpPr>
        <p:spPr>
          <a:xfrm>
            <a:off x="8676456" y="19796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9</a:t>
            </a:r>
          </a:p>
        </p:txBody>
      </p:sp>
      <p:cxnSp>
        <p:nvCxnSpPr>
          <p:cNvPr id="42" name="Forme 41"/>
          <p:cNvCxnSpPr>
            <a:stCxn id="33" idx="1"/>
          </p:cNvCxnSpPr>
          <p:nvPr/>
        </p:nvCxnSpPr>
        <p:spPr bwMode="auto">
          <a:xfrm rot="10800000" flipV="1">
            <a:off x="4499992" y="2744924"/>
            <a:ext cx="432048" cy="46805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Rectangle 43"/>
          <p:cNvSpPr/>
          <p:nvPr/>
        </p:nvSpPr>
        <p:spPr bwMode="auto">
          <a:xfrm>
            <a:off x="4932040" y="4005064"/>
            <a:ext cx="388843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The content is the description displayed on the website below the banner title.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Click on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display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 in the catalog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Set the content in the desired language</a:t>
            </a:r>
          </a:p>
        </p:txBody>
      </p:sp>
      <p:sp>
        <p:nvSpPr>
          <p:cNvPr id="55" name="Ellipse 54"/>
          <p:cNvSpPr/>
          <p:nvPr/>
        </p:nvSpPr>
        <p:spPr>
          <a:xfrm>
            <a:off x="8595260" y="471595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10</a:t>
            </a:r>
          </a:p>
        </p:txBody>
      </p:sp>
      <p:cxnSp>
        <p:nvCxnSpPr>
          <p:cNvPr id="48" name="Connecteur en angle 47"/>
          <p:cNvCxnSpPr>
            <a:stCxn id="44" idx="1"/>
          </p:cNvCxnSpPr>
          <p:nvPr/>
        </p:nvCxnSpPr>
        <p:spPr bwMode="auto">
          <a:xfrm rot="10800000">
            <a:off x="4355976" y="4293096"/>
            <a:ext cx="576064" cy="1800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Rectangle 56"/>
          <p:cNvSpPr/>
          <p:nvPr/>
        </p:nvSpPr>
        <p:spPr bwMode="auto">
          <a:xfrm>
            <a:off x="4644008" y="5805264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External</a:t>
            </a:r>
            <a:r>
              <a:rPr lang="en-US" sz="1050" b="1" dirty="0" smtClean="0">
                <a:solidFill>
                  <a:schemeClr val="tx1"/>
                </a:solidFill>
              </a:rPr>
              <a:t> </a:t>
            </a:r>
            <a:r>
              <a:rPr lang="en-US" sz="1050" b="1" baseline="0" dirty="0" smtClean="0">
                <a:solidFill>
                  <a:schemeClr val="tx1"/>
                </a:solidFill>
              </a:rPr>
              <a:t>select</a:t>
            </a:r>
            <a:r>
              <a:rPr lang="en-US" sz="1050" b="1" dirty="0" smtClean="0">
                <a:solidFill>
                  <a:schemeClr val="tx1"/>
                </a:solidFill>
              </a:rPr>
              <a:t> </a:t>
            </a:r>
            <a:endParaRPr lang="en-US" sz="105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No opens the link in the same window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Yes opens the page in a new window</a:t>
            </a:r>
          </a:p>
          <a:p>
            <a:pPr algn="ctr"/>
            <a:endParaRPr lang="en-US" sz="1050" dirty="0" smtClean="0">
              <a:solidFill>
                <a:schemeClr val="tx1"/>
              </a:solidFill>
            </a:endParaRPr>
          </a:p>
        </p:txBody>
      </p:sp>
      <p:sp>
        <p:nvSpPr>
          <p:cNvPr id="28" name="Ellipse 27"/>
          <p:cNvSpPr/>
          <p:nvPr/>
        </p:nvSpPr>
        <p:spPr>
          <a:xfrm>
            <a:off x="6435020" y="5580052"/>
            <a:ext cx="441236" cy="393591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59" name="Connecteur en angle 58"/>
          <p:cNvCxnSpPr>
            <a:stCxn id="57" idx="1"/>
          </p:cNvCxnSpPr>
          <p:nvPr/>
        </p:nvCxnSpPr>
        <p:spPr bwMode="auto">
          <a:xfrm rot="10800000">
            <a:off x="4355976" y="5949280"/>
            <a:ext cx="288032" cy="32403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Forme 62"/>
          <p:cNvCxnSpPr>
            <a:stCxn id="61" idx="0"/>
          </p:cNvCxnSpPr>
          <p:nvPr/>
        </p:nvCxnSpPr>
        <p:spPr bwMode="auto">
          <a:xfrm rot="16200000" flipV="1">
            <a:off x="7758354" y="5859270"/>
            <a:ext cx="144016" cy="46805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Forme 65"/>
          <p:cNvCxnSpPr>
            <a:stCxn id="64" idx="3"/>
          </p:cNvCxnSpPr>
          <p:nvPr/>
        </p:nvCxnSpPr>
        <p:spPr bwMode="auto">
          <a:xfrm>
            <a:off x="2771800" y="4005064"/>
            <a:ext cx="1296144" cy="151216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7" name="Rectangle 66"/>
          <p:cNvSpPr/>
          <p:nvPr/>
        </p:nvSpPr>
        <p:spPr bwMode="auto">
          <a:xfrm>
            <a:off x="323528" y="4941168"/>
            <a:ext cx="223224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If the component links to a page,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enter the name of the corresponding page, use  auto suggest results to select the page</a:t>
            </a:r>
          </a:p>
        </p:txBody>
      </p:sp>
      <p:sp>
        <p:nvSpPr>
          <p:cNvPr id="49" name="Ellipse 48"/>
          <p:cNvSpPr/>
          <p:nvPr/>
        </p:nvSpPr>
        <p:spPr>
          <a:xfrm>
            <a:off x="107504" y="472514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  <a:r>
              <a:rPr lang="fr-FR" sz="1800" b="1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69" name="Connecteur en angle 68"/>
          <p:cNvCxnSpPr>
            <a:stCxn id="67" idx="3"/>
          </p:cNvCxnSpPr>
          <p:nvPr/>
        </p:nvCxnSpPr>
        <p:spPr bwMode="auto">
          <a:xfrm>
            <a:off x="2555776" y="5481228"/>
            <a:ext cx="720080" cy="2520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35" name="Ellipse 3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31" name="Image 3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.3 modify the media to be used as a video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using WCMS page view perspective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3" name="Image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552" y="1915244"/>
            <a:ext cx="5076825" cy="46101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8" name="Rectangle 17"/>
          <p:cNvSpPr/>
          <p:nvPr/>
        </p:nvSpPr>
        <p:spPr bwMode="auto">
          <a:xfrm>
            <a:off x="5364088" y="1916832"/>
            <a:ext cx="2880320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When editing a media, you can set the media to display a “play” icon and open a video by setting the fields: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“Is video “to “yes”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“Video URL” using a URL address of a video  </a:t>
            </a:r>
          </a:p>
          <a:p>
            <a:pPr algn="ctr">
              <a:buFontTx/>
              <a:buChar char="-"/>
            </a:pPr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accent6"/>
                </a:solidFill>
              </a:rPr>
              <a:t>Note : 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accent6"/>
                </a:solidFill>
              </a:rPr>
              <a:t> If you uploaded a new image you need to synchronize the catalog (Stage to Online) 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accent6"/>
                </a:solidFill>
              </a:rPr>
              <a:t> test the display on the page where the media is used as this attributes rely on </a:t>
            </a:r>
            <a:r>
              <a:rPr lang="en-US" sz="1050" baseline="0" smtClean="0">
                <a:solidFill>
                  <a:schemeClr val="accent6"/>
                </a:solidFill>
              </a:rPr>
              <a:t>script  available </a:t>
            </a:r>
            <a:r>
              <a:rPr lang="en-US" sz="1050" baseline="0" dirty="0" smtClean="0">
                <a:solidFill>
                  <a:schemeClr val="accent6"/>
                </a:solidFill>
              </a:rPr>
              <a:t>on the page to be displayed properly as a video (report any malfunction)</a:t>
            </a:r>
          </a:p>
        </p:txBody>
      </p:sp>
      <p:cxnSp>
        <p:nvCxnSpPr>
          <p:cNvPr id="22" name="Connecteur en angle 58"/>
          <p:cNvCxnSpPr>
            <a:stCxn id="18" idx="1"/>
            <a:endCxn id="24" idx="1"/>
          </p:cNvCxnSpPr>
          <p:nvPr/>
        </p:nvCxnSpPr>
        <p:spPr bwMode="auto">
          <a:xfrm rot="10800000" flipH="1" flipV="1">
            <a:off x="5364088" y="3104963"/>
            <a:ext cx="486032" cy="1881735"/>
          </a:xfrm>
          <a:prstGeom prst="bentConnector5">
            <a:avLst>
              <a:gd name="adj1" fmla="val -47034"/>
              <a:gd name="adj2" fmla="val 74620"/>
              <a:gd name="adj3" fmla="val 147034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Accolade ouvrante 23"/>
          <p:cNvSpPr/>
          <p:nvPr/>
        </p:nvSpPr>
        <p:spPr bwMode="auto">
          <a:xfrm flipH="1">
            <a:off x="5652120" y="4725144"/>
            <a:ext cx="198000" cy="504056"/>
          </a:xfrm>
          <a:prstGeom prst="leftBrace">
            <a:avLst>
              <a:gd name="adj1" fmla="val 42096"/>
              <a:gd name="adj2" fmla="val 51890"/>
            </a:avLst>
          </a:prstGeom>
          <a:noFill/>
          <a:ln w="254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252930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04248" y="5589240"/>
            <a:ext cx="2085975" cy="11811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9" name="Rectangle 28"/>
          <p:cNvSpPr/>
          <p:nvPr/>
        </p:nvSpPr>
        <p:spPr bwMode="auto">
          <a:xfrm>
            <a:off x="6300192" y="4625752"/>
            <a:ext cx="2592288" cy="4594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The video should be displayed in the front</a:t>
            </a:r>
          </a:p>
        </p:txBody>
      </p:sp>
      <p:sp>
        <p:nvSpPr>
          <p:cNvPr id="30" name="Ellipse 29"/>
          <p:cNvSpPr/>
          <p:nvPr/>
        </p:nvSpPr>
        <p:spPr>
          <a:xfrm>
            <a:off x="5148064" y="17008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1" name="Ellipse 30"/>
          <p:cNvSpPr/>
          <p:nvPr/>
        </p:nvSpPr>
        <p:spPr>
          <a:xfrm>
            <a:off x="8676456" y="44279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2" name="Connecteur en angle 58"/>
          <p:cNvCxnSpPr>
            <a:stCxn id="29" idx="2"/>
            <a:endCxn id="252930" idx="0"/>
          </p:cNvCxnSpPr>
          <p:nvPr/>
        </p:nvCxnSpPr>
        <p:spPr bwMode="auto">
          <a:xfrm rot="16200000" flipH="1">
            <a:off x="7469758" y="5211762"/>
            <a:ext cx="504056" cy="25090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Banner component</a:t>
            </a:r>
          </a:p>
        </p:txBody>
      </p:sp>
      <p:sp>
        <p:nvSpPr>
          <p:cNvPr id="23" name="Ellipse 22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43808" y="2276872"/>
            <a:ext cx="2283393" cy="316653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.4 Manage the display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ORDER using WCMS page view perspective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Banner component</a:t>
            </a:r>
          </a:p>
        </p:txBody>
      </p:sp>
      <p:sp>
        <p:nvSpPr>
          <p:cNvPr id="14" name="Ellipse 13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148064" y="5157192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Drag the component to its position</a:t>
            </a:r>
          </a:p>
        </p:txBody>
      </p:sp>
      <p:cxnSp>
        <p:nvCxnSpPr>
          <p:cNvPr id="16" name="Connecteur en angle 58"/>
          <p:cNvCxnSpPr>
            <a:stCxn id="15" idx="1"/>
          </p:cNvCxnSpPr>
          <p:nvPr/>
        </p:nvCxnSpPr>
        <p:spPr bwMode="auto">
          <a:xfrm rot="10800000">
            <a:off x="4860032" y="5301208"/>
            <a:ext cx="288032" cy="32403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.5 HIDE a banner using WCMS</a:t>
            </a:r>
            <a:r>
              <a:rPr lang="en-US" sz="1100" baseline="0" dirty="0" smtClean="0">
                <a:solidFill>
                  <a:srgbClr val="FFFFFF"/>
                </a:solidFill>
              </a:rPr>
              <a:t> page view perspective - Option 1 - Use Visible attributes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03648" y="2132856"/>
            <a:ext cx="2283393" cy="316653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99992" y="2708920"/>
            <a:ext cx="3181350" cy="15716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Banner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6444209" y="4077072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display = “yes”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58"/>
          <p:cNvCxnSpPr>
            <a:stCxn id="14" idx="1"/>
          </p:cNvCxnSpPr>
          <p:nvPr/>
        </p:nvCxnSpPr>
        <p:spPr bwMode="auto">
          <a:xfrm rot="10800000">
            <a:off x="6156177" y="4221088"/>
            <a:ext cx="288032" cy="32403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Ellipse 21"/>
          <p:cNvSpPr/>
          <p:nvPr/>
        </p:nvSpPr>
        <p:spPr>
          <a:xfrm>
            <a:off x="8235221" y="47879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611560" y="2564904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35" name="Ellipse 34"/>
          <p:cNvSpPr/>
          <p:nvPr/>
        </p:nvSpPr>
        <p:spPr>
          <a:xfrm>
            <a:off x="386348" y="23396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8" name="Connecteur en angle 27"/>
          <p:cNvCxnSpPr/>
          <p:nvPr/>
        </p:nvCxnSpPr>
        <p:spPr bwMode="auto">
          <a:xfrm>
            <a:off x="2195736" y="3356992"/>
            <a:ext cx="1080120" cy="86409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6" name="Image 1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95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78675" y="4653136"/>
            <a:ext cx="3353766" cy="206921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5395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984" y="2132856"/>
            <a:ext cx="3672408" cy="231612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.5 HIDE a banner using WCMS</a:t>
            </a:r>
            <a:r>
              <a:rPr lang="en-US" sz="1100" baseline="0" dirty="0" smtClean="0">
                <a:solidFill>
                  <a:srgbClr val="FFFFFF"/>
                </a:solidFill>
              </a:rPr>
              <a:t> page view perspective - Option 2 - Category restriction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03648" y="2132856"/>
            <a:ext cx="2283393" cy="316653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Banner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6336232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211961" y="1772816"/>
            <a:ext cx="468052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In the  </a:t>
            </a:r>
            <a:r>
              <a:rPr lang="en-US" sz="1050" b="1" baseline="0" dirty="0" smtClean="0">
                <a:solidFill>
                  <a:schemeClr val="tx1"/>
                </a:solidFill>
              </a:rPr>
              <a:t>Context Visibility </a:t>
            </a:r>
            <a:r>
              <a:rPr lang="en-US" sz="1050" baseline="0" dirty="0" smtClean="0">
                <a:solidFill>
                  <a:schemeClr val="tx1"/>
                </a:solidFill>
              </a:rPr>
              <a:t>section  :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-Add a category restriction (…)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Edit the category restriction (pencil)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If only one restriction must apply is equal to yes, then the restriction on top  of the list will apply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58"/>
          <p:cNvCxnSpPr>
            <a:stCxn id="14" idx="3"/>
          </p:cNvCxnSpPr>
          <p:nvPr/>
        </p:nvCxnSpPr>
        <p:spPr bwMode="auto">
          <a:xfrm flipH="1">
            <a:off x="8100393" y="2204864"/>
            <a:ext cx="792088" cy="1656184"/>
          </a:xfrm>
          <a:prstGeom prst="bentConnector4">
            <a:avLst>
              <a:gd name="adj1" fmla="val -28860"/>
              <a:gd name="adj2" fmla="val 6304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Ellipse 21"/>
          <p:cNvSpPr/>
          <p:nvPr/>
        </p:nvSpPr>
        <p:spPr>
          <a:xfrm>
            <a:off x="8667268" y="15476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611560" y="2564904"/>
            <a:ext cx="230425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sp>
        <p:nvSpPr>
          <p:cNvPr id="35" name="Ellipse 34"/>
          <p:cNvSpPr/>
          <p:nvPr/>
        </p:nvSpPr>
        <p:spPr>
          <a:xfrm>
            <a:off x="386348" y="23396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8" name="Connecteur en angle 27"/>
          <p:cNvCxnSpPr/>
          <p:nvPr/>
        </p:nvCxnSpPr>
        <p:spPr bwMode="auto">
          <a:xfrm>
            <a:off x="2195736" y="3356992"/>
            <a:ext cx="1080120" cy="86409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6" name="Image 1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49" name="Rectangle 48"/>
          <p:cNvSpPr/>
          <p:nvPr/>
        </p:nvSpPr>
        <p:spPr bwMode="auto">
          <a:xfrm>
            <a:off x="251520" y="5445224"/>
            <a:ext cx="4680520" cy="14127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In the  </a:t>
            </a:r>
            <a:r>
              <a:rPr lang="en-US" sz="1050" b="1" baseline="0" dirty="0" smtClean="0">
                <a:solidFill>
                  <a:schemeClr val="tx1"/>
                </a:solidFill>
              </a:rPr>
              <a:t>Category restriction </a:t>
            </a:r>
            <a:r>
              <a:rPr lang="en-US" sz="1050" baseline="0" dirty="0" smtClean="0">
                <a:solidFill>
                  <a:schemeClr val="tx1"/>
                </a:solidFill>
              </a:rPr>
              <a:t>pop in  :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Set /update the name (name it so it is easily searchable)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 the category on the corresponding Product catalog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Set the restriction should be recursive or not (recursive=yes means that if this component is used on another one - the restriction will apply)</a:t>
            </a:r>
          </a:p>
          <a:p>
            <a:pPr algn="ctr">
              <a:buFontTx/>
              <a:buChar char="-"/>
            </a:pPr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If you don’t set any restriction, the banner will be displayed on all pages.</a:t>
            </a:r>
          </a:p>
          <a:p>
            <a:pPr algn="ctr">
              <a:buFontTx/>
              <a:buChar char="-"/>
            </a:pPr>
            <a:endParaRPr lang="en-US" sz="1050" baseline="0" dirty="0" smtClean="0">
              <a:solidFill>
                <a:schemeClr val="tx1"/>
              </a:solidFill>
            </a:endParaRPr>
          </a:p>
        </p:txBody>
      </p:sp>
      <p:cxnSp>
        <p:nvCxnSpPr>
          <p:cNvPr id="50" name="Connecteur en angle 58"/>
          <p:cNvCxnSpPr>
            <a:stCxn id="49" idx="3"/>
          </p:cNvCxnSpPr>
          <p:nvPr/>
        </p:nvCxnSpPr>
        <p:spPr bwMode="auto">
          <a:xfrm flipV="1">
            <a:off x="4932040" y="5949280"/>
            <a:ext cx="288032" cy="20233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1" name="Ellipse 50"/>
          <p:cNvSpPr/>
          <p:nvPr/>
        </p:nvSpPr>
        <p:spPr>
          <a:xfrm>
            <a:off x="4706827" y="54360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9" y="1556793"/>
            <a:ext cx="4058088" cy="230425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6372200" y="1988840"/>
            <a:ext cx="504056" cy="28803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539552" y="1772816"/>
            <a:ext cx="3672408" cy="1296144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024000" y="1584000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7308304" y="1052736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Rotating Images Component</a:t>
            </a:r>
          </a:p>
        </p:txBody>
      </p:sp>
      <p:sp>
        <p:nvSpPr>
          <p:cNvPr id="22" name="Ellipse 21"/>
          <p:cNvSpPr/>
          <p:nvPr/>
        </p:nvSpPr>
        <p:spPr>
          <a:xfrm>
            <a:off x="676828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144000" rIns="0" bIns="0" anchor="ctr" anchorCtr="1"/>
          <a:lstStyle/>
          <a:p>
            <a:r>
              <a:rPr lang="en-US" b="1" dirty="0" smtClean="0">
                <a:solidFill>
                  <a:schemeClr val="bg1"/>
                </a:solidFill>
              </a:rPr>
              <a:t>6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539552" y="3140968"/>
            <a:ext cx="3672408" cy="72008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endParaRPr lang="fr-FR" b="1" u="sng" baseline="0" smtClean="0">
              <a:ea typeface="ＭＳ Ｐゴシック" pitchFamily="34" charset="-12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570037"/>
            <a:ext cx="4055644" cy="221900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4" name="Rectangle 23"/>
          <p:cNvSpPr/>
          <p:nvPr/>
        </p:nvSpPr>
        <p:spPr bwMode="auto">
          <a:xfrm>
            <a:off x="5076056" y="2852936"/>
            <a:ext cx="3672408" cy="864096"/>
          </a:xfrm>
          <a:prstGeom prst="rect">
            <a:avLst/>
          </a:prstGeom>
          <a:noFill/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7668344" y="1584000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236032"/>
            <a:ext cx="3816424" cy="236132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7" name="Rectangle 26"/>
          <p:cNvSpPr/>
          <p:nvPr/>
        </p:nvSpPr>
        <p:spPr bwMode="auto">
          <a:xfrm>
            <a:off x="539552" y="4596072"/>
            <a:ext cx="3600400" cy="1224136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0" y="386104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Home Page</a:t>
            </a:r>
            <a:endParaRPr lang="en-US" sz="900" baseline="0" dirty="0"/>
          </a:p>
        </p:txBody>
      </p:sp>
      <p:sp>
        <p:nvSpPr>
          <p:cNvPr id="20" name="ZoneTexte 19"/>
          <p:cNvSpPr txBox="1"/>
          <p:nvPr/>
        </p:nvSpPr>
        <p:spPr>
          <a:xfrm>
            <a:off x="4607496" y="386104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Home Page</a:t>
            </a:r>
            <a:endParaRPr lang="en-US" sz="900" baseline="0" dirty="0"/>
          </a:p>
        </p:txBody>
      </p:sp>
      <p:sp>
        <p:nvSpPr>
          <p:cNvPr id="21" name="ZoneTexte 20"/>
          <p:cNvSpPr txBox="1"/>
          <p:nvPr/>
        </p:nvSpPr>
        <p:spPr>
          <a:xfrm>
            <a:off x="107504" y="6597352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</a:t>
            </a:r>
            <a:r>
              <a:rPr lang="en-US" sz="900" baseline="0" dirty="0" err="1" smtClean="0"/>
              <a:t>Tefal</a:t>
            </a:r>
            <a:r>
              <a:rPr lang="en-US" sz="900" baseline="0" dirty="0" smtClean="0"/>
              <a:t> Home Page</a:t>
            </a:r>
            <a:endParaRPr lang="en-US" sz="900" baseline="0" dirty="0"/>
          </a:p>
        </p:txBody>
      </p:sp>
      <p:sp>
        <p:nvSpPr>
          <p:cNvPr id="26" name="Rectangle 25"/>
          <p:cNvSpPr/>
          <p:nvPr/>
        </p:nvSpPr>
        <p:spPr bwMode="auto">
          <a:xfrm>
            <a:off x="5148064" y="4221088"/>
            <a:ext cx="3672408" cy="2304256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endParaRPr lang="fr-FR" sz="1050" baseline="0" smtClean="0">
              <a:latin typeface="+mn-lt"/>
              <a:ea typeface="+mn-ea"/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5292080" y="4354939"/>
            <a:ext cx="3384376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Two versions of the Rotating image component </a:t>
            </a:r>
            <a:r>
              <a:rPr lang="en-US" sz="1100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are available.</a:t>
            </a:r>
            <a:endParaRPr lang="en-US" sz="1100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/>
            <a:endParaRPr lang="en-US" sz="1100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 </a:t>
            </a:r>
            <a:r>
              <a:rPr lang="en-US" sz="1100" b="1" baseline="0" dirty="0" smtClean="0">
                <a:solidFill>
                  <a:srgbClr val="00B050"/>
                </a:solidFill>
              </a:rPr>
              <a:t>GREEN</a:t>
            </a: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the non sliding version where 5 banners can be displayed (this is manage only the ROTATING EFFECT attributes “Balls” via HMC) - </a:t>
            </a:r>
            <a:r>
              <a:rPr lang="en-US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MOULINEX ONLY</a:t>
            </a:r>
          </a:p>
          <a:p>
            <a:pPr algn="l"/>
            <a:endParaRPr lang="en-US" sz="1100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/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 </a:t>
            </a:r>
            <a:r>
              <a:rPr lang="en-US" sz="1100" b="1" baseline="0" dirty="0" smtClean="0">
                <a:solidFill>
                  <a:srgbClr val="FFC000"/>
                </a:solidFill>
              </a:rPr>
              <a:t>ORANGE</a:t>
            </a:r>
            <a:r>
              <a:rPr lang="en-US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the sliding version with no banners limitation (this is manage only the ROTATING EFFECT attributes “Slider effects” via HMC)</a:t>
            </a:r>
            <a:endParaRPr lang="en-US" sz="1000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9" name="Forme 28"/>
          <p:cNvCxnSpPr>
            <a:stCxn id="26" idx="3"/>
            <a:endCxn id="24" idx="3"/>
          </p:cNvCxnSpPr>
          <p:nvPr/>
        </p:nvCxnSpPr>
        <p:spPr bwMode="auto">
          <a:xfrm flipH="1" flipV="1">
            <a:off x="8748464" y="3284984"/>
            <a:ext cx="72008" cy="2088232"/>
          </a:xfrm>
          <a:prstGeom prst="bentConnector3">
            <a:avLst>
              <a:gd name="adj1" fmla="val -317465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Forme 33"/>
          <p:cNvCxnSpPr>
            <a:stCxn id="26" idx="1"/>
            <a:endCxn id="14" idx="3"/>
          </p:cNvCxnSpPr>
          <p:nvPr/>
        </p:nvCxnSpPr>
        <p:spPr bwMode="auto">
          <a:xfrm rot="10800000">
            <a:off x="4211960" y="2420888"/>
            <a:ext cx="936104" cy="29523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Forme 37"/>
          <p:cNvCxnSpPr>
            <a:stCxn id="26" idx="1"/>
            <a:endCxn id="23" idx="3"/>
          </p:cNvCxnSpPr>
          <p:nvPr/>
        </p:nvCxnSpPr>
        <p:spPr bwMode="auto">
          <a:xfrm rot="10800000">
            <a:off x="4211960" y="3501008"/>
            <a:ext cx="936104" cy="18722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Forme 37"/>
          <p:cNvCxnSpPr>
            <a:stCxn id="26" idx="2"/>
            <a:endCxn id="27" idx="3"/>
          </p:cNvCxnSpPr>
          <p:nvPr/>
        </p:nvCxnSpPr>
        <p:spPr bwMode="auto">
          <a:xfrm rot="5400000" flipH="1">
            <a:off x="4903508" y="4444584"/>
            <a:ext cx="1317204" cy="2844316"/>
          </a:xfrm>
          <a:prstGeom prst="bentConnector4">
            <a:avLst>
              <a:gd name="adj1" fmla="val -17355"/>
              <a:gd name="adj2" fmla="val 8808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0" name="Image 29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323528" y="5517232"/>
            <a:ext cx="8568952" cy="1008112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3200" dirty="0" smtClean="0"/>
              <a:t>Rotating Images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676828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144000" rIns="0" bIns="0" anchor="ctr" anchorCtr="1"/>
          <a:lstStyle/>
          <a:p>
            <a:r>
              <a:rPr lang="en-US" b="1" dirty="0" smtClean="0">
                <a:solidFill>
                  <a:schemeClr val="bg1"/>
                </a:solidFill>
              </a:rPr>
              <a:t>6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594553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95536" y="5517232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27784" y="1484784"/>
            <a:ext cx="3744416" cy="365281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1" name="ZoneTexte 30"/>
          <p:cNvSpPr txBox="1"/>
          <p:nvPr/>
        </p:nvSpPr>
        <p:spPr>
          <a:xfrm>
            <a:off x="2807804" y="5229200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60" name="Ellipse 59"/>
          <p:cNvSpPr/>
          <p:nvPr/>
        </p:nvSpPr>
        <p:spPr>
          <a:xfrm>
            <a:off x="10908704" y="6242625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</a:rPr>
              <a:t>1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77203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6" name="Ellipse 35"/>
          <p:cNvSpPr/>
          <p:nvPr/>
        </p:nvSpPr>
        <p:spPr>
          <a:xfrm>
            <a:off x="674380" y="5792934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1043608" y="5818434"/>
            <a:ext cx="702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 list of “Banner Component”  associated to the Rotating image  component. Banner component are also described in this document : To manage the various banner (pencil) see </a:t>
            </a:r>
          </a:p>
        </p:txBody>
      </p:sp>
      <p:sp>
        <p:nvSpPr>
          <p:cNvPr id="70" name="Ellipse 69"/>
          <p:cNvSpPr/>
          <p:nvPr/>
        </p:nvSpPr>
        <p:spPr>
          <a:xfrm>
            <a:off x="6444208" y="393305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1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21" name="Rectangl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464240" y="6075328"/>
            <a:ext cx="2880000" cy="28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1200" bIns="60960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200" b="1" baseline="0" dirty="0" smtClean="0">
                <a:solidFill>
                  <a:srgbClr val="FFFFFF"/>
                </a:solidFill>
              </a:rPr>
              <a:t>Banner component</a:t>
            </a:r>
            <a:endParaRPr lang="en-US" sz="1200" b="1" baseline="0" dirty="0" smtClean="0">
              <a:solidFill>
                <a:srgbClr val="FFFFFF"/>
              </a:solidFill>
            </a:endParaRPr>
          </a:p>
        </p:txBody>
      </p:sp>
      <p:sp>
        <p:nvSpPr>
          <p:cNvPr id="22" name="Ellipse 21"/>
          <p:cNvSpPr/>
          <p:nvPr/>
        </p:nvSpPr>
        <p:spPr>
          <a:xfrm>
            <a:off x="4283968" y="6057328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144000" rIns="0" bIns="0" anchor="ctr" anchorCtr="1"/>
          <a:lstStyle/>
          <a:p>
            <a:r>
              <a:rPr lang="fr-FR" b="1" dirty="0" smtClean="0">
                <a:solidFill>
                  <a:schemeClr val="bg1"/>
                </a:solidFill>
              </a:rPr>
              <a:t>4</a:t>
            </a:r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23" name="Image 2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e 14"/>
          <p:cNvGrpSpPr/>
          <p:nvPr/>
        </p:nvGrpSpPr>
        <p:grpSpPr>
          <a:xfrm>
            <a:off x="1548000" y="1411200"/>
            <a:ext cx="6797520" cy="441236"/>
            <a:chOff x="1548000" y="1411200"/>
            <a:chExt cx="6797520" cy="441236"/>
          </a:xfrm>
        </p:grpSpPr>
        <p:sp>
          <p:nvSpPr>
            <p:cNvPr id="8" name="Rectangle 7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1454400"/>
              <a:ext cx="6480720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en-US" sz="1400" baseline="0" dirty="0" smtClean="0">
                  <a:solidFill>
                    <a:srgbClr val="FFFFFF"/>
                  </a:solidFill>
                  <a:latin typeface="+mj-lt"/>
                  <a:ea typeface="+mn-ea"/>
                </a:rPr>
                <a:t>   C</a:t>
              </a:r>
              <a:r>
                <a:rPr lang="en-US" sz="1400" baseline="0" dirty="0" smtClean="0">
                  <a:solidFill>
                    <a:srgbClr val="FFFFFF"/>
                  </a:solidFill>
                </a:rPr>
                <a:t>onnect </a:t>
              </a:r>
              <a:r>
                <a:rPr lang="en-US" sz="1400" baseline="0" dirty="0">
                  <a:solidFill>
                    <a:srgbClr val="FFFFFF"/>
                  </a:solidFill>
                </a:rPr>
                <a:t>to WCMS cockpit : http://[server </a:t>
              </a:r>
              <a:r>
                <a:rPr lang="en-US" sz="1400" baseline="0" dirty="0" err="1">
                  <a:solidFill>
                    <a:srgbClr val="FFFFFF"/>
                  </a:solidFill>
                </a:rPr>
                <a:t>url</a:t>
              </a:r>
              <a:r>
                <a:rPr lang="en-US" sz="1400" baseline="0" dirty="0">
                  <a:solidFill>
                    <a:srgbClr val="FFFFFF"/>
                  </a:solidFill>
                </a:rPr>
                <a:t>]/</a:t>
              </a:r>
              <a:r>
                <a:rPr lang="en-US" sz="1400" baseline="0" dirty="0" err="1">
                  <a:solidFill>
                    <a:srgbClr val="FFFFFF"/>
                  </a:solidFill>
                </a:rPr>
                <a:t>cmscockpit</a:t>
              </a:r>
              <a:r>
                <a:rPr lang="en-US" sz="1400" baseline="0" dirty="0">
                  <a:solidFill>
                    <a:srgbClr val="FFFFFF"/>
                  </a:solidFill>
                </a:rPr>
                <a:t>/</a:t>
              </a:r>
              <a:r>
                <a:rPr lang="en-US" sz="1400" baseline="0" dirty="0" err="1">
                  <a:solidFill>
                    <a:srgbClr val="FFFFFF"/>
                  </a:solidFill>
                </a:rPr>
                <a:t>login.zul</a:t>
              </a:r>
              <a:endParaRPr lang="en-US" sz="1400" baseline="0" dirty="0">
                <a:solidFill>
                  <a:srgbClr val="FFFFFF"/>
                </a:solidFill>
              </a:endParaRPr>
            </a:p>
          </p:txBody>
        </p:sp>
        <p:sp>
          <p:nvSpPr>
            <p:cNvPr id="9" name="Ellipse 8"/>
            <p:cNvSpPr/>
            <p:nvPr/>
          </p:nvSpPr>
          <p:spPr>
            <a:xfrm>
              <a:off x="1548000" y="1411200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 dirty="0" smtClean="0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1</a:t>
              </a:r>
              <a:endParaRPr lang="fr-FR" dirty="0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" name="Groupe 6"/>
          <p:cNvGrpSpPr/>
          <p:nvPr/>
        </p:nvGrpSpPr>
        <p:grpSpPr>
          <a:xfrm>
            <a:off x="1548000" y="2441336"/>
            <a:ext cx="6812378" cy="441236"/>
            <a:chOff x="1548000" y="2506613"/>
            <a:chExt cx="6812378" cy="441236"/>
          </a:xfrm>
        </p:grpSpPr>
        <p:sp>
          <p:nvSpPr>
            <p:cNvPr id="10" name="Rectangl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2547211"/>
              <a:ext cx="6495578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aseline="0" dirty="0" smtClean="0">
                  <a:solidFill>
                    <a:srgbClr val="FFFFFF"/>
                  </a:solidFill>
                  <a:latin typeface="+mj-lt"/>
                  <a:ea typeface="+mn-ea"/>
                </a:rPr>
                <a:t>   </a:t>
              </a:r>
              <a:r>
                <a:rPr lang="en-US" sz="1400" baseline="0" dirty="0" smtClean="0">
                  <a:solidFill>
                    <a:srgbClr val="FFFFFF"/>
                  </a:solidFill>
                  <a:latin typeface="+mj-lt"/>
                </a:rPr>
                <a:t>Select your local content catalog : </a:t>
              </a:r>
              <a:r>
                <a:rPr lang="en-US" sz="1400" u="sng" baseline="0" dirty="0" smtClean="0">
                  <a:solidFill>
                    <a:srgbClr val="FFFFFF"/>
                  </a:solidFill>
                  <a:latin typeface="+mj-lt"/>
                </a:rPr>
                <a:t>always update the staged </a:t>
              </a:r>
              <a:r>
                <a:rPr lang="en-US" sz="1400" baseline="0" dirty="0" smtClean="0">
                  <a:solidFill>
                    <a:srgbClr val="FFFFFF"/>
                  </a:solidFill>
                  <a:latin typeface="+mj-lt"/>
                </a:rPr>
                <a:t>catalog</a:t>
              </a:r>
              <a:endParaRPr lang="en-US" sz="1400" baseline="0" dirty="0">
                <a:solidFill>
                  <a:srgbClr val="FFFFFF"/>
                </a:solidFill>
                <a:latin typeface="+mj-lt"/>
                <a:ea typeface="+mn-ea"/>
              </a:endParaRPr>
            </a:p>
          </p:txBody>
        </p:sp>
        <p:sp>
          <p:nvSpPr>
            <p:cNvPr id="11" name="Ellipse 10"/>
            <p:cNvSpPr/>
            <p:nvPr/>
          </p:nvSpPr>
          <p:spPr>
            <a:xfrm>
              <a:off x="1548000" y="2506613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 smtClean="0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3</a:t>
              </a:r>
              <a:endParaRPr lang="fr-FR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" name="Groupe 5"/>
          <p:cNvGrpSpPr/>
          <p:nvPr/>
        </p:nvGrpSpPr>
        <p:grpSpPr>
          <a:xfrm>
            <a:off x="1548000" y="2956404"/>
            <a:ext cx="6821904" cy="441236"/>
            <a:chOff x="1548000" y="3010669"/>
            <a:chExt cx="6821904" cy="441236"/>
          </a:xfrm>
        </p:grpSpPr>
        <p:sp>
          <p:nvSpPr>
            <p:cNvPr id="12" name="Rectangle 1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3051267"/>
              <a:ext cx="6505104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aseline="0" dirty="0" smtClean="0">
                  <a:solidFill>
                    <a:srgbClr val="FFFFFF"/>
                  </a:solidFill>
                  <a:latin typeface="+mj-lt"/>
                  <a:ea typeface="+mn-ea"/>
                </a:rPr>
                <a:t>   </a:t>
              </a:r>
              <a:r>
                <a:rPr lang="en-US" sz="1400" baseline="0" dirty="0" smtClean="0">
                  <a:solidFill>
                    <a:srgbClr val="FFFFFF"/>
                  </a:solidFill>
                  <a:latin typeface="+mj-lt"/>
                </a:rPr>
                <a:t>Search for the page to modify : using WCMS page view  or Live Edit</a:t>
              </a:r>
              <a:endParaRPr lang="en-US" sz="1400" baseline="0" dirty="0">
                <a:solidFill>
                  <a:srgbClr val="FFFFFF"/>
                </a:solidFill>
                <a:latin typeface="+mj-lt"/>
                <a:ea typeface="+mn-ea"/>
              </a:endParaRPr>
            </a:p>
          </p:txBody>
        </p:sp>
        <p:sp>
          <p:nvSpPr>
            <p:cNvPr id="13" name="Ellipse 12"/>
            <p:cNvSpPr/>
            <p:nvPr/>
          </p:nvSpPr>
          <p:spPr>
            <a:xfrm>
              <a:off x="1548000" y="3010669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 smtClean="0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4</a:t>
              </a:r>
              <a:endParaRPr lang="fr-FR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4" name="Groupe 13"/>
          <p:cNvGrpSpPr/>
          <p:nvPr/>
        </p:nvGrpSpPr>
        <p:grpSpPr>
          <a:xfrm>
            <a:off x="1548000" y="1926268"/>
            <a:ext cx="6787995" cy="441236"/>
            <a:chOff x="1548000" y="2002557"/>
            <a:chExt cx="6787995" cy="441236"/>
          </a:xfrm>
        </p:grpSpPr>
        <p:sp>
          <p:nvSpPr>
            <p:cNvPr id="22" name="Rectangle 21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2043155"/>
              <a:ext cx="6471195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aseline="0" dirty="0" smtClean="0">
                  <a:solidFill>
                    <a:srgbClr val="FFFFFF"/>
                  </a:solidFill>
                  <a:latin typeface="+mj-lt"/>
                  <a:ea typeface="+mn-ea"/>
                </a:rPr>
                <a:t>  </a:t>
              </a:r>
              <a:r>
                <a:rPr lang="en-US" sz="1400" baseline="0" dirty="0" smtClean="0">
                  <a:solidFill>
                    <a:srgbClr val="FFFFFF"/>
                  </a:solidFill>
                  <a:latin typeface="+mj-lt"/>
                </a:rPr>
                <a:t> Select the modification mode you want to use : </a:t>
              </a:r>
              <a:r>
                <a:rPr lang="en-US" sz="1400" u="sng" baseline="0" dirty="0" smtClean="0">
                  <a:solidFill>
                    <a:srgbClr val="FFFFFF"/>
                  </a:solidFill>
                  <a:latin typeface="+mj-lt"/>
                </a:rPr>
                <a:t>Live edit </a:t>
              </a:r>
              <a:r>
                <a:rPr lang="en-US" sz="1400" baseline="0" dirty="0" smtClean="0">
                  <a:solidFill>
                    <a:srgbClr val="FFFFFF"/>
                  </a:solidFill>
                  <a:latin typeface="+mj-lt"/>
                </a:rPr>
                <a:t>or </a:t>
              </a:r>
              <a:r>
                <a:rPr lang="en-US" sz="1400" u="sng" baseline="0" dirty="0" smtClean="0">
                  <a:solidFill>
                    <a:srgbClr val="FFFFFF"/>
                  </a:solidFill>
                  <a:latin typeface="+mj-lt"/>
                </a:rPr>
                <a:t>WCMS Page view</a:t>
              </a:r>
            </a:p>
          </p:txBody>
        </p:sp>
        <p:sp>
          <p:nvSpPr>
            <p:cNvPr id="23" name="Ellipse 22"/>
            <p:cNvSpPr/>
            <p:nvPr/>
          </p:nvSpPr>
          <p:spPr>
            <a:xfrm>
              <a:off x="1548000" y="2002557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 smtClean="0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2</a:t>
              </a:r>
              <a:endParaRPr lang="fr-FR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" name="Groupe 4"/>
          <p:cNvGrpSpPr/>
          <p:nvPr/>
        </p:nvGrpSpPr>
        <p:grpSpPr>
          <a:xfrm>
            <a:off x="1548000" y="3471472"/>
            <a:ext cx="6821904" cy="441236"/>
            <a:chOff x="1548000" y="3505537"/>
            <a:chExt cx="6821904" cy="441236"/>
          </a:xfrm>
        </p:grpSpPr>
        <p:sp>
          <p:nvSpPr>
            <p:cNvPr id="44" name="Rectangle 4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3546135"/>
              <a:ext cx="6505104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aseline="0" dirty="0" smtClean="0">
                  <a:solidFill>
                    <a:srgbClr val="FFFFFF"/>
                  </a:solidFill>
                  <a:latin typeface="+mj-lt"/>
                  <a:ea typeface="+mn-ea"/>
                </a:rPr>
                <a:t>   </a:t>
              </a:r>
              <a:r>
                <a:rPr lang="en-US" sz="1400" baseline="0" dirty="0" smtClean="0">
                  <a:solidFill>
                    <a:srgbClr val="FFFFFF"/>
                  </a:solidFill>
                  <a:latin typeface="+mj-lt"/>
                </a:rPr>
                <a:t>Edit the page and the section to modify</a:t>
              </a:r>
              <a:endParaRPr lang="en-US" sz="1400" baseline="0" dirty="0">
                <a:solidFill>
                  <a:srgbClr val="FFFFFF"/>
                </a:solidFill>
                <a:latin typeface="+mj-lt"/>
                <a:ea typeface="+mn-ea"/>
              </a:endParaRPr>
            </a:p>
          </p:txBody>
        </p:sp>
        <p:sp>
          <p:nvSpPr>
            <p:cNvPr id="45" name="Ellipse 44"/>
            <p:cNvSpPr/>
            <p:nvPr/>
          </p:nvSpPr>
          <p:spPr>
            <a:xfrm>
              <a:off x="1548000" y="3505537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 smtClean="0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5</a:t>
              </a:r>
              <a:endParaRPr lang="fr-FR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" name="Groupe 2"/>
          <p:cNvGrpSpPr/>
          <p:nvPr/>
        </p:nvGrpSpPr>
        <p:grpSpPr>
          <a:xfrm>
            <a:off x="1548000" y="4501608"/>
            <a:ext cx="6821904" cy="441236"/>
            <a:chOff x="1548000" y="4503092"/>
            <a:chExt cx="6821904" cy="441236"/>
          </a:xfrm>
        </p:grpSpPr>
        <p:sp>
          <p:nvSpPr>
            <p:cNvPr id="24" name="Rectangle 2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4543690"/>
              <a:ext cx="6505104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aseline="0" dirty="0" smtClean="0">
                  <a:solidFill>
                    <a:srgbClr val="FFFFFF"/>
                  </a:solidFill>
                  <a:latin typeface="+mj-lt"/>
                  <a:ea typeface="+mn-ea"/>
                </a:rPr>
                <a:t>   </a:t>
              </a:r>
              <a:r>
                <a:rPr lang="en-US" sz="1400" baseline="0" dirty="0" smtClean="0">
                  <a:solidFill>
                    <a:srgbClr val="FFFFFF"/>
                  </a:solidFill>
                  <a:latin typeface="+mj-lt"/>
                </a:rPr>
                <a:t>Check your modification on the page using the Live Edit view</a:t>
              </a:r>
              <a:endParaRPr lang="en-US" sz="1400" baseline="0" dirty="0">
                <a:solidFill>
                  <a:srgbClr val="FFFFFF"/>
                </a:solidFill>
                <a:latin typeface="+mj-lt"/>
                <a:ea typeface="+mn-ea"/>
              </a:endParaRPr>
            </a:p>
          </p:txBody>
        </p:sp>
        <p:sp>
          <p:nvSpPr>
            <p:cNvPr id="47" name="Ellipse 46"/>
            <p:cNvSpPr/>
            <p:nvPr/>
          </p:nvSpPr>
          <p:spPr>
            <a:xfrm>
              <a:off x="1548000" y="4503092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 smtClean="0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7</a:t>
              </a:r>
              <a:endParaRPr lang="fr-FR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" name="Groupe 1"/>
          <p:cNvGrpSpPr/>
          <p:nvPr/>
        </p:nvGrpSpPr>
        <p:grpSpPr>
          <a:xfrm>
            <a:off x="1548000" y="5016673"/>
            <a:ext cx="6821904" cy="441236"/>
            <a:chOff x="1548000" y="5016673"/>
            <a:chExt cx="6821904" cy="441236"/>
          </a:xfrm>
        </p:grpSpPr>
        <p:sp>
          <p:nvSpPr>
            <p:cNvPr id="50" name="Rectangle 49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5057271"/>
              <a:ext cx="6505104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aseline="0" dirty="0" smtClean="0">
                  <a:solidFill>
                    <a:srgbClr val="FFFFFF"/>
                  </a:solidFill>
                  <a:latin typeface="+mj-lt"/>
                  <a:ea typeface="+mn-ea"/>
                </a:rPr>
                <a:t>   </a:t>
              </a:r>
              <a:r>
                <a:rPr lang="en-US" sz="1400" baseline="0" dirty="0" smtClean="0">
                  <a:solidFill>
                    <a:srgbClr val="FFFFFF"/>
                  </a:solidFill>
                  <a:latin typeface="+mj-lt"/>
                </a:rPr>
                <a:t>To publish your modification, synchronize to your content catalog Online</a:t>
              </a:r>
              <a:endParaRPr lang="en-US" sz="1400" baseline="0" dirty="0">
                <a:solidFill>
                  <a:srgbClr val="FFFFFF"/>
                </a:solidFill>
                <a:latin typeface="+mj-lt"/>
                <a:ea typeface="+mn-ea"/>
              </a:endParaRPr>
            </a:p>
          </p:txBody>
        </p:sp>
        <p:sp>
          <p:nvSpPr>
            <p:cNvPr id="51" name="Ellipse 50"/>
            <p:cNvSpPr/>
            <p:nvPr/>
          </p:nvSpPr>
          <p:spPr>
            <a:xfrm>
              <a:off x="1548000" y="5016673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 smtClean="0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8</a:t>
              </a:r>
              <a:endParaRPr lang="fr-FR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54" name="Picture 4" descr="D:\SQLI\Clients\Royal Canin\Photos-Images\apple-cinema-display-mac-moniteur-ecran-icone-9601-128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728567" y="5989711"/>
            <a:ext cx="635521" cy="635521"/>
          </a:xfrm>
          <a:prstGeom prst="rect">
            <a:avLst/>
          </a:prstGeom>
          <a:noFill/>
        </p:spPr>
      </p:pic>
      <p:sp>
        <p:nvSpPr>
          <p:cNvPr id="56" name="ZoneTexte 55"/>
          <p:cNvSpPr txBox="1"/>
          <p:nvPr/>
        </p:nvSpPr>
        <p:spPr>
          <a:xfrm>
            <a:off x="3347864" y="6505599"/>
            <a:ext cx="35283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400" baseline="0" smtClean="0">
                <a:solidFill>
                  <a:schemeClr val="tx2">
                    <a:lumMod val="65000"/>
                    <a:lumOff val="35000"/>
                  </a:schemeClr>
                </a:solidFill>
              </a:rPr>
              <a:t>Your modification are now on your website</a:t>
            </a:r>
            <a:endParaRPr lang="fr-FR" sz="1400" baseline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Flèche vers le haut 56"/>
          <p:cNvSpPr/>
          <p:nvPr/>
        </p:nvSpPr>
        <p:spPr bwMode="auto">
          <a:xfrm rot="10800000">
            <a:off x="4788024" y="5583212"/>
            <a:ext cx="432048" cy="432048"/>
          </a:xfrm>
          <a:prstGeom prst="upArrow">
            <a:avLst/>
          </a:prstGeom>
          <a:solidFill>
            <a:schemeClr val="tx2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3000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 smtClean="0">
                <a:solidFill>
                  <a:srgbClr val="FFFFFF"/>
                </a:solidFill>
              </a:rPr>
              <a:t> Introduction</a:t>
            </a:r>
          </a:p>
        </p:txBody>
      </p:sp>
      <p:grpSp>
        <p:nvGrpSpPr>
          <p:cNvPr id="4" name="Groupe 3"/>
          <p:cNvGrpSpPr/>
          <p:nvPr/>
        </p:nvGrpSpPr>
        <p:grpSpPr>
          <a:xfrm>
            <a:off x="1548000" y="3986540"/>
            <a:ext cx="6821904" cy="441236"/>
            <a:chOff x="1548000" y="4009593"/>
            <a:chExt cx="6821904" cy="441236"/>
          </a:xfrm>
        </p:grpSpPr>
        <p:sp>
          <p:nvSpPr>
            <p:cNvPr id="27" name="Rectangle 26">
              <a:hlinkClick r:id="rId9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864800" y="4050191"/>
              <a:ext cx="6505104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400" baseline="0" dirty="0" smtClean="0">
                  <a:solidFill>
                    <a:srgbClr val="FFFFFF"/>
                  </a:solidFill>
                  <a:latin typeface="+mj-lt"/>
                  <a:ea typeface="+mn-ea"/>
                </a:rPr>
                <a:t>   Make the changes </a:t>
              </a:r>
              <a:r>
                <a:rPr lang="en-US" sz="1200" baseline="0" dirty="0" smtClean="0">
                  <a:solidFill>
                    <a:srgbClr val="FFFFFF"/>
                  </a:solidFill>
                </a:rPr>
                <a:t>(see next processes related to the changes to make)</a:t>
              </a:r>
              <a:endParaRPr lang="en-US" sz="1200" baseline="0" dirty="0">
                <a:solidFill>
                  <a:srgbClr val="FFFFFF"/>
                </a:solidFill>
                <a:latin typeface="+mj-lt"/>
                <a:ea typeface="+mn-ea"/>
              </a:endParaRPr>
            </a:p>
          </p:txBody>
        </p:sp>
        <p:sp>
          <p:nvSpPr>
            <p:cNvPr id="28" name="Ellipse 27"/>
            <p:cNvSpPr/>
            <p:nvPr/>
          </p:nvSpPr>
          <p:spPr>
            <a:xfrm>
              <a:off x="1548000" y="4009593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/>
            <a:lstStyle/>
            <a:p>
              <a:r>
                <a:rPr lang="fr-FR" smtClean="0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6</a:t>
              </a:r>
              <a:endParaRPr lang="fr-FR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32" name="Image 31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3968" y="2872534"/>
            <a:ext cx="3744416" cy="365281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Hide a rotating image component using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WCMS page view perspective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9" name="Ellipse 2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Rotating Images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676828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5570924" y="4653137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display = “yes”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37" name="Forme 36"/>
          <p:cNvCxnSpPr>
            <a:stCxn id="34" idx="0"/>
          </p:cNvCxnSpPr>
          <p:nvPr/>
        </p:nvCxnSpPr>
        <p:spPr bwMode="auto">
          <a:xfrm rot="16200000" flipV="1">
            <a:off x="6525030" y="4347103"/>
            <a:ext cx="288032" cy="32403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Ellipse 38"/>
          <p:cNvSpPr/>
          <p:nvPr/>
        </p:nvSpPr>
        <p:spPr>
          <a:xfrm>
            <a:off x="7875180" y="5220013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grpSp>
        <p:nvGrpSpPr>
          <p:cNvPr id="41" name="Groupe 35"/>
          <p:cNvGrpSpPr/>
          <p:nvPr/>
        </p:nvGrpSpPr>
        <p:grpSpPr>
          <a:xfrm>
            <a:off x="414202" y="2420888"/>
            <a:ext cx="3197661" cy="3166532"/>
            <a:chOff x="414202" y="2420888"/>
            <a:chExt cx="3197661" cy="3166532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699792" y="2420888"/>
              <a:ext cx="912071" cy="3166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14202" y="2420889"/>
              <a:ext cx="2283393" cy="3166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5" name="Rectangle 44"/>
          <p:cNvSpPr/>
          <p:nvPr/>
        </p:nvSpPr>
        <p:spPr bwMode="auto">
          <a:xfrm>
            <a:off x="1259632" y="5805264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cxnSp>
        <p:nvCxnSpPr>
          <p:cNvPr id="46" name="Forme 23"/>
          <p:cNvCxnSpPr>
            <a:stCxn id="45" idx="0"/>
          </p:cNvCxnSpPr>
          <p:nvPr/>
        </p:nvCxnSpPr>
        <p:spPr bwMode="auto">
          <a:xfrm rot="5400000" flipH="1" flipV="1">
            <a:off x="683568" y="4221088"/>
            <a:ext cx="2952328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Ellipse 46"/>
          <p:cNvSpPr/>
          <p:nvPr/>
        </p:nvSpPr>
        <p:spPr>
          <a:xfrm>
            <a:off x="1043608" y="55800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21" name="Image 2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3968" y="2872534"/>
            <a:ext cx="3744416" cy="365281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" name="Groupe 35"/>
          <p:cNvGrpSpPr/>
          <p:nvPr/>
        </p:nvGrpSpPr>
        <p:grpSpPr>
          <a:xfrm>
            <a:off x="414202" y="2420888"/>
            <a:ext cx="3197661" cy="3166532"/>
            <a:chOff x="414202" y="2420888"/>
            <a:chExt cx="3197661" cy="3166532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699792" y="2420888"/>
              <a:ext cx="912071" cy="3166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14202" y="2420889"/>
              <a:ext cx="2283393" cy="3166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 smtClean="0">
                <a:solidFill>
                  <a:srgbClr val="FFFFFF"/>
                </a:solidFill>
              </a:rPr>
              <a:t>Manage the display ORDER of banner using WCMS page view perspective </a:t>
            </a: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9" name="Ellipse 2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Rotating Images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6768280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6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1259632" y="5805264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cxnSp>
        <p:nvCxnSpPr>
          <p:cNvPr id="30" name="Forme 23"/>
          <p:cNvCxnSpPr>
            <a:stCxn id="25" idx="0"/>
          </p:cNvCxnSpPr>
          <p:nvPr/>
        </p:nvCxnSpPr>
        <p:spPr bwMode="auto">
          <a:xfrm rot="5400000" flipH="1" flipV="1">
            <a:off x="683568" y="4221088"/>
            <a:ext cx="2952328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Ellipse 31"/>
          <p:cNvSpPr/>
          <p:nvPr/>
        </p:nvSpPr>
        <p:spPr>
          <a:xfrm>
            <a:off x="1043608" y="55800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7" name="Forme 36"/>
          <p:cNvCxnSpPr>
            <a:stCxn id="24" idx="3"/>
          </p:cNvCxnSpPr>
          <p:nvPr/>
        </p:nvCxnSpPr>
        <p:spPr bwMode="auto">
          <a:xfrm flipH="1">
            <a:off x="6876256" y="2312876"/>
            <a:ext cx="1584176" cy="2628292"/>
          </a:xfrm>
          <a:prstGeom prst="bentConnector4">
            <a:avLst>
              <a:gd name="adj1" fmla="val -14430"/>
              <a:gd name="adj2" fmla="val 56164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Rectangle 23"/>
          <p:cNvSpPr/>
          <p:nvPr/>
        </p:nvSpPr>
        <p:spPr bwMode="auto">
          <a:xfrm>
            <a:off x="5436096" y="1988840"/>
            <a:ext cx="30243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Drag the component to move and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drop it where you want to display it</a:t>
            </a:r>
          </a:p>
        </p:txBody>
      </p:sp>
      <p:sp>
        <p:nvSpPr>
          <p:cNvPr id="39" name="Ellipse 38"/>
          <p:cNvSpPr/>
          <p:nvPr/>
        </p:nvSpPr>
        <p:spPr>
          <a:xfrm>
            <a:off x="8244408" y="17728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21" name="Image 2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8815" y="1700808"/>
            <a:ext cx="8594363" cy="449235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179512" y="2132856"/>
            <a:ext cx="8712968" cy="3384376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</a:pPr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6876256" y="1772816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Cookboard Of The Moment CMS Component</a:t>
            </a:r>
          </a:p>
        </p:txBody>
      </p:sp>
      <p:sp>
        <p:nvSpPr>
          <p:cNvPr id="20" name="Ellipse 1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7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2267744" y="6309320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Home Page</a:t>
            </a:r>
            <a:endParaRPr lang="en-US" sz="900" baseline="0" dirty="0"/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323528" y="5517232"/>
            <a:ext cx="8568952" cy="1008112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594553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9" name="Line 25"/>
          <p:cNvSpPr>
            <a:spLocks noChangeShapeType="1"/>
          </p:cNvSpPr>
          <p:nvPr/>
        </p:nvSpPr>
        <p:spPr bwMode="auto">
          <a:xfrm>
            <a:off x="251520" y="5594553"/>
            <a:ext cx="0" cy="576263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95536" y="5517232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2843808" y="4293096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60" name="Ellipse 59"/>
          <p:cNvSpPr/>
          <p:nvPr/>
        </p:nvSpPr>
        <p:spPr>
          <a:xfrm>
            <a:off x="10908704" y="6242625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</a:rPr>
              <a:t>1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772032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4" name="Line 25"/>
          <p:cNvSpPr>
            <a:spLocks noChangeShapeType="1"/>
          </p:cNvSpPr>
          <p:nvPr/>
        </p:nvSpPr>
        <p:spPr bwMode="auto">
          <a:xfrm>
            <a:off x="674380" y="6237113"/>
            <a:ext cx="0" cy="576263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grpSp>
        <p:nvGrpSpPr>
          <p:cNvPr id="2" name="Groupe 64"/>
          <p:cNvGrpSpPr/>
          <p:nvPr/>
        </p:nvGrpSpPr>
        <p:grpSpPr>
          <a:xfrm>
            <a:off x="674380" y="5792934"/>
            <a:ext cx="7389228" cy="297220"/>
            <a:chOff x="674380" y="5143619"/>
            <a:chExt cx="7389228" cy="297220"/>
          </a:xfrm>
        </p:grpSpPr>
        <p:sp>
          <p:nvSpPr>
            <p:cNvPr id="36" name="Ellipse 35"/>
            <p:cNvSpPr/>
            <p:nvPr/>
          </p:nvSpPr>
          <p:spPr>
            <a:xfrm>
              <a:off x="674380" y="5143619"/>
              <a:ext cx="297220" cy="29722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600" b="1" baseline="0" dirty="0" smtClean="0">
                  <a:solidFill>
                    <a:schemeClr val="bg1"/>
                  </a:solidFill>
                </a:rPr>
                <a:t>1</a:t>
              </a:r>
              <a:endParaRPr lang="fr-FR" sz="16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1043608" y="5169119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Visible : attributes to define if the component is visible (yes) or not visible (no) in the front end.</a:t>
              </a:r>
            </a:p>
          </p:txBody>
        </p:sp>
      </p:grp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Cookboard Of The Moment CMS Component</a:t>
            </a:r>
          </a:p>
        </p:txBody>
      </p:sp>
      <p:sp>
        <p:nvSpPr>
          <p:cNvPr id="26" name="Ellipse 25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7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27" name="Image 26" descr="ScreenHunter_25 Mar. 13 11.19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059832" y="2132856"/>
            <a:ext cx="3096344" cy="205793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8" name="Ellipse 27"/>
          <p:cNvSpPr/>
          <p:nvPr/>
        </p:nvSpPr>
        <p:spPr>
          <a:xfrm>
            <a:off x="2735816" y="342900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 smtClean="0">
                <a:solidFill>
                  <a:schemeClr val="bg1"/>
                </a:solidFill>
              </a:rPr>
              <a:t>1</a:t>
            </a:r>
            <a:endParaRPr lang="en-US" sz="1200" b="1" baseline="0" dirty="0">
              <a:solidFill>
                <a:schemeClr val="bg1"/>
              </a:solidFill>
            </a:endParaRPr>
          </a:p>
        </p:txBody>
      </p:sp>
      <p:pic>
        <p:nvPicPr>
          <p:cNvPr id="21" name="Image 2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 25" descr="ScreenHunter_25 Mar. 13 11.19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99992" y="2996952"/>
            <a:ext cx="3096344" cy="205793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2132856"/>
            <a:ext cx="3911517" cy="309634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HIDE a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Cookboard Of The Moment CMS Component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using WCMS</a:t>
            </a:r>
            <a:r>
              <a:rPr lang="en-US" sz="1100" baseline="0" dirty="0" smtClean="0">
                <a:solidFill>
                  <a:srgbClr val="FFFFFF"/>
                </a:solidFill>
              </a:rPr>
              <a:t> page view perspective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6" name="Ellipse 1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Cookboard Of The Moment CMS Component</a:t>
            </a:r>
          </a:p>
        </p:txBody>
      </p:sp>
      <p:sp>
        <p:nvSpPr>
          <p:cNvPr id="23" name="Ellipse 22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7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755576" y="5589240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cxnSp>
        <p:nvCxnSpPr>
          <p:cNvPr id="24" name="Forme 23"/>
          <p:cNvCxnSpPr>
            <a:stCxn id="19" idx="0"/>
          </p:cNvCxnSpPr>
          <p:nvPr/>
        </p:nvCxnSpPr>
        <p:spPr bwMode="auto">
          <a:xfrm rot="5400000" flipH="1" flipV="1">
            <a:off x="1475656" y="5301208"/>
            <a:ext cx="360040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Ellipse 24"/>
          <p:cNvSpPr/>
          <p:nvPr/>
        </p:nvSpPr>
        <p:spPr>
          <a:xfrm>
            <a:off x="539552" y="53732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5570924" y="4653137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display = “yes”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9" name="Forme 28"/>
          <p:cNvCxnSpPr>
            <a:stCxn id="28" idx="0"/>
          </p:cNvCxnSpPr>
          <p:nvPr/>
        </p:nvCxnSpPr>
        <p:spPr bwMode="auto">
          <a:xfrm rot="16200000" flipV="1">
            <a:off x="6525030" y="4347103"/>
            <a:ext cx="288032" cy="32403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Ellipse 21"/>
          <p:cNvSpPr/>
          <p:nvPr/>
        </p:nvSpPr>
        <p:spPr>
          <a:xfrm>
            <a:off x="7875180" y="5220013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21" name="Image 2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5516" y="1628800"/>
            <a:ext cx="8645403" cy="482453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181733" y="4005064"/>
            <a:ext cx="8712968" cy="1728192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7452000" y="1656000"/>
            <a:ext cx="504056" cy="144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0" name="Ellipse 1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8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References Component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2269965" y="652534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Product detail Page</a:t>
            </a:r>
            <a:endParaRPr lang="en-US" sz="900" baseline="0" dirty="0"/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31840" y="1412776"/>
            <a:ext cx="2643831" cy="32200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2" name="Rectangle 71"/>
          <p:cNvSpPr/>
          <p:nvPr/>
        </p:nvSpPr>
        <p:spPr bwMode="auto">
          <a:xfrm>
            <a:off x="323528" y="4869160"/>
            <a:ext cx="8568952" cy="194400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95536" y="4860000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2807804" y="4653136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60" name="Ellipse 59"/>
          <p:cNvSpPr/>
          <p:nvPr/>
        </p:nvSpPr>
        <p:spPr>
          <a:xfrm>
            <a:off x="10908704" y="6242625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</a:rPr>
              <a:t>1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8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References Component</a:t>
            </a:r>
          </a:p>
        </p:txBody>
      </p:sp>
      <p:sp>
        <p:nvSpPr>
          <p:cNvPr id="29" name="Ellipse 28"/>
          <p:cNvSpPr/>
          <p:nvPr/>
        </p:nvSpPr>
        <p:spPr>
          <a:xfrm>
            <a:off x="3707904" y="2708920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0" name="Ellipse 29"/>
          <p:cNvSpPr/>
          <p:nvPr/>
        </p:nvSpPr>
        <p:spPr>
          <a:xfrm>
            <a:off x="3563888" y="3140968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5" name="Ellipse 34"/>
          <p:cNvSpPr/>
          <p:nvPr/>
        </p:nvSpPr>
        <p:spPr>
          <a:xfrm>
            <a:off x="674380" y="5112000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1043608" y="513750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Title : localized (see Globe icon) label displayed in the front end</a:t>
            </a:r>
          </a:p>
        </p:txBody>
      </p:sp>
      <p:sp>
        <p:nvSpPr>
          <p:cNvPr id="38" name="Ellipse 37"/>
          <p:cNvSpPr/>
          <p:nvPr/>
        </p:nvSpPr>
        <p:spPr>
          <a:xfrm>
            <a:off x="4860032" y="3501008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9" name="Ellipse 38"/>
          <p:cNvSpPr/>
          <p:nvPr/>
        </p:nvSpPr>
        <p:spPr>
          <a:xfrm>
            <a:off x="2915816" y="3789040"/>
            <a:ext cx="180000" cy="180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1" name="Ellipse 40"/>
          <p:cNvSpPr/>
          <p:nvPr/>
        </p:nvSpPr>
        <p:spPr>
          <a:xfrm>
            <a:off x="674380" y="5454000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2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1043608" y="547950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Reference: list selection to define the type of product  reference to display in the front end (Cross-sell, up sell …)</a:t>
            </a:r>
          </a:p>
        </p:txBody>
      </p:sp>
      <p:sp>
        <p:nvSpPr>
          <p:cNvPr id="45" name="Ellipse 44"/>
          <p:cNvSpPr/>
          <p:nvPr/>
        </p:nvSpPr>
        <p:spPr>
          <a:xfrm>
            <a:off x="674380" y="5796000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3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46" name="ZoneTexte 45"/>
          <p:cNvSpPr txBox="1"/>
          <p:nvPr/>
        </p:nvSpPr>
        <p:spPr>
          <a:xfrm>
            <a:off x="1043608" y="582150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Maximum number of product : define the number of product to display in the front end</a:t>
            </a:r>
          </a:p>
        </p:txBody>
      </p:sp>
      <p:sp>
        <p:nvSpPr>
          <p:cNvPr id="48" name="Ellipse 47"/>
          <p:cNvSpPr/>
          <p:nvPr/>
        </p:nvSpPr>
        <p:spPr>
          <a:xfrm>
            <a:off x="674380" y="6138000"/>
            <a:ext cx="297220" cy="29722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4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1043608" y="616350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Display product title : define if the product title needs to be defined in the front end</a:t>
            </a:r>
            <a:endParaRPr lang="en-US" sz="1000" b="1" u="sng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2915816" y="4005064"/>
            <a:ext cx="180000" cy="18000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53" name="Ellipse 52"/>
          <p:cNvSpPr/>
          <p:nvPr/>
        </p:nvSpPr>
        <p:spPr>
          <a:xfrm>
            <a:off x="674380" y="6480000"/>
            <a:ext cx="297220" cy="297220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5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4" name="ZoneTexte 53"/>
          <p:cNvSpPr txBox="1"/>
          <p:nvPr/>
        </p:nvSpPr>
        <p:spPr>
          <a:xfrm>
            <a:off x="1043608" y="650550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Display product prices : define if the product price needs to be displayed in the front end</a:t>
            </a:r>
            <a:endParaRPr lang="en-US" sz="1000" b="1" u="sng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3" name="Image 3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6" name="Ellipse 1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8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References Component</a:t>
            </a:r>
          </a:p>
        </p:txBody>
      </p:sp>
      <p:grpSp>
        <p:nvGrpSpPr>
          <p:cNvPr id="11" name="Groupe 10"/>
          <p:cNvGrpSpPr/>
          <p:nvPr/>
        </p:nvGrpSpPr>
        <p:grpSpPr>
          <a:xfrm>
            <a:off x="2735796" y="2276872"/>
            <a:ext cx="3672408" cy="2304256"/>
            <a:chOff x="2915816" y="2924944"/>
            <a:chExt cx="3672408" cy="2304256"/>
          </a:xfrm>
        </p:grpSpPr>
        <p:sp>
          <p:nvSpPr>
            <p:cNvPr id="9" name="Rectangle 8"/>
            <p:cNvSpPr/>
            <p:nvPr/>
          </p:nvSpPr>
          <p:spPr bwMode="auto">
            <a:xfrm>
              <a:off x="2915816" y="2924944"/>
              <a:ext cx="3672408" cy="2304256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indent="0" algn="ctr" defTabSz="914400" latinLnBrk="0">
                <a:lnSpc>
                  <a:spcPct val="100000"/>
                </a:lnSpc>
                <a:buClrTx/>
                <a:buSzTx/>
                <a:buFontTx/>
                <a:buNone/>
                <a:tabLst/>
              </a:pPr>
              <a:endParaRPr lang="fr-FR" sz="1050" baseline="0" smtClean="0">
                <a:latin typeface="+mn-lt"/>
                <a:ea typeface="+mn-ea"/>
              </a:endParaRPr>
            </a:p>
          </p:txBody>
        </p:sp>
        <p:sp>
          <p:nvSpPr>
            <p:cNvPr id="10" name="ZoneTexte 9"/>
            <p:cNvSpPr txBox="1"/>
            <p:nvPr/>
          </p:nvSpPr>
          <p:spPr>
            <a:xfrm>
              <a:off x="3059832" y="3059668"/>
              <a:ext cx="3384376" cy="2031325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1400" b="1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context of Moulinex</a:t>
              </a:r>
              <a:r>
                <a:rPr lang="en-US" sz="14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this component </a:t>
              </a:r>
              <a:r>
                <a:rPr lang="en-US" sz="1400" baseline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 available </a:t>
              </a:r>
              <a:r>
                <a:rPr lang="en-US" sz="14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as such, if cross sell product </a:t>
              </a:r>
              <a:r>
                <a:rPr lang="en-US" sz="1400" baseline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are available </a:t>
              </a:r>
              <a:r>
                <a:rPr lang="en-US" sz="14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PCM for a given product, the component will automatically appear with the default configuration.</a:t>
              </a:r>
            </a:p>
            <a:p>
              <a:pPr algn="just"/>
              <a:endParaRPr lang="en-US" sz="14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just"/>
              <a:r>
                <a:rPr lang="en-US" sz="14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The webmaster is not supposed to change that configuration.</a:t>
              </a:r>
            </a:p>
          </p:txBody>
        </p:sp>
      </p:grpSp>
      <p:pic>
        <p:nvPicPr>
          <p:cNvPr id="12" name="Image 1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4008" y="2204864"/>
            <a:ext cx="4295302" cy="302021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5416" y="1628800"/>
            <a:ext cx="4219575" cy="212407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106896" y="1556792"/>
            <a:ext cx="2196752" cy="2232248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6372200" y="1700808"/>
            <a:ext cx="504056" cy="252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CMS Paragraph component</a:t>
            </a:r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9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3347864" y="1556792"/>
            <a:ext cx="1152128" cy="1152128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2339864" y="2708920"/>
            <a:ext cx="1008112" cy="108012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3347864" y="2708920"/>
            <a:ext cx="1152128" cy="108012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4644008" y="2996952"/>
            <a:ext cx="576064" cy="864096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5220072" y="2996952"/>
            <a:ext cx="3384376" cy="216024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3528" y="4221088"/>
            <a:ext cx="3888432" cy="177026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4" name="Rectangle 23"/>
          <p:cNvSpPr/>
          <p:nvPr/>
        </p:nvSpPr>
        <p:spPr bwMode="auto">
          <a:xfrm>
            <a:off x="1331640" y="4725144"/>
            <a:ext cx="2880320" cy="36004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0" y="386104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Cookboard detail page </a:t>
            </a:r>
            <a:endParaRPr lang="en-US" sz="900" baseline="0" dirty="0"/>
          </a:p>
        </p:txBody>
      </p:sp>
      <p:sp>
        <p:nvSpPr>
          <p:cNvPr id="20" name="ZoneTexte 19"/>
          <p:cNvSpPr txBox="1"/>
          <p:nvPr/>
        </p:nvSpPr>
        <p:spPr>
          <a:xfrm>
            <a:off x="4427984" y="530120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News detail page</a:t>
            </a:r>
            <a:endParaRPr lang="en-US" sz="900" baseline="0" dirty="0"/>
          </a:p>
        </p:txBody>
      </p:sp>
      <p:sp>
        <p:nvSpPr>
          <p:cNvPr id="25" name="ZoneTexte 24"/>
          <p:cNvSpPr txBox="1"/>
          <p:nvPr/>
        </p:nvSpPr>
        <p:spPr>
          <a:xfrm>
            <a:off x="0" y="609329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Where to buy</a:t>
            </a:r>
            <a:endParaRPr lang="en-US" sz="900" baseline="0" dirty="0"/>
          </a:p>
        </p:txBody>
      </p:sp>
      <p:pic>
        <p:nvPicPr>
          <p:cNvPr id="26" name="Image 2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323528" y="5301208"/>
            <a:ext cx="8568952" cy="151200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2400" dirty="0" smtClean="0"/>
              <a:t>CMS Paragraph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9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378529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95536" y="5301208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60" name="Ellipse 59"/>
          <p:cNvSpPr/>
          <p:nvPr/>
        </p:nvSpPr>
        <p:spPr>
          <a:xfrm>
            <a:off x="10908704" y="6242625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pPr algn="ctr"/>
            <a:r>
              <a:rPr lang="en-US" sz="1000" b="1" dirty="0" smtClean="0">
                <a:solidFill>
                  <a:schemeClr val="bg1"/>
                </a:solidFill>
              </a:rPr>
              <a:t>1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680348" y="6628016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fr-FR" sz="20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grpSp>
        <p:nvGrpSpPr>
          <p:cNvPr id="42" name="Groupe 41"/>
          <p:cNvGrpSpPr/>
          <p:nvPr/>
        </p:nvGrpSpPr>
        <p:grpSpPr>
          <a:xfrm>
            <a:off x="674380" y="5648918"/>
            <a:ext cx="7389228" cy="297220"/>
            <a:chOff x="674380" y="5576910"/>
            <a:chExt cx="7389228" cy="297220"/>
          </a:xfrm>
        </p:grpSpPr>
        <p:sp>
          <p:nvSpPr>
            <p:cNvPr id="36" name="Ellipse 35"/>
            <p:cNvSpPr/>
            <p:nvPr/>
          </p:nvSpPr>
          <p:spPr>
            <a:xfrm>
              <a:off x="674380" y="5576910"/>
              <a:ext cx="297220" cy="29722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600" b="1" baseline="0" dirty="0" smtClean="0">
                  <a:solidFill>
                    <a:schemeClr val="bg1"/>
                  </a:solidFill>
                </a:rPr>
                <a:t>1</a:t>
              </a:r>
              <a:endParaRPr lang="fr-FR" sz="16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1043608" y="5602410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Visible : attributes to define if the component is visible (yes) or not visible (no) in the front end.</a:t>
              </a:r>
            </a:p>
          </p:txBody>
        </p:sp>
      </p:grpSp>
      <p:grpSp>
        <p:nvGrpSpPr>
          <p:cNvPr id="41" name="Groupe 40"/>
          <p:cNvGrpSpPr/>
          <p:nvPr/>
        </p:nvGrpSpPr>
        <p:grpSpPr>
          <a:xfrm>
            <a:off x="674380" y="6046533"/>
            <a:ext cx="7389228" cy="297220"/>
            <a:chOff x="674380" y="5949280"/>
            <a:chExt cx="7389228" cy="297220"/>
          </a:xfrm>
        </p:grpSpPr>
        <p:sp>
          <p:nvSpPr>
            <p:cNvPr id="26" name="Ellipse 25"/>
            <p:cNvSpPr/>
            <p:nvPr/>
          </p:nvSpPr>
          <p:spPr>
            <a:xfrm>
              <a:off x="674380" y="5949280"/>
              <a:ext cx="297220" cy="297220"/>
            </a:xfrm>
            <a:prstGeom prst="ellipse">
              <a:avLst/>
            </a:prstGeom>
            <a:solidFill>
              <a:srgbClr val="F6740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600" b="1" baseline="0" dirty="0" smtClean="0">
                  <a:solidFill>
                    <a:schemeClr val="bg1"/>
                  </a:solidFill>
                </a:rPr>
                <a:t>2</a:t>
              </a:r>
              <a:endParaRPr lang="fr-FR" sz="16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27" name="ZoneTexte 26"/>
            <p:cNvSpPr txBox="1"/>
            <p:nvPr/>
          </p:nvSpPr>
          <p:spPr>
            <a:xfrm>
              <a:off x="1043608" y="5974780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Content: localized (see Globe icon) WYSIWYG or HTML (Source) content displayed in the front end</a:t>
              </a:r>
            </a:p>
          </p:txBody>
        </p:sp>
      </p:grpSp>
      <p:sp>
        <p:nvSpPr>
          <p:cNvPr id="25" name="ZoneTexte 24"/>
          <p:cNvSpPr txBox="1"/>
          <p:nvPr/>
        </p:nvSpPr>
        <p:spPr>
          <a:xfrm>
            <a:off x="4283968" y="4725144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Editing the component using WCMS page view mode (</a:t>
            </a:r>
            <a:r>
              <a:rPr lang="en-US" sz="900" b="1" baseline="0" dirty="0" smtClean="0"/>
              <a:t>TEFAL</a:t>
            </a:r>
            <a:r>
              <a:rPr lang="en-US" sz="900" baseline="0" dirty="0" smtClean="0"/>
              <a:t>)</a:t>
            </a:r>
            <a:endParaRPr lang="en-US" sz="900" baseline="0" dirty="0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9736" y="1484784"/>
            <a:ext cx="3248025" cy="35052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0" name="ZoneTexte 29"/>
          <p:cNvSpPr txBox="1"/>
          <p:nvPr/>
        </p:nvSpPr>
        <p:spPr>
          <a:xfrm>
            <a:off x="251520" y="5085184"/>
            <a:ext cx="41044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Editing the component using WCMS page view mode (</a:t>
            </a:r>
            <a:r>
              <a:rPr lang="en-US" sz="900" b="1" baseline="0" dirty="0" smtClean="0"/>
              <a:t>MOULINEX</a:t>
            </a:r>
            <a:r>
              <a:rPr lang="en-US" sz="900" baseline="0" dirty="0" smtClean="0"/>
              <a:t>)</a:t>
            </a:r>
            <a:endParaRPr lang="en-US" sz="900" baseline="0" dirty="0"/>
          </a:p>
        </p:txBody>
      </p:sp>
      <p:sp>
        <p:nvSpPr>
          <p:cNvPr id="32" name="Ellipse 31"/>
          <p:cNvSpPr/>
          <p:nvPr/>
        </p:nvSpPr>
        <p:spPr>
          <a:xfrm>
            <a:off x="1547664" y="2780928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 smtClean="0">
                <a:solidFill>
                  <a:schemeClr val="bg1"/>
                </a:solidFill>
              </a:rPr>
              <a:t>1</a:t>
            </a:r>
            <a:endParaRPr lang="en-US" sz="1200" b="1" baseline="0" dirty="0">
              <a:solidFill>
                <a:schemeClr val="bg1"/>
              </a:solidFill>
            </a:endParaRPr>
          </a:p>
        </p:txBody>
      </p:sp>
      <p:sp>
        <p:nvSpPr>
          <p:cNvPr id="35" name="Ellipse 34"/>
          <p:cNvSpPr/>
          <p:nvPr/>
        </p:nvSpPr>
        <p:spPr>
          <a:xfrm>
            <a:off x="1547664" y="346502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 smtClean="0">
                <a:solidFill>
                  <a:schemeClr val="bg1"/>
                </a:solidFill>
              </a:rPr>
              <a:t>2</a:t>
            </a:r>
            <a:endParaRPr lang="en-US" sz="1200" b="1" baseline="0" dirty="0">
              <a:solidFill>
                <a:schemeClr val="bg1"/>
              </a:solidFill>
            </a:endParaRPr>
          </a:p>
        </p:txBody>
      </p:sp>
      <p:pic>
        <p:nvPicPr>
          <p:cNvPr id="31" name="Image 3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105473" name="Picture 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90095" y="1700808"/>
            <a:ext cx="3524250" cy="29432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4" name="Ellipse 23"/>
          <p:cNvSpPr/>
          <p:nvPr/>
        </p:nvSpPr>
        <p:spPr>
          <a:xfrm>
            <a:off x="5436116" y="3356992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674380" y="6444148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3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1043608" y="6469648"/>
            <a:ext cx="78488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Title : localized (see Globe icon)  label used in the front end  (</a:t>
            </a:r>
            <a:r>
              <a:rPr lang="en-US" sz="10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Only applicable for the TEFAL version of the component</a:t>
            </a:r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en-US" sz="1000" baseline="0" dirty="0" smtClean="0"/>
          </a:p>
        </p:txBody>
      </p:sp>
      <p:sp>
        <p:nvSpPr>
          <p:cNvPr id="38" name="Ellipse 37"/>
          <p:cNvSpPr/>
          <p:nvPr/>
        </p:nvSpPr>
        <p:spPr>
          <a:xfrm>
            <a:off x="5436116" y="285293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 smtClean="0">
                <a:solidFill>
                  <a:schemeClr val="bg1"/>
                </a:solidFill>
              </a:rPr>
              <a:t>1</a:t>
            </a:r>
            <a:endParaRPr lang="en-US" sz="1200" b="1" baseline="0" dirty="0">
              <a:solidFill>
                <a:schemeClr val="bg1"/>
              </a:solidFill>
            </a:endParaRPr>
          </a:p>
        </p:txBody>
      </p:sp>
      <p:sp>
        <p:nvSpPr>
          <p:cNvPr id="39" name="Ellipse 38"/>
          <p:cNvSpPr/>
          <p:nvPr/>
        </p:nvSpPr>
        <p:spPr>
          <a:xfrm>
            <a:off x="5436116" y="382506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 smtClean="0">
                <a:solidFill>
                  <a:schemeClr val="bg1"/>
                </a:solidFill>
              </a:rPr>
              <a:t>2</a:t>
            </a:r>
            <a:endParaRPr lang="en-US" sz="1200" b="1" baseline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1979712" y="1775867"/>
            <a:ext cx="230425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AutoNum type="arabicPeriod"/>
            </a:pPr>
            <a:endParaRPr lang="fr-FR" sz="1100" baseline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/>
            <a:r>
              <a:rPr lang="fr-FR" sz="1100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Once on the login page, </a:t>
            </a:r>
          </a:p>
          <a:p>
            <a:pPr marL="342900" indent="-342900" algn="l">
              <a:buAutoNum type="arabicPeriod"/>
            </a:pPr>
            <a:r>
              <a:rPr lang="fr-FR" sz="1100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Enter your </a:t>
            </a:r>
            <a:r>
              <a:rPr lang="fr-FR" sz="1100" b="1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login</a:t>
            </a:r>
          </a:p>
          <a:p>
            <a:pPr marL="342900" indent="-342900" algn="l">
              <a:buAutoNum type="arabicPeriod"/>
            </a:pPr>
            <a:r>
              <a:rPr lang="fr-FR" sz="1100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Enter your </a:t>
            </a:r>
            <a:r>
              <a:rPr lang="fr-FR" sz="1100" b="1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password</a:t>
            </a:r>
          </a:p>
          <a:p>
            <a:pPr marL="342900" indent="-342900" algn="l">
              <a:buAutoNum type="arabicPeriod"/>
            </a:pPr>
            <a:r>
              <a:rPr lang="fr-FR" sz="1100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Click on the </a:t>
            </a:r>
            <a:r>
              <a:rPr lang="fr-FR" sz="1100" b="1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‘Login’ button</a:t>
            </a:r>
            <a:endParaRPr lang="fr-FR" sz="1100" b="1" baseline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40535" y="3351659"/>
            <a:ext cx="4176464" cy="792088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24" name="ZoneTexte 23"/>
          <p:cNvSpPr txBox="1"/>
          <p:nvPr/>
        </p:nvSpPr>
        <p:spPr>
          <a:xfrm>
            <a:off x="1989237" y="3351659"/>
            <a:ext cx="22322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="1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WCMS Page view : </a:t>
            </a:r>
          </a:p>
          <a:p>
            <a:pPr marL="342900" indent="-342900" algn="l"/>
            <a:r>
              <a:rPr lang="fr-FR" sz="1100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used for advanced modifications </a:t>
            </a:r>
            <a:endParaRPr lang="fr-FR" sz="1100" b="1" baseline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1989237" y="3783707"/>
            <a:ext cx="23911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Live </a:t>
            </a:r>
            <a:r>
              <a:rPr lang="fr-FR" sz="11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edit</a:t>
            </a: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 </a:t>
            </a:r>
          </a:p>
          <a:p>
            <a:pPr marL="342900" indent="-342900" algn="l"/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used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for simple modifications </a:t>
            </a:r>
            <a:endParaRPr lang="fr-FR" sz="11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Ellipse 25"/>
          <p:cNvSpPr/>
          <p:nvPr/>
        </p:nvSpPr>
        <p:spPr bwMode="auto">
          <a:xfrm>
            <a:off x="4442842" y="3601591"/>
            <a:ext cx="648072" cy="144016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7" name="Ellipse 26"/>
          <p:cNvSpPr/>
          <p:nvPr/>
        </p:nvSpPr>
        <p:spPr bwMode="auto">
          <a:xfrm>
            <a:off x="5085581" y="3438525"/>
            <a:ext cx="360040" cy="144016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29" name="Connecteur en arc 28"/>
          <p:cNvCxnSpPr>
            <a:endCxn id="26" idx="0"/>
          </p:cNvCxnSpPr>
          <p:nvPr/>
        </p:nvCxnSpPr>
        <p:spPr bwMode="auto">
          <a:xfrm>
            <a:off x="3645421" y="3423667"/>
            <a:ext cx="1121457" cy="177924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4" name="Connecteur en arc 33"/>
          <p:cNvCxnSpPr/>
          <p:nvPr/>
        </p:nvCxnSpPr>
        <p:spPr bwMode="auto">
          <a:xfrm flipV="1">
            <a:off x="3933453" y="3745607"/>
            <a:ext cx="1332148" cy="398140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4935835"/>
            <a:ext cx="3240360" cy="1555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Ellipse 38"/>
          <p:cNvSpPr/>
          <p:nvPr/>
        </p:nvSpPr>
        <p:spPr bwMode="auto">
          <a:xfrm>
            <a:off x="5436096" y="5871939"/>
            <a:ext cx="576064" cy="648072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1907704" y="5781164"/>
            <a:ext cx="239112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="1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 the main browser area</a:t>
            </a:r>
          </a:p>
          <a:p>
            <a:pPr marL="342900" indent="-342900" algn="l"/>
            <a:r>
              <a:rPr lang="fr-FR" sz="1100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Select the version ‘Staged’ of your</a:t>
            </a:r>
          </a:p>
          <a:p>
            <a:pPr marL="342900" indent="-342900" algn="l"/>
            <a:r>
              <a:rPr lang="fr-FR" sz="1100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local content catalog</a:t>
            </a:r>
            <a:endParaRPr lang="fr-FR" sz="1100" b="1" baseline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2" name="Forme 41"/>
          <p:cNvCxnSpPr>
            <a:stCxn id="40" idx="2"/>
            <a:endCxn id="39" idx="4"/>
          </p:cNvCxnSpPr>
          <p:nvPr/>
        </p:nvCxnSpPr>
        <p:spPr bwMode="auto">
          <a:xfrm rot="16200000" flipH="1">
            <a:off x="4344355" y="5140237"/>
            <a:ext cx="138683" cy="2620863"/>
          </a:xfrm>
          <a:prstGeom prst="curvedConnector3">
            <a:avLst>
              <a:gd name="adj1" fmla="val 264836"/>
            </a:avLst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3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35" name="ZoneTexte 34"/>
          <p:cNvSpPr txBox="1"/>
          <p:nvPr/>
        </p:nvSpPr>
        <p:spPr>
          <a:xfrm>
            <a:off x="1979712" y="5013176"/>
            <a:ext cx="239112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 the navigation area</a:t>
            </a:r>
          </a:p>
          <a:p>
            <a:pPr marL="342900" indent="-342900" algn="l"/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Select the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website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wish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to</a:t>
            </a:r>
          </a:p>
          <a:p>
            <a:pPr marL="342900" indent="-342900" algn="l"/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modify</a:t>
            </a:r>
            <a:endParaRPr lang="fr-FR" sz="11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Ellipse 44"/>
          <p:cNvSpPr/>
          <p:nvPr/>
        </p:nvSpPr>
        <p:spPr bwMode="auto">
          <a:xfrm>
            <a:off x="4355976" y="5661248"/>
            <a:ext cx="648072" cy="144016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46" name="Connecteur en arc 28"/>
          <p:cNvCxnSpPr>
            <a:stCxn id="35" idx="2"/>
            <a:endCxn id="45" idx="2"/>
          </p:cNvCxnSpPr>
          <p:nvPr/>
        </p:nvCxnSpPr>
        <p:spPr bwMode="auto">
          <a:xfrm rot="16200000" flipH="1">
            <a:off x="3705666" y="5082946"/>
            <a:ext cx="119916" cy="1180703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 smtClean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37" name="Image 3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grpSp>
        <p:nvGrpSpPr>
          <p:cNvPr id="3" name="Groupe 2"/>
          <p:cNvGrpSpPr/>
          <p:nvPr/>
        </p:nvGrpSpPr>
        <p:grpSpPr>
          <a:xfrm>
            <a:off x="1548000" y="1412776"/>
            <a:ext cx="6821375" cy="441236"/>
            <a:chOff x="1548000" y="1412776"/>
            <a:chExt cx="6821375" cy="441236"/>
          </a:xfrm>
        </p:grpSpPr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1864271" y="1453374"/>
              <a:ext cx="6505104" cy="3600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rgbClr r="0" g="0" b="0"/>
            </a:lnRef>
            <a:fillRef idx="2">
              <a:scrgbClr r="0" g="0" b="0"/>
            </a:fillRef>
            <a:effectRef idx="1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1200" tIns="60960" rIns="60960" bIns="60960" numCol="1" spcCol="1270" anchor="ctr" anchorCtr="0">
              <a:noAutofit/>
            </a:bodyPr>
            <a:lstStyle/>
            <a:p>
              <a:pPr algn="l" defTabSz="1066800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en-US" sz="1400" baseline="0" dirty="0" smtClean="0">
                  <a:solidFill>
                    <a:srgbClr val="FFFFFF"/>
                  </a:solidFill>
                  <a:latin typeface="+mj-lt"/>
                  <a:ea typeface="+mn-ea"/>
                </a:rPr>
                <a:t>  </a:t>
              </a:r>
              <a:r>
                <a:rPr lang="en-US" sz="1400" baseline="0" dirty="0" smtClean="0">
                  <a:solidFill>
                    <a:srgbClr val="FFFFFF"/>
                  </a:solidFill>
                </a:rPr>
                <a:t> </a:t>
              </a:r>
              <a:r>
                <a:rPr lang="en-US" sz="1400" baseline="0" dirty="0">
                  <a:solidFill>
                    <a:srgbClr val="FFFFFF"/>
                  </a:solidFill>
                </a:rPr>
                <a:t>Connect to WCMS cockpit : </a:t>
              </a:r>
              <a:r>
                <a:rPr lang="en-US" sz="1400" baseline="0" dirty="0">
                  <a:solidFill>
                    <a:srgbClr val="FFFFFF"/>
                  </a:solidFill>
                  <a:hlinkClick r:id="rId7"/>
                </a:rPr>
                <a:t>http://[server </a:t>
              </a:r>
              <a:r>
                <a:rPr lang="en-US" sz="1400" baseline="0" dirty="0" err="1">
                  <a:solidFill>
                    <a:srgbClr val="FFFFFF"/>
                  </a:solidFill>
                  <a:hlinkClick r:id="rId7"/>
                </a:rPr>
                <a:t>url</a:t>
              </a:r>
              <a:r>
                <a:rPr lang="en-US" sz="1400" baseline="0" dirty="0">
                  <a:solidFill>
                    <a:srgbClr val="FFFFFF"/>
                  </a:solidFill>
                  <a:hlinkClick r:id="rId7"/>
                </a:rPr>
                <a:t>]/</a:t>
              </a:r>
              <a:r>
                <a:rPr lang="en-US" sz="1400" baseline="0" dirty="0" err="1">
                  <a:solidFill>
                    <a:srgbClr val="FFFFFF"/>
                  </a:solidFill>
                  <a:hlinkClick r:id="rId7"/>
                </a:rPr>
                <a:t>cmscockpit</a:t>
              </a:r>
              <a:r>
                <a:rPr lang="en-US" sz="1400" baseline="0" dirty="0">
                  <a:solidFill>
                    <a:srgbClr val="FFFFFF"/>
                  </a:solidFill>
                  <a:hlinkClick r:id="rId7"/>
                </a:rPr>
                <a:t>/</a:t>
              </a:r>
              <a:r>
                <a:rPr lang="en-US" sz="1400" baseline="0" dirty="0" err="1">
                  <a:solidFill>
                    <a:srgbClr val="FFFFFF"/>
                  </a:solidFill>
                  <a:hlinkClick r:id="rId7"/>
                </a:rPr>
                <a:t>login.zul</a:t>
              </a:r>
              <a:endParaRPr lang="en-US" sz="1400" baseline="0" dirty="0">
                <a:solidFill>
                  <a:srgbClr val="FFFFFF"/>
                </a:solidFill>
                <a:hlinkClick r:id="rId7"/>
              </a:endParaRPr>
            </a:p>
          </p:txBody>
        </p:sp>
        <p:sp>
          <p:nvSpPr>
            <p:cNvPr id="30" name="Ellipse 29"/>
            <p:cNvSpPr/>
            <p:nvPr/>
          </p:nvSpPr>
          <p:spPr>
            <a:xfrm>
              <a:off x="1548000" y="1412776"/>
              <a:ext cx="441236" cy="441236"/>
            </a:xfrm>
            <a:prstGeom prst="ellipse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tIns="90000" bIns="90000" anchor="ctr"/>
            <a:lstStyle/>
            <a:p>
              <a:r>
                <a:rPr lang="fr-FR" sz="1600" baseline="0" dirty="0" smtClean="0">
                  <a:solidFill>
                    <a:schemeClr val="accent4">
                      <a:lumMod val="65000"/>
                      <a:lumOff val="35000"/>
                    </a:schemeClr>
                  </a:solidFill>
                </a:rPr>
                <a:t>1</a:t>
              </a:r>
              <a:endParaRPr lang="fr-FR" sz="1600" baseline="0" dirty="0">
                <a:solidFill>
                  <a:schemeClr val="accent4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1863935" y="2884346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  <a:ea typeface="+mn-ea"/>
              </a:rPr>
              <a:t>  </a:t>
            </a:r>
            <a:r>
              <a:rPr lang="en-US" sz="1400" baseline="0" dirty="0" smtClean="0">
                <a:solidFill>
                  <a:srgbClr val="FFFFFF"/>
                </a:solidFill>
              </a:rPr>
              <a:t> </a:t>
            </a:r>
            <a:r>
              <a:rPr lang="en-US" sz="1400" baseline="0" dirty="0">
                <a:solidFill>
                  <a:srgbClr val="FFFFFF"/>
                </a:solidFill>
              </a:rPr>
              <a:t>Select the modification mode you want to use : </a:t>
            </a:r>
            <a:r>
              <a:rPr lang="en-US" sz="1400" u="sng" baseline="0" dirty="0">
                <a:solidFill>
                  <a:srgbClr val="FFFFFF"/>
                </a:solidFill>
              </a:rPr>
              <a:t>Live edit </a:t>
            </a:r>
            <a:r>
              <a:rPr lang="en-US" sz="1400" baseline="0" dirty="0">
                <a:solidFill>
                  <a:srgbClr val="FFFFFF"/>
                </a:solidFill>
              </a:rPr>
              <a:t>or </a:t>
            </a:r>
            <a:r>
              <a:rPr lang="en-US" sz="1400" u="sng" baseline="0" dirty="0">
                <a:solidFill>
                  <a:srgbClr val="FFFFFF"/>
                </a:solidFill>
              </a:rPr>
              <a:t>WCMS Page view</a:t>
            </a:r>
          </a:p>
        </p:txBody>
      </p:sp>
      <p:sp>
        <p:nvSpPr>
          <p:cNvPr id="36" name="Ellipse 35"/>
          <p:cNvSpPr/>
          <p:nvPr/>
        </p:nvSpPr>
        <p:spPr>
          <a:xfrm>
            <a:off x="1547664" y="2843748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1863935" y="439651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</a:rPr>
              <a:t>   </a:t>
            </a:r>
            <a:r>
              <a:rPr lang="en-US" sz="1400" baseline="0" dirty="0">
                <a:solidFill>
                  <a:srgbClr val="FFFFFF"/>
                </a:solidFill>
              </a:rPr>
              <a:t>Select your website and local content catalog</a:t>
            </a:r>
            <a:endParaRPr lang="en-US" sz="1400" baseline="0" dirty="0">
              <a:solidFill>
                <a:srgbClr val="FFFFFF"/>
              </a:solidFill>
              <a:hlinkClick r:id="rId7"/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1547664" y="435591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7" y="1844825"/>
            <a:ext cx="5544616" cy="130039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16216" y="1844824"/>
            <a:ext cx="1538010" cy="280831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CREATE a new component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using WCMS page view perspective 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985929" y="5588289"/>
            <a:ext cx="1682415" cy="8650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CMS Paragraph component</a:t>
            </a:r>
          </a:p>
        </p:txBody>
      </p:sp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9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99592" y="3325678"/>
            <a:ext cx="3240360" cy="341569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8" name="Rectangle 37"/>
          <p:cNvSpPr/>
          <p:nvPr/>
        </p:nvSpPr>
        <p:spPr bwMode="auto">
          <a:xfrm>
            <a:off x="3203848" y="2348880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+ to CREATE a new component     -&gt; opens the paragraph creation wizard</a:t>
            </a:r>
          </a:p>
        </p:txBody>
      </p:sp>
      <p:cxnSp>
        <p:nvCxnSpPr>
          <p:cNvPr id="39" name="Forme 38"/>
          <p:cNvCxnSpPr>
            <a:stCxn id="38" idx="0"/>
          </p:cNvCxnSpPr>
          <p:nvPr/>
        </p:nvCxnSpPr>
        <p:spPr bwMode="auto">
          <a:xfrm rot="5400000" flipH="1" flipV="1">
            <a:off x="4499992" y="1556792"/>
            <a:ext cx="432048" cy="115212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Ellipse 34"/>
          <p:cNvSpPr/>
          <p:nvPr/>
        </p:nvSpPr>
        <p:spPr>
          <a:xfrm>
            <a:off x="2978636" y="212366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5" name="Rectangle 44"/>
          <p:cNvSpPr/>
          <p:nvPr/>
        </p:nvSpPr>
        <p:spPr bwMode="auto">
          <a:xfrm>
            <a:off x="7271792" y="2060848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Among the component list, click on ‘Paragraph’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8667268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49" name="Forme 48"/>
          <p:cNvCxnSpPr>
            <a:stCxn id="45" idx="1"/>
          </p:cNvCxnSpPr>
          <p:nvPr/>
        </p:nvCxnSpPr>
        <p:spPr bwMode="auto">
          <a:xfrm rot="10800000" flipV="1">
            <a:off x="7092280" y="2420888"/>
            <a:ext cx="179512" cy="21602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6732240" y="5013176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‘Create a new item’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8244408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52" name="Connecteur en angle 51"/>
          <p:cNvCxnSpPr>
            <a:stCxn id="50" idx="2"/>
          </p:cNvCxnSpPr>
          <p:nvPr/>
        </p:nvCxnSpPr>
        <p:spPr bwMode="auto">
          <a:xfrm rot="5400000">
            <a:off x="7056276" y="5553236"/>
            <a:ext cx="576064" cy="50405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3" name="Rectangle 52"/>
          <p:cNvSpPr/>
          <p:nvPr/>
        </p:nvSpPr>
        <p:spPr bwMode="auto">
          <a:xfrm>
            <a:off x="3419872" y="3613710"/>
            <a:ext cx="223224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Set the name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Name it the way that will allow you to find it easily when searching for the paragraph.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click on done when finished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i="1" baseline="0" dirty="0" smtClean="0">
                <a:solidFill>
                  <a:schemeClr val="tx1"/>
                </a:solidFill>
              </a:rPr>
              <a:t>The component will then appear in the corresponding content slot</a:t>
            </a:r>
          </a:p>
        </p:txBody>
      </p:sp>
      <p:sp>
        <p:nvSpPr>
          <p:cNvPr id="34" name="Ellipse 33"/>
          <p:cNvSpPr/>
          <p:nvPr/>
        </p:nvSpPr>
        <p:spPr>
          <a:xfrm>
            <a:off x="5426908" y="338849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55" name="Connecteur en angle 54"/>
          <p:cNvCxnSpPr/>
          <p:nvPr/>
        </p:nvCxnSpPr>
        <p:spPr bwMode="auto">
          <a:xfrm rot="10800000">
            <a:off x="2411760" y="4189774"/>
            <a:ext cx="1008112" cy="36004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4" name="Image 2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20072" y="2790031"/>
            <a:ext cx="3524250" cy="29432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1844824"/>
            <a:ext cx="3312368" cy="331236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 smtClean="0">
                <a:solidFill>
                  <a:srgbClr val="FFFFFF"/>
                </a:solidFill>
              </a:rPr>
              <a:t>Modify the component using WCMS page view perspective 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CMS Paragraph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9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cxnSp>
        <p:nvCxnSpPr>
          <p:cNvPr id="20" name="Connecteur en angle 19"/>
          <p:cNvCxnSpPr>
            <a:stCxn id="16" idx="0"/>
          </p:cNvCxnSpPr>
          <p:nvPr/>
        </p:nvCxnSpPr>
        <p:spPr bwMode="auto">
          <a:xfrm rot="5400000" flipH="1" flipV="1">
            <a:off x="935596" y="4113076"/>
            <a:ext cx="1368152" cy="576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Rectangle 15"/>
          <p:cNvSpPr/>
          <p:nvPr/>
        </p:nvSpPr>
        <p:spPr bwMode="auto">
          <a:xfrm>
            <a:off x="395536" y="5085184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35" name="Ellipse 34"/>
          <p:cNvSpPr/>
          <p:nvPr/>
        </p:nvSpPr>
        <p:spPr>
          <a:xfrm>
            <a:off x="179512" y="48691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4211960" y="6021288"/>
            <a:ext cx="475252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Modify the content.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-Click on 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see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languages.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-In the desired language, modify the content either using WYSIWYG editor or  the html editor  (click on ‘Source’ button) </a:t>
            </a:r>
          </a:p>
        </p:txBody>
      </p:sp>
      <p:sp>
        <p:nvSpPr>
          <p:cNvPr id="15" name="Ellipse 14"/>
          <p:cNvSpPr/>
          <p:nvPr/>
        </p:nvSpPr>
        <p:spPr>
          <a:xfrm>
            <a:off x="3995936" y="58052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3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27" name="Connecteur en angle 26"/>
          <p:cNvCxnSpPr>
            <a:stCxn id="26" idx="0"/>
            <a:endCxn id="18" idx="2"/>
          </p:cNvCxnSpPr>
          <p:nvPr/>
        </p:nvCxnSpPr>
        <p:spPr bwMode="auto">
          <a:xfrm rot="5400000" flipH="1" flipV="1">
            <a:off x="6641194" y="5680286"/>
            <a:ext cx="288032" cy="393973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1" name="Image 2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 bwMode="auto">
          <a:xfrm>
            <a:off x="3995936" y="1844824"/>
            <a:ext cx="475252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Modify the content.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-Click on  the globe icon to </a:t>
            </a:r>
            <a:r>
              <a:rPr lang="en-US" sz="1050" baseline="0" smtClean="0">
                <a:solidFill>
                  <a:schemeClr val="tx1"/>
                </a:solidFill>
              </a:rPr>
              <a:t>see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languages.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-In the desired language, modify the title</a:t>
            </a:r>
          </a:p>
          <a:p>
            <a:pPr algn="ctr"/>
            <a:r>
              <a:rPr lang="en-US" sz="105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(</a:t>
            </a:r>
            <a:r>
              <a:rPr lang="en-US" sz="105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Only applicable for the TEFAL version of the component</a:t>
            </a:r>
            <a:r>
              <a:rPr lang="en-US" sz="105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39" name="Ellipse 38"/>
          <p:cNvSpPr/>
          <p:nvPr/>
        </p:nvSpPr>
        <p:spPr>
          <a:xfrm>
            <a:off x="3779912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 smtClean="0">
                <a:solidFill>
                  <a:schemeClr val="bg1"/>
                </a:solidFill>
              </a:rPr>
              <a:t>2</a:t>
            </a:r>
            <a:endParaRPr lang="fr-FR" sz="1800" b="1" baseline="0" dirty="0">
              <a:solidFill>
                <a:schemeClr val="bg1"/>
              </a:solidFill>
            </a:endParaRPr>
          </a:p>
        </p:txBody>
      </p:sp>
      <p:cxnSp>
        <p:nvCxnSpPr>
          <p:cNvPr id="40" name="Connecteur en angle 39"/>
          <p:cNvCxnSpPr>
            <a:stCxn id="38" idx="3"/>
          </p:cNvCxnSpPr>
          <p:nvPr/>
        </p:nvCxnSpPr>
        <p:spPr bwMode="auto">
          <a:xfrm flipH="1">
            <a:off x="8604448" y="2240868"/>
            <a:ext cx="144016" cy="2268252"/>
          </a:xfrm>
          <a:prstGeom prst="bentConnector4">
            <a:avLst>
              <a:gd name="adj1" fmla="val -158732"/>
              <a:gd name="adj2" fmla="val 77767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83768" y="2780928"/>
            <a:ext cx="5544616" cy="130039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.3 </a:t>
            </a:r>
            <a:r>
              <a:rPr lang="en-US" sz="1100" baseline="0" dirty="0" smtClean="0">
                <a:solidFill>
                  <a:srgbClr val="FFFFFF"/>
                </a:solidFill>
              </a:rPr>
              <a:t>Manage the display ORDER using WCMS page view perspective 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2" name="Ellipse 11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CMS Paragraph component</a:t>
            </a:r>
          </a:p>
        </p:txBody>
      </p:sp>
      <p:sp>
        <p:nvSpPr>
          <p:cNvPr id="15" name="Ellipse 1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9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4283968" y="2348880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Drag the component to move and drop it where you want to display it</a:t>
            </a:r>
          </a:p>
        </p:txBody>
      </p:sp>
      <p:cxnSp>
        <p:nvCxnSpPr>
          <p:cNvPr id="25" name="Connecteur en angle 24"/>
          <p:cNvCxnSpPr>
            <a:stCxn id="24" idx="2"/>
          </p:cNvCxnSpPr>
          <p:nvPr/>
        </p:nvCxnSpPr>
        <p:spPr bwMode="auto">
          <a:xfrm rot="5400000">
            <a:off x="4716016" y="3068960"/>
            <a:ext cx="576064" cy="4320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6" name="Image 1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20072" y="2790031"/>
            <a:ext cx="3524250" cy="29432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.4 </a:t>
            </a:r>
            <a:r>
              <a:rPr lang="en-US" sz="1100" baseline="0" dirty="0" smtClean="0">
                <a:solidFill>
                  <a:srgbClr val="FFFFFF"/>
                </a:solidFill>
              </a:rPr>
              <a:t>HIDE a Manage CMS Paragraph component using WCMS page view perspective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CMS Paragraph component</a:t>
            </a:r>
          </a:p>
        </p:txBody>
      </p:sp>
      <p:sp>
        <p:nvSpPr>
          <p:cNvPr id="15" name="Ellipse 1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9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71600" y="2276872"/>
            <a:ext cx="2664296" cy="266429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1" name="Rectangle 20"/>
          <p:cNvSpPr/>
          <p:nvPr/>
        </p:nvSpPr>
        <p:spPr bwMode="auto">
          <a:xfrm>
            <a:off x="1907704" y="3284984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component using the “pencil” icon</a:t>
            </a:r>
          </a:p>
        </p:txBody>
      </p:sp>
      <p:cxnSp>
        <p:nvCxnSpPr>
          <p:cNvPr id="22" name="Connecteur en angle 21"/>
          <p:cNvCxnSpPr>
            <a:stCxn id="21" idx="2"/>
          </p:cNvCxnSpPr>
          <p:nvPr/>
        </p:nvCxnSpPr>
        <p:spPr bwMode="auto">
          <a:xfrm rot="5400000">
            <a:off x="2339752" y="4005064"/>
            <a:ext cx="576064" cy="4320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Ellipse 16"/>
          <p:cNvSpPr/>
          <p:nvPr/>
        </p:nvSpPr>
        <p:spPr>
          <a:xfrm>
            <a:off x="3554700" y="30689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6156176" y="1988840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display = “yes”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5" name="Connecteur en angle 24"/>
          <p:cNvCxnSpPr>
            <a:stCxn id="24" idx="3"/>
          </p:cNvCxnSpPr>
          <p:nvPr/>
        </p:nvCxnSpPr>
        <p:spPr bwMode="auto">
          <a:xfrm flipH="1">
            <a:off x="7020272" y="2312876"/>
            <a:ext cx="1008112" cy="1692188"/>
          </a:xfrm>
          <a:prstGeom prst="bentConnector4">
            <a:avLst>
              <a:gd name="adj1" fmla="val -95743"/>
              <a:gd name="adj2" fmla="val 100101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Ellipse 19"/>
          <p:cNvSpPr/>
          <p:nvPr/>
        </p:nvSpPr>
        <p:spPr>
          <a:xfrm>
            <a:off x="7812360" y="234888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</a:t>
            </a:r>
            <a:r>
              <a:rPr lang="en-US" sz="1400" baseline="0" dirty="0" smtClean="0">
                <a:solidFill>
                  <a:srgbClr val="FFFFFF"/>
                </a:solidFill>
              </a:rPr>
              <a:t>Manage component</a:t>
            </a:r>
          </a:p>
        </p:txBody>
      </p:sp>
      <p:sp>
        <p:nvSpPr>
          <p:cNvPr id="12" name="Ellipse 11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19" name="Image 1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1072" y="1556792"/>
            <a:ext cx="4919866" cy="2124133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3635896" y="1628800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251520" y="1916833"/>
            <a:ext cx="5112568" cy="1800199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323528" y="3774232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Cookboard detail page </a:t>
            </a:r>
            <a:endParaRPr lang="en-US" sz="900" baseline="0" dirty="0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CMS Image Component</a:t>
            </a:r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10</a:t>
            </a:r>
          </a:p>
        </p:txBody>
      </p:sp>
      <p:pic>
        <p:nvPicPr>
          <p:cNvPr id="12" name="Imag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pic>
        <p:nvPicPr>
          <p:cNvPr id="95233" name="Picture 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808070" y="3861048"/>
            <a:ext cx="4624204" cy="270445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ZoneTexte 12"/>
          <p:cNvSpPr txBox="1"/>
          <p:nvPr/>
        </p:nvSpPr>
        <p:spPr>
          <a:xfrm>
            <a:off x="3851920" y="662716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Search Results Page (empty search)</a:t>
            </a:r>
            <a:r>
              <a:rPr lang="en-US" sz="900" baseline="0" dirty="0"/>
              <a:t> </a:t>
            </a:r>
            <a:r>
              <a:rPr lang="en-US" sz="900" baseline="0" dirty="0" smtClean="0"/>
              <a:t>Tefal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3707904" y="4437112"/>
            <a:ext cx="4824536" cy="1584176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73896" y="1772816"/>
            <a:ext cx="3124200" cy="21050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2" name="Rectangle 71"/>
          <p:cNvSpPr/>
          <p:nvPr/>
        </p:nvSpPr>
        <p:spPr bwMode="auto">
          <a:xfrm>
            <a:off x="323528" y="5517232"/>
            <a:ext cx="8568952" cy="1008112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522358" y="5594553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95536" y="5517232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6" name="Ellipse 35"/>
          <p:cNvSpPr/>
          <p:nvPr/>
        </p:nvSpPr>
        <p:spPr>
          <a:xfrm>
            <a:off x="674380" y="5792934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1043608" y="5818434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not visible (no) in the front end.</a:t>
            </a:r>
          </a:p>
        </p:txBody>
      </p:sp>
      <p:sp>
        <p:nvSpPr>
          <p:cNvPr id="26" name="Ellipse 25"/>
          <p:cNvSpPr/>
          <p:nvPr/>
        </p:nvSpPr>
        <p:spPr>
          <a:xfrm>
            <a:off x="674380" y="6165304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2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1043608" y="6190804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Image : localized (see Globe icon) image content displayed in the front end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2843808" y="400506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32" name="Ellipse 31"/>
          <p:cNvSpPr/>
          <p:nvPr/>
        </p:nvSpPr>
        <p:spPr>
          <a:xfrm>
            <a:off x="3527884" y="270892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 smtClean="0">
                <a:solidFill>
                  <a:schemeClr val="bg1"/>
                </a:solidFill>
              </a:rPr>
              <a:t>1</a:t>
            </a:r>
            <a:endParaRPr lang="en-US" sz="1200" b="1" baseline="0" dirty="0">
              <a:solidFill>
                <a:schemeClr val="bg1"/>
              </a:solidFill>
            </a:endParaRPr>
          </a:p>
        </p:txBody>
      </p:sp>
      <p:sp>
        <p:nvSpPr>
          <p:cNvPr id="35" name="Ellipse 34"/>
          <p:cNvSpPr/>
          <p:nvPr/>
        </p:nvSpPr>
        <p:spPr>
          <a:xfrm>
            <a:off x="3527884" y="3212976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200" b="1" baseline="0" dirty="0" smtClean="0">
                <a:solidFill>
                  <a:schemeClr val="bg1"/>
                </a:solidFill>
              </a:rPr>
              <a:t>2</a:t>
            </a:r>
            <a:endParaRPr lang="en-US" sz="1200" b="1" baseline="0" dirty="0">
              <a:solidFill>
                <a:schemeClr val="bg1"/>
              </a:solidFill>
            </a:endParaRP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CMS Image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10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25" name="Image 2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90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8270" y="2852936"/>
            <a:ext cx="3169594" cy="331236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916832"/>
            <a:ext cx="7189722" cy="79208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9" name="Rectangle 38"/>
          <p:cNvSpPr/>
          <p:nvPr/>
        </p:nvSpPr>
        <p:spPr bwMode="auto">
          <a:xfrm>
            <a:off x="3230079" y="5127241"/>
            <a:ext cx="3024336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If the component already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‘Select an existing reference’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1 in the next pages)</a:t>
            </a:r>
          </a:p>
          <a:p>
            <a:pPr algn="ctr"/>
            <a:r>
              <a:rPr lang="en-US" sz="1050" b="1" baseline="0" dirty="0" smtClean="0">
                <a:solidFill>
                  <a:srgbClr val="E42518"/>
                </a:solidFill>
              </a:rPr>
              <a:t>OR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 If the component does not exist use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‘Create a new item</a:t>
            </a:r>
            <a:r>
              <a:rPr lang="en-US" sz="1050" baseline="0" dirty="0" smtClean="0">
                <a:solidFill>
                  <a:schemeClr val="tx1"/>
                </a:solidFill>
              </a:rPr>
              <a:t>’ </a:t>
            </a:r>
          </a:p>
          <a:p>
            <a:pPr algn="ctr"/>
            <a:r>
              <a:rPr lang="en-US" sz="1050" b="1" baseline="0" dirty="0" smtClean="0">
                <a:solidFill>
                  <a:schemeClr val="tx1"/>
                </a:solidFill>
              </a:rPr>
              <a:t>(OPTION 2 in the next pages)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527376" y="2420888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+ to open the banner creation wizard</a:t>
            </a:r>
          </a:p>
        </p:txBody>
      </p:sp>
      <p:sp>
        <p:nvSpPr>
          <p:cNvPr id="35" name="Ellipse 34"/>
          <p:cNvSpPr/>
          <p:nvPr/>
        </p:nvSpPr>
        <p:spPr>
          <a:xfrm>
            <a:off x="5831632" y="220486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Add a component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(1/2) 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48264" y="4725144"/>
            <a:ext cx="2042455" cy="105016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2" name="Ellipse 41"/>
          <p:cNvSpPr/>
          <p:nvPr/>
        </p:nvSpPr>
        <p:spPr>
          <a:xfrm>
            <a:off x="6038391" y="4911217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2195736" y="3717032"/>
            <a:ext cx="158417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Among the component list, click on ‘Image’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>
            <a:off x="971600" y="4149080"/>
            <a:ext cx="1224136" cy="360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3554700" y="35010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8" name="Forme 37"/>
          <p:cNvCxnSpPr>
            <a:stCxn id="27" idx="3"/>
          </p:cNvCxnSpPr>
          <p:nvPr/>
        </p:nvCxnSpPr>
        <p:spPr bwMode="auto">
          <a:xfrm flipV="1">
            <a:off x="6047656" y="2132856"/>
            <a:ext cx="900608" cy="64807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cteur en angle 42"/>
          <p:cNvCxnSpPr>
            <a:stCxn id="39" idx="3"/>
            <a:endCxn id="24" idx="1"/>
          </p:cNvCxnSpPr>
          <p:nvPr/>
        </p:nvCxnSpPr>
        <p:spPr bwMode="auto">
          <a:xfrm flipV="1">
            <a:off x="6254415" y="5250229"/>
            <a:ext cx="693849" cy="5610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5" name="Ellipse 24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CMS Image Component</a:t>
            </a:r>
          </a:p>
        </p:txBody>
      </p:sp>
      <p:sp>
        <p:nvSpPr>
          <p:cNvPr id="30" name="Ellipse 2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10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21" name="Image 2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93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1916832"/>
            <a:ext cx="4379193" cy="448830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344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component using WCMS page view perspective : 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(2/2</a:t>
            </a:r>
            <a:r>
              <a:rPr lang="en-US" sz="1100" baseline="0" dirty="0" smtClean="0">
                <a:solidFill>
                  <a:srgbClr val="FFFFFF"/>
                </a:solidFill>
              </a:rPr>
              <a:t>)</a:t>
            </a:r>
            <a:r>
              <a:rPr lang="en-US" sz="1100" b="1" baseline="0" dirty="0" smtClean="0">
                <a:solidFill>
                  <a:srgbClr val="FFFFFF"/>
                </a:solidFill>
              </a:rPr>
              <a:t> Option 1 : Select an existing reference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932040" y="2060848"/>
            <a:ext cx="259228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Enter </a:t>
            </a:r>
            <a:r>
              <a:rPr lang="en-US" sz="1050" b="1" baseline="0" dirty="0" smtClean="0">
                <a:solidFill>
                  <a:schemeClr val="tx1"/>
                </a:solidFill>
              </a:rPr>
              <a:t>ID </a:t>
            </a:r>
            <a:r>
              <a:rPr lang="en-US" sz="1050" baseline="0" dirty="0" smtClean="0">
                <a:solidFill>
                  <a:schemeClr val="tx1"/>
                </a:solidFill>
              </a:rPr>
              <a:t>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name</a:t>
            </a:r>
            <a:r>
              <a:rPr lang="en-US" sz="1050" baseline="0" dirty="0" smtClean="0">
                <a:solidFill>
                  <a:schemeClr val="tx1"/>
                </a:solidFill>
              </a:rPr>
              <a:t> and/or </a:t>
            </a:r>
            <a:r>
              <a:rPr lang="en-US" sz="1050" b="1" baseline="0" dirty="0" smtClean="0">
                <a:solidFill>
                  <a:schemeClr val="tx1"/>
                </a:solidFill>
              </a:rPr>
              <a:t>catalog version</a:t>
            </a: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</a:t>
            </a:r>
            <a:r>
              <a:rPr lang="en-US" sz="1050" baseline="0" dirty="0" smtClean="0">
                <a:solidFill>
                  <a:schemeClr val="accent6"/>
                </a:solidFill>
              </a:rPr>
              <a:t> : the selected item must be of the same catalog version of the currently updated page</a:t>
            </a:r>
            <a:endParaRPr lang="en-US" sz="1050" b="1" baseline="0" dirty="0" smtClean="0">
              <a:solidFill>
                <a:schemeClr val="tx1"/>
              </a:solidFill>
            </a:endParaRPr>
          </a:p>
        </p:txBody>
      </p:sp>
      <p:cxnSp>
        <p:nvCxnSpPr>
          <p:cNvPr id="20" name="Connecteur en angle 19"/>
          <p:cNvCxnSpPr>
            <a:stCxn id="19" idx="1"/>
          </p:cNvCxnSpPr>
          <p:nvPr/>
        </p:nvCxnSpPr>
        <p:spPr bwMode="auto">
          <a:xfrm rot="10800000">
            <a:off x="3635896" y="2492896"/>
            <a:ext cx="1296144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Ellipse 55"/>
          <p:cNvSpPr/>
          <p:nvPr/>
        </p:nvSpPr>
        <p:spPr>
          <a:xfrm>
            <a:off x="7308304" y="28437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4932040" y="357301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47" name="Ellipse 46"/>
          <p:cNvSpPr/>
          <p:nvPr/>
        </p:nvSpPr>
        <p:spPr>
          <a:xfrm>
            <a:off x="7308304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31" name="Forme 30"/>
          <p:cNvCxnSpPr>
            <a:stCxn id="29" idx="1"/>
          </p:cNvCxnSpPr>
          <p:nvPr/>
        </p:nvCxnSpPr>
        <p:spPr bwMode="auto">
          <a:xfrm rot="10800000">
            <a:off x="4427984" y="3068960"/>
            <a:ext cx="504056" cy="72008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4932040" y="4293096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3" name="Forme 32"/>
          <p:cNvCxnSpPr>
            <a:stCxn id="32" idx="1"/>
          </p:cNvCxnSpPr>
          <p:nvPr/>
        </p:nvCxnSpPr>
        <p:spPr bwMode="auto">
          <a:xfrm rot="10800000">
            <a:off x="3419872" y="4437112"/>
            <a:ext cx="1512168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Ellipse 54"/>
          <p:cNvSpPr/>
          <p:nvPr/>
        </p:nvSpPr>
        <p:spPr>
          <a:xfrm>
            <a:off x="7308304" y="40770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5220072" y="5517232"/>
            <a:ext cx="28083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‘Done’</a:t>
            </a: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chemeClr val="accent6"/>
                </a:solidFill>
              </a:rPr>
              <a:t>Note</a:t>
            </a:r>
            <a:r>
              <a:rPr lang="en-US" sz="1050" baseline="0" dirty="0" smtClean="0">
                <a:solidFill>
                  <a:schemeClr val="accent6"/>
                </a:solidFill>
              </a:rPr>
              <a:t> : the selected item must be of the same catalog version of the currently updated page</a:t>
            </a:r>
          </a:p>
        </p:txBody>
      </p:sp>
      <p:sp>
        <p:nvSpPr>
          <p:cNvPr id="50" name="Ellipse 49"/>
          <p:cNvSpPr/>
          <p:nvPr/>
        </p:nvSpPr>
        <p:spPr>
          <a:xfrm>
            <a:off x="7812360" y="530120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38" name="Connecteur en angle 37"/>
          <p:cNvCxnSpPr>
            <a:stCxn id="35" idx="1"/>
          </p:cNvCxnSpPr>
          <p:nvPr/>
        </p:nvCxnSpPr>
        <p:spPr bwMode="auto">
          <a:xfrm rot="10800000" flipV="1">
            <a:off x="4644008" y="5985284"/>
            <a:ext cx="576064" cy="25202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CMS Image Component</a:t>
            </a:r>
          </a:p>
        </p:txBody>
      </p:sp>
      <p:sp>
        <p:nvSpPr>
          <p:cNvPr id="27" name="Ellipse 26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10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21" name="Image 2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95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85694" y="2132856"/>
            <a:ext cx="3770482" cy="394032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.1 </a:t>
            </a:r>
            <a:r>
              <a:rPr lang="en-US" sz="1100" baseline="0" dirty="0" smtClean="0">
                <a:solidFill>
                  <a:srgbClr val="FFFFFF"/>
                </a:solidFill>
              </a:rPr>
              <a:t>Add a component using WCMS page view perspective :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 (2/2) </a:t>
            </a:r>
            <a:r>
              <a:rPr lang="en-US" sz="1100" b="1" baseline="0" dirty="0" smtClean="0">
                <a:solidFill>
                  <a:srgbClr val="FFFFFF"/>
                </a:solidFill>
                <a:latin typeface="+mj-lt"/>
                <a:ea typeface="+mn-ea"/>
              </a:rPr>
              <a:t>Option 2 : Create a new item 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5076056" y="2060848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an ID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(useful to search for the item)</a:t>
            </a:r>
          </a:p>
        </p:txBody>
      </p:sp>
      <p:sp>
        <p:nvSpPr>
          <p:cNvPr id="44" name="Ellipse 43"/>
          <p:cNvSpPr/>
          <p:nvPr/>
        </p:nvSpPr>
        <p:spPr>
          <a:xfrm>
            <a:off x="7083092" y="184482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5076056" y="2708920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The catalog version must be the same as the catalog version of the page you are currently updating</a:t>
            </a:r>
          </a:p>
        </p:txBody>
      </p:sp>
      <p:sp>
        <p:nvSpPr>
          <p:cNvPr id="46" name="Ellipse 45"/>
          <p:cNvSpPr/>
          <p:nvPr/>
        </p:nvSpPr>
        <p:spPr>
          <a:xfrm>
            <a:off x="7875180" y="249289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47" name="Connecteur en angle 46"/>
          <p:cNvCxnSpPr>
            <a:stCxn id="42" idx="1"/>
          </p:cNvCxnSpPr>
          <p:nvPr/>
        </p:nvCxnSpPr>
        <p:spPr bwMode="auto">
          <a:xfrm rot="10800000" flipV="1">
            <a:off x="3995936" y="3032956"/>
            <a:ext cx="1080120" cy="39604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3" name="Rectangle 62"/>
          <p:cNvSpPr/>
          <p:nvPr/>
        </p:nvSpPr>
        <p:spPr bwMode="auto">
          <a:xfrm>
            <a:off x="5615608" y="3645024"/>
            <a:ext cx="3312368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l"/>
            <a:r>
              <a:rPr lang="en-US" sz="1050" b="1" baseline="0" dirty="0" smtClean="0">
                <a:solidFill>
                  <a:schemeClr val="tx1"/>
                </a:solidFill>
              </a:rPr>
              <a:t>Set the image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Click on the globe icon to select the appropriate language</a:t>
            </a:r>
          </a:p>
          <a:p>
            <a:pPr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modify the media by :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creating a new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selecting an existing one (…)</a:t>
            </a:r>
          </a:p>
          <a:p>
            <a:pPr lvl="1" algn="l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editing the current one (pencil)</a:t>
            </a:r>
          </a:p>
          <a:p>
            <a:pPr algn="l"/>
            <a:endParaRPr lang="en-US" sz="1050" baseline="0" dirty="0" smtClean="0">
              <a:solidFill>
                <a:schemeClr val="accent6"/>
              </a:solidFill>
            </a:endParaRPr>
          </a:p>
          <a:p>
            <a:pPr algn="l"/>
            <a:r>
              <a:rPr lang="en-US" sz="1050" baseline="0" dirty="0" smtClean="0">
                <a:solidFill>
                  <a:schemeClr val="accent6"/>
                </a:solidFill>
              </a:rPr>
              <a:t>Note : </a:t>
            </a:r>
          </a:p>
          <a:p>
            <a:pPr algn="l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accent6"/>
                </a:solidFill>
              </a:rPr>
              <a:t>If you uploaded a new image you need to synchronize the catalog (Stage to Online) </a:t>
            </a:r>
          </a:p>
          <a:p>
            <a:pPr algn="l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accent6"/>
                </a:solidFill>
              </a:rPr>
              <a:t>See</a:t>
            </a:r>
            <a:r>
              <a:rPr lang="en-US" sz="1050" b="1" baseline="0" dirty="0" smtClean="0">
                <a:solidFill>
                  <a:schemeClr val="accent6"/>
                </a:solidFill>
              </a:rPr>
              <a:t> Site Logo Component  </a:t>
            </a:r>
            <a:r>
              <a:rPr lang="en-US" sz="1050" baseline="0" dirty="0" smtClean="0">
                <a:solidFill>
                  <a:schemeClr val="accent6"/>
                </a:solidFill>
              </a:rPr>
              <a:t>for update media option</a:t>
            </a:r>
          </a:p>
        </p:txBody>
      </p:sp>
      <p:cxnSp>
        <p:nvCxnSpPr>
          <p:cNvPr id="66" name="Forme 65"/>
          <p:cNvCxnSpPr>
            <a:stCxn id="63" idx="1"/>
          </p:cNvCxnSpPr>
          <p:nvPr/>
        </p:nvCxnSpPr>
        <p:spPr bwMode="auto">
          <a:xfrm rot="10800000">
            <a:off x="5364088" y="4437112"/>
            <a:ext cx="251520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7" name="Ellipse 66"/>
          <p:cNvSpPr/>
          <p:nvPr/>
        </p:nvSpPr>
        <p:spPr>
          <a:xfrm>
            <a:off x="8702764" y="33569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6804248" y="6309321"/>
            <a:ext cx="17281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 ‘Done’</a:t>
            </a:r>
          </a:p>
        </p:txBody>
      </p:sp>
      <p:sp>
        <p:nvSpPr>
          <p:cNvPr id="48" name="Ellipse 47"/>
          <p:cNvSpPr/>
          <p:nvPr/>
        </p:nvSpPr>
        <p:spPr>
          <a:xfrm>
            <a:off x="8316416" y="6093297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cxnSp>
        <p:nvCxnSpPr>
          <p:cNvPr id="73" name="Forme 72"/>
          <p:cNvCxnSpPr>
            <a:stCxn id="69" idx="0"/>
          </p:cNvCxnSpPr>
          <p:nvPr/>
        </p:nvCxnSpPr>
        <p:spPr bwMode="auto">
          <a:xfrm rot="16200000" flipV="1">
            <a:off x="6732240" y="5373217"/>
            <a:ext cx="360041" cy="151216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4" name="Rectangle 73"/>
          <p:cNvSpPr/>
          <p:nvPr/>
        </p:nvSpPr>
        <p:spPr bwMode="auto">
          <a:xfrm>
            <a:off x="1403648" y="213285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a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name</a:t>
            </a:r>
          </a:p>
        </p:txBody>
      </p:sp>
      <p:sp>
        <p:nvSpPr>
          <p:cNvPr id="45" name="Ellipse 44"/>
          <p:cNvSpPr/>
          <p:nvPr/>
        </p:nvSpPr>
        <p:spPr>
          <a:xfrm>
            <a:off x="1187624" y="191683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77" name="Connecteur en angle 76"/>
          <p:cNvCxnSpPr>
            <a:stCxn id="74" idx="2"/>
          </p:cNvCxnSpPr>
          <p:nvPr/>
        </p:nvCxnSpPr>
        <p:spPr bwMode="auto">
          <a:xfrm rot="16200000" flipH="1">
            <a:off x="1871700" y="2528900"/>
            <a:ext cx="504056" cy="57606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41" name="Ellipse 40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cxnSp>
        <p:nvCxnSpPr>
          <p:cNvPr id="78" name="Connecteur en angle 76"/>
          <p:cNvCxnSpPr>
            <a:stCxn id="29" idx="1"/>
          </p:cNvCxnSpPr>
          <p:nvPr/>
        </p:nvCxnSpPr>
        <p:spPr bwMode="auto">
          <a:xfrm rot="10800000" flipV="1">
            <a:off x="3419872" y="2312876"/>
            <a:ext cx="1656184" cy="39604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CMS Image Component</a:t>
            </a:r>
          </a:p>
        </p:txBody>
      </p:sp>
      <p:sp>
        <p:nvSpPr>
          <p:cNvPr id="31" name="Ellipse 3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10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24" name="Image 2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576" y="2060848"/>
            <a:ext cx="5619750" cy="6191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</a:t>
            </a:r>
            <a:r>
              <a:rPr lang="en-US" sz="1100" baseline="0" dirty="0" smtClean="0">
                <a:solidFill>
                  <a:srgbClr val="FFFFFF"/>
                </a:solidFill>
              </a:rPr>
              <a:t>Modify the image of a CMS Image Component using WCMS page view perspective 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3968" y="3212976"/>
            <a:ext cx="3086100" cy="12287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31"/>
          <p:cNvSpPr/>
          <p:nvPr/>
        </p:nvSpPr>
        <p:spPr bwMode="auto">
          <a:xfrm>
            <a:off x="683568" y="3429000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cxnSp>
        <p:nvCxnSpPr>
          <p:cNvPr id="33" name="Connecteur en angle 32"/>
          <p:cNvCxnSpPr>
            <a:stCxn id="32" idx="0"/>
          </p:cNvCxnSpPr>
          <p:nvPr/>
        </p:nvCxnSpPr>
        <p:spPr bwMode="auto">
          <a:xfrm rot="5400000" flipH="1" flipV="1">
            <a:off x="1583668" y="2528900"/>
            <a:ext cx="936104" cy="86409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Ellipse 34"/>
          <p:cNvSpPr/>
          <p:nvPr/>
        </p:nvSpPr>
        <p:spPr>
          <a:xfrm>
            <a:off x="2339752" y="32129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9" name="Rectangle 38"/>
          <p:cNvSpPr/>
          <p:nvPr/>
        </p:nvSpPr>
        <p:spPr bwMode="auto">
          <a:xfrm>
            <a:off x="6948264" y="2636912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appropriate language using the globe icon</a:t>
            </a:r>
          </a:p>
        </p:txBody>
      </p:sp>
      <p:sp>
        <p:nvSpPr>
          <p:cNvPr id="28" name="Ellipse 27"/>
          <p:cNvSpPr/>
          <p:nvPr/>
        </p:nvSpPr>
        <p:spPr>
          <a:xfrm>
            <a:off x="6732240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41" name="Connecteur en angle 40"/>
          <p:cNvCxnSpPr>
            <a:stCxn id="39" idx="2"/>
          </p:cNvCxnSpPr>
          <p:nvPr/>
        </p:nvCxnSpPr>
        <p:spPr bwMode="auto">
          <a:xfrm rot="5400000">
            <a:off x="7524328" y="3140968"/>
            <a:ext cx="216024" cy="50405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3" name="Rectangle 42"/>
          <p:cNvSpPr/>
          <p:nvPr/>
        </p:nvSpPr>
        <p:spPr bwMode="auto">
          <a:xfrm>
            <a:off x="3203848" y="4725144"/>
            <a:ext cx="3240360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Modify the image by: 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Adding a new image by clicking on the  “…” </a:t>
            </a:r>
            <a:r>
              <a:rPr lang="en-US" sz="1050" dirty="0" smtClean="0">
                <a:solidFill>
                  <a:schemeClr val="tx1"/>
                </a:solidFill>
              </a:rPr>
              <a:t>(*)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Modifying the existing image by clicking on the  pencil</a:t>
            </a:r>
          </a:p>
          <a:p>
            <a:pPr algn="l"/>
            <a:endParaRPr lang="en-US" sz="1050" baseline="0" dirty="0" smtClean="0">
              <a:solidFill>
                <a:schemeClr val="tx1"/>
              </a:solidFill>
            </a:endParaRPr>
          </a:p>
          <a:p>
            <a:pPr algn="l"/>
            <a:r>
              <a:rPr lang="en-US" sz="1050" dirty="0" smtClean="0">
                <a:solidFill>
                  <a:schemeClr val="tx1"/>
                </a:solidFill>
              </a:rPr>
              <a:t>(*) </a:t>
            </a:r>
            <a:r>
              <a:rPr lang="en-US" sz="1050" baseline="0" dirty="0" smtClean="0">
                <a:solidFill>
                  <a:schemeClr val="tx1"/>
                </a:solidFill>
              </a:rPr>
              <a:t>you can then select an existing image or add a new one in the corresponding catalog</a:t>
            </a:r>
          </a:p>
          <a:p>
            <a:pPr algn="ctr">
              <a:buFontTx/>
              <a:buChar char="-"/>
            </a:pP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2987824" y="450912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45" name="Forme 44"/>
          <p:cNvCxnSpPr>
            <a:stCxn id="43" idx="3"/>
          </p:cNvCxnSpPr>
          <p:nvPr/>
        </p:nvCxnSpPr>
        <p:spPr bwMode="auto">
          <a:xfrm flipV="1">
            <a:off x="6444208" y="4509120"/>
            <a:ext cx="792088" cy="104411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</a:t>
            </a:r>
            <a:r>
              <a:rPr lang="en-US" sz="1400" baseline="0" dirty="0" smtClean="0">
                <a:solidFill>
                  <a:srgbClr val="FFFFFF"/>
                </a:solidFill>
              </a:rPr>
              <a:t>Manage component</a:t>
            </a: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CMS Image Component</a:t>
            </a:r>
          </a:p>
        </p:txBody>
      </p:sp>
      <p:sp>
        <p:nvSpPr>
          <p:cNvPr id="22" name="Ellipse 2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10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23" name="Image 2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2867338"/>
            <a:ext cx="5976664" cy="300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3356992"/>
            <a:ext cx="4771990" cy="2041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Ellipse 38"/>
          <p:cNvSpPr/>
          <p:nvPr/>
        </p:nvSpPr>
        <p:spPr bwMode="auto">
          <a:xfrm>
            <a:off x="5148064" y="3429000"/>
            <a:ext cx="1080120" cy="216024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42" name="Forme 41"/>
          <p:cNvCxnSpPr>
            <a:stCxn id="40" idx="2"/>
            <a:endCxn id="39" idx="6"/>
          </p:cNvCxnSpPr>
          <p:nvPr/>
        </p:nvCxnSpPr>
        <p:spPr bwMode="auto">
          <a:xfrm rot="5400000">
            <a:off x="6791037" y="2695709"/>
            <a:ext cx="278450" cy="1404156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0" name="ZoneTexte 19"/>
          <p:cNvSpPr txBox="1"/>
          <p:nvPr/>
        </p:nvSpPr>
        <p:spPr>
          <a:xfrm>
            <a:off x="2123728" y="1916832"/>
            <a:ext cx="66967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To </a:t>
            </a:r>
            <a:r>
              <a:rPr lang="fr-FR" sz="11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make</a:t>
            </a: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advanced</a:t>
            </a: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changes 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(ex :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Add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 component or a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paragraph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modify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the banner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order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remove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</a:t>
            </a:r>
          </a:p>
          <a:p>
            <a:pPr marL="342900" indent="-342900" algn="l"/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component…), </a:t>
            </a: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use </a:t>
            </a:r>
            <a:r>
              <a:rPr lang="fr-FR" sz="11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WCMS page </a:t>
            </a:r>
            <a:r>
              <a:rPr lang="fr-FR" sz="1100" b="1" u="sng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view</a:t>
            </a:r>
            <a:r>
              <a:rPr lang="fr-FR" sz="11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perspective</a:t>
            </a:r>
            <a:endParaRPr lang="fr-FR" sz="1100" b="1" u="sng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2555776" y="2492896"/>
            <a:ext cx="57606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main area displays almost all the pages of the selected catalog, either in list or grid.</a:t>
            </a:r>
            <a:endParaRPr lang="fr-FR" sz="1100" u="sng" baseline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6444208" y="2996952"/>
            <a:ext cx="23762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Search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by the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name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of the page</a:t>
            </a:r>
            <a:endParaRPr lang="fr-FR" sz="11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907704" y="3501008"/>
            <a:ext cx="1656184" cy="2376264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36" name="Forme 35"/>
          <p:cNvCxnSpPr>
            <a:stCxn id="23" idx="2"/>
            <a:endCxn id="35" idx="0"/>
          </p:cNvCxnSpPr>
          <p:nvPr/>
        </p:nvCxnSpPr>
        <p:spPr bwMode="auto">
          <a:xfrm rot="5400000">
            <a:off x="3712695" y="1777607"/>
            <a:ext cx="746502" cy="2700300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0" name="ZoneTexte 49"/>
          <p:cNvSpPr txBox="1"/>
          <p:nvPr/>
        </p:nvSpPr>
        <p:spPr>
          <a:xfrm>
            <a:off x="1763688" y="2564904"/>
            <a:ext cx="7200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000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List view</a:t>
            </a:r>
            <a:endParaRPr lang="fr-FR" sz="1000" u="sng" baseline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1" name="ZoneTexte 50"/>
          <p:cNvSpPr txBox="1"/>
          <p:nvPr/>
        </p:nvSpPr>
        <p:spPr>
          <a:xfrm>
            <a:off x="1115616" y="2564904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000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Grid view</a:t>
            </a:r>
            <a:endParaRPr lang="fr-FR" sz="1000" u="sng" baseline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3" name="Connecteur droit avec flèche 52"/>
          <p:cNvCxnSpPr>
            <a:stCxn id="51" idx="2"/>
          </p:cNvCxnSpPr>
          <p:nvPr/>
        </p:nvCxnSpPr>
        <p:spPr bwMode="auto">
          <a:xfrm>
            <a:off x="1547664" y="2811125"/>
            <a:ext cx="432048" cy="545867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4" name="Connecteur droit avec flèche 53"/>
          <p:cNvCxnSpPr/>
          <p:nvPr/>
        </p:nvCxnSpPr>
        <p:spPr bwMode="auto">
          <a:xfrm>
            <a:off x="2051720" y="2780928"/>
            <a:ext cx="72008" cy="50405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 smtClean="0">
                <a:solidFill>
                  <a:srgbClr val="FFFFFF"/>
                </a:solidFill>
              </a:rPr>
              <a:t> Introduction</a:t>
            </a:r>
          </a:p>
        </p:txBody>
      </p:sp>
      <p:pic>
        <p:nvPicPr>
          <p:cNvPr id="29" name="Image 2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  <a:ea typeface="+mn-ea"/>
              </a:rPr>
              <a:t>  </a:t>
            </a:r>
            <a:r>
              <a:rPr lang="en-US" sz="1400" baseline="0" dirty="0" smtClean="0">
                <a:solidFill>
                  <a:srgbClr val="FFFFFF"/>
                </a:solidFill>
              </a:rPr>
              <a:t> </a:t>
            </a:r>
            <a:r>
              <a:rPr lang="en-US" sz="1400" baseline="0" dirty="0">
                <a:solidFill>
                  <a:srgbClr val="FFFFFF"/>
                </a:solidFill>
              </a:rPr>
              <a:t>Search for the page to modify : using WCMS page </a:t>
            </a:r>
            <a:r>
              <a:rPr lang="en-US" sz="1400" baseline="0" dirty="0" smtClean="0">
                <a:solidFill>
                  <a:srgbClr val="FFFFFF"/>
                </a:solidFill>
              </a:rPr>
              <a:t>view</a:t>
            </a:r>
            <a:endParaRPr lang="en-US" sz="1400" baseline="0" dirty="0">
              <a:solidFill>
                <a:srgbClr val="FFFFFF"/>
              </a:solidFill>
            </a:endParaRPr>
          </a:p>
        </p:txBody>
      </p:sp>
      <p:sp>
        <p:nvSpPr>
          <p:cNvPr id="22" name="Ellipse 21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4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40288" y="3861048"/>
            <a:ext cx="3124200" cy="21050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.3 </a:t>
            </a:r>
            <a:r>
              <a:rPr lang="en-US" sz="1100" baseline="0" dirty="0" smtClean="0">
                <a:solidFill>
                  <a:srgbClr val="FFFFFF"/>
                </a:solidFill>
              </a:rPr>
              <a:t>HIDE a Manage CMS Paragraph component using WCMS page view perspective</a:t>
            </a:r>
          </a:p>
        </p:txBody>
      </p:sp>
      <p:sp>
        <p:nvSpPr>
          <p:cNvPr id="12" name="Ellipse 11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</a:t>
            </a:r>
            <a:r>
              <a:rPr lang="en-US" sz="1400" baseline="0" dirty="0" smtClean="0">
                <a:solidFill>
                  <a:srgbClr val="FFFFFF"/>
                </a:solidFill>
              </a:rPr>
              <a:t>Manage component</a:t>
            </a:r>
          </a:p>
        </p:txBody>
      </p:sp>
      <p:sp>
        <p:nvSpPr>
          <p:cNvPr id="22" name="Ellipse 21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1988840"/>
            <a:ext cx="5619750" cy="6191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4" name="Rectangle 23"/>
          <p:cNvSpPr/>
          <p:nvPr/>
        </p:nvSpPr>
        <p:spPr bwMode="auto">
          <a:xfrm>
            <a:off x="899592" y="278092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cxnSp>
        <p:nvCxnSpPr>
          <p:cNvPr id="29" name="Forme 23"/>
          <p:cNvCxnSpPr>
            <a:stCxn id="24" idx="0"/>
          </p:cNvCxnSpPr>
          <p:nvPr/>
        </p:nvCxnSpPr>
        <p:spPr bwMode="auto">
          <a:xfrm rot="5400000" flipH="1" flipV="1">
            <a:off x="1619672" y="2492896"/>
            <a:ext cx="360040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Ellipse 29"/>
          <p:cNvSpPr/>
          <p:nvPr/>
        </p:nvSpPr>
        <p:spPr>
          <a:xfrm>
            <a:off x="683568" y="25557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5426908" y="3212976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display = “yes”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32" name="Forme 31"/>
          <p:cNvCxnSpPr>
            <a:stCxn id="31" idx="3"/>
          </p:cNvCxnSpPr>
          <p:nvPr/>
        </p:nvCxnSpPr>
        <p:spPr bwMode="auto">
          <a:xfrm flipH="1">
            <a:off x="7020272" y="3609020"/>
            <a:ext cx="926916" cy="1404156"/>
          </a:xfrm>
          <a:prstGeom prst="bentConnector4">
            <a:avLst>
              <a:gd name="adj1" fmla="val -24662"/>
              <a:gd name="adj2" fmla="val 111624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Ellipse 32"/>
          <p:cNvSpPr/>
          <p:nvPr/>
        </p:nvSpPr>
        <p:spPr>
          <a:xfrm>
            <a:off x="7731164" y="29969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CMS Image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10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17" name="Image 1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628800"/>
            <a:ext cx="8867125" cy="252028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6588224" y="1844824"/>
            <a:ext cx="504056" cy="144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995936" y="2636912"/>
            <a:ext cx="1296144" cy="1224136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kern="0" baseline="0" dirty="0" smtClean="0">
                <a:solidFill>
                  <a:srgbClr val="F4F4F4"/>
                </a:solidFill>
              </a:rPr>
              <a:t>Cookboard Name Banner Component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2483768" y="422108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Cookboard Detail page</a:t>
            </a:r>
            <a:endParaRPr lang="en-US" sz="900" baseline="0" dirty="0"/>
          </a:p>
        </p:txBody>
      </p:sp>
      <p:sp>
        <p:nvSpPr>
          <p:cNvPr id="14" name="Ellipse 1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10" name="Image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81149" y="1412776"/>
            <a:ext cx="4601079" cy="324036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6561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00192" y="1484784"/>
            <a:ext cx="2412057" cy="279798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r>
              <a:rPr lang="en-US" sz="2400" dirty="0" smtClean="0"/>
              <a:t>Cookboard Name Banner Component</a:t>
            </a:r>
          </a:p>
        </p:txBody>
      </p:sp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2" name="Ellipse 61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5496" y="4869160"/>
            <a:ext cx="9108504" cy="194400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971600" y="4653136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Editing the component using WCMS Live Edit perspective</a:t>
            </a:r>
            <a:endParaRPr lang="en-US" sz="900" baseline="0" dirty="0"/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522358" y="4725144"/>
            <a:ext cx="5724252" cy="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8" name="Line 25"/>
          <p:cNvSpPr>
            <a:spLocks noChangeShapeType="1"/>
          </p:cNvSpPr>
          <p:nvPr/>
        </p:nvSpPr>
        <p:spPr bwMode="auto">
          <a:xfrm>
            <a:off x="251520" y="4725144"/>
            <a:ext cx="0" cy="576263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371635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</a:pPr>
            <a:endParaRPr lang="en-US" sz="20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35496" y="4905742"/>
            <a:ext cx="89644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ctr"/>
            <a:r>
              <a:rPr lang="en-US" sz="1200" b="1" baseline="0" dirty="0" smtClean="0">
                <a:solidFill>
                  <a:srgbClr val="FF0000"/>
                </a:solidFill>
                <a:latin typeface="+mn-lt"/>
              </a:rPr>
              <a:t>Note : the creation of this component , is not applicable </a:t>
            </a:r>
          </a:p>
          <a:p>
            <a:pPr algn="ctr"/>
            <a:r>
              <a:rPr lang="en-US" sz="1200" b="1" baseline="0" dirty="0" smtClean="0">
                <a:solidFill>
                  <a:srgbClr val="FF0000"/>
                </a:solidFill>
                <a:latin typeface="+mn-lt"/>
              </a:rPr>
              <a:t>as it is meant to appear only once on the Cookboard page and will not be duplicated</a:t>
            </a:r>
          </a:p>
        </p:txBody>
      </p:sp>
      <p:grpSp>
        <p:nvGrpSpPr>
          <p:cNvPr id="30" name="Groupe 29"/>
          <p:cNvGrpSpPr/>
          <p:nvPr/>
        </p:nvGrpSpPr>
        <p:grpSpPr>
          <a:xfrm>
            <a:off x="107504" y="5157192"/>
            <a:ext cx="8496944" cy="297220"/>
            <a:chOff x="395536" y="5157192"/>
            <a:chExt cx="8496944" cy="297220"/>
          </a:xfrm>
        </p:grpSpPr>
        <p:sp>
          <p:nvSpPr>
            <p:cNvPr id="37" name="Ellipse 36"/>
            <p:cNvSpPr/>
            <p:nvPr/>
          </p:nvSpPr>
          <p:spPr>
            <a:xfrm>
              <a:off x="395536" y="5157192"/>
              <a:ext cx="297220" cy="29722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en-US" sz="1600" b="1" baseline="0" dirty="0" smtClean="0">
                  <a:solidFill>
                    <a:schemeClr val="bg1"/>
                  </a:solidFill>
                </a:rPr>
                <a:t>1</a:t>
              </a:r>
              <a:endParaRPr lang="en-US" sz="16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38" name="ZoneTexte 37"/>
            <p:cNvSpPr txBox="1"/>
            <p:nvPr/>
          </p:nvSpPr>
          <p:spPr>
            <a:xfrm>
              <a:off x="792360" y="5182692"/>
              <a:ext cx="81001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Visible : attributes to define if the component is visible (yes) or not visible (no) in the front end.</a:t>
              </a:r>
            </a:p>
          </p:txBody>
        </p:sp>
      </p:grpSp>
      <p:grpSp>
        <p:nvGrpSpPr>
          <p:cNvPr id="31" name="Groupe 30"/>
          <p:cNvGrpSpPr/>
          <p:nvPr/>
        </p:nvGrpSpPr>
        <p:grpSpPr>
          <a:xfrm>
            <a:off x="107504" y="5493229"/>
            <a:ext cx="7416824" cy="297220"/>
            <a:chOff x="395536" y="5517232"/>
            <a:chExt cx="7416824" cy="297220"/>
          </a:xfrm>
        </p:grpSpPr>
        <p:sp>
          <p:nvSpPr>
            <p:cNvPr id="40" name="ZoneTexte 39"/>
            <p:cNvSpPr txBox="1"/>
            <p:nvPr/>
          </p:nvSpPr>
          <p:spPr>
            <a:xfrm>
              <a:off x="792360" y="5542732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Cookboard  name: localized (see Globe icon) name displayed in the front end</a:t>
              </a:r>
            </a:p>
          </p:txBody>
        </p:sp>
        <p:sp>
          <p:nvSpPr>
            <p:cNvPr id="41" name="Ellipse 40"/>
            <p:cNvSpPr/>
            <p:nvPr/>
          </p:nvSpPr>
          <p:spPr>
            <a:xfrm>
              <a:off x="395536" y="5517232"/>
              <a:ext cx="297220" cy="297220"/>
            </a:xfrm>
            <a:prstGeom prst="ellipse">
              <a:avLst/>
            </a:prstGeom>
            <a:solidFill>
              <a:srgbClr val="F6740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en-US" sz="1600" b="1" baseline="0" dirty="0" smtClean="0">
                  <a:solidFill>
                    <a:schemeClr val="bg1"/>
                  </a:solidFill>
                </a:rPr>
                <a:t>2</a:t>
              </a:r>
              <a:endParaRPr lang="en-US" sz="1600" b="1" baseline="0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ZoneTexte 44"/>
          <p:cNvSpPr txBox="1"/>
          <p:nvPr/>
        </p:nvSpPr>
        <p:spPr>
          <a:xfrm>
            <a:off x="5759624" y="4365104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53" name="Ellipse 52"/>
          <p:cNvSpPr/>
          <p:nvPr/>
        </p:nvSpPr>
        <p:spPr>
          <a:xfrm>
            <a:off x="5976000" y="2448000"/>
            <a:ext cx="144000" cy="144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55" name="Ellipse 54"/>
          <p:cNvSpPr/>
          <p:nvPr/>
        </p:nvSpPr>
        <p:spPr>
          <a:xfrm>
            <a:off x="5976156" y="2952000"/>
            <a:ext cx="144000" cy="144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59" name="Ellipse 58"/>
          <p:cNvSpPr/>
          <p:nvPr/>
        </p:nvSpPr>
        <p:spPr>
          <a:xfrm>
            <a:off x="5994156" y="3789040"/>
            <a:ext cx="144000" cy="14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3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5994156" y="4068000"/>
            <a:ext cx="144000" cy="144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32" name="Groupe 31"/>
          <p:cNvGrpSpPr/>
          <p:nvPr/>
        </p:nvGrpSpPr>
        <p:grpSpPr>
          <a:xfrm>
            <a:off x="107504" y="5829266"/>
            <a:ext cx="8748464" cy="297220"/>
            <a:chOff x="395536" y="5877272"/>
            <a:chExt cx="8748464" cy="297220"/>
          </a:xfrm>
        </p:grpSpPr>
        <p:sp>
          <p:nvSpPr>
            <p:cNvPr id="65" name="Ellipse 64"/>
            <p:cNvSpPr/>
            <p:nvPr/>
          </p:nvSpPr>
          <p:spPr>
            <a:xfrm>
              <a:off x="395536" y="5877272"/>
              <a:ext cx="297220" cy="29722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600" b="1" baseline="0" dirty="0" smtClean="0">
                  <a:solidFill>
                    <a:schemeClr val="bg1"/>
                  </a:solidFill>
                </a:rPr>
                <a:t>3</a:t>
              </a:r>
              <a:endParaRPr lang="fr-FR" sz="16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66" name="ZoneTexte 65"/>
            <p:cNvSpPr txBox="1"/>
            <p:nvPr/>
          </p:nvSpPr>
          <p:spPr>
            <a:xfrm>
              <a:off x="792360" y="5902772"/>
              <a:ext cx="83516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Color : define the color code to be used in the front end (will be used for background color)</a:t>
              </a:r>
              <a:endParaRPr lang="en-US" sz="10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4" name="Groupe 33"/>
          <p:cNvGrpSpPr/>
          <p:nvPr/>
        </p:nvGrpSpPr>
        <p:grpSpPr>
          <a:xfrm>
            <a:off x="107504" y="6165304"/>
            <a:ext cx="7416824" cy="297220"/>
            <a:chOff x="395536" y="6165304"/>
            <a:chExt cx="7416824" cy="297220"/>
          </a:xfrm>
        </p:grpSpPr>
        <p:sp>
          <p:nvSpPr>
            <p:cNvPr id="68" name="Ellipse 67"/>
            <p:cNvSpPr/>
            <p:nvPr/>
          </p:nvSpPr>
          <p:spPr>
            <a:xfrm>
              <a:off x="395536" y="6165304"/>
              <a:ext cx="297220" cy="297220"/>
            </a:xfrm>
            <a:prstGeom prst="ellipse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600" b="1" baseline="0" dirty="0" smtClean="0">
                  <a:solidFill>
                    <a:schemeClr val="bg1"/>
                  </a:solidFill>
                </a:rPr>
                <a:t>4</a:t>
              </a:r>
              <a:endParaRPr lang="fr-FR" sz="16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69" name="ZoneTexte 68"/>
            <p:cNvSpPr txBox="1"/>
            <p:nvPr/>
          </p:nvSpPr>
          <p:spPr>
            <a:xfrm>
              <a:off x="792360" y="6190804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Icon: localized (see Globe icon) image content displayed in the front end</a:t>
              </a:r>
            </a:p>
          </p:txBody>
        </p:sp>
      </p:grpSp>
      <p:sp>
        <p:nvSpPr>
          <p:cNvPr id="39" name="Ellipse 38"/>
          <p:cNvSpPr/>
          <p:nvPr/>
        </p:nvSpPr>
        <p:spPr>
          <a:xfrm>
            <a:off x="827584" y="1556792"/>
            <a:ext cx="144000" cy="144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2" name="Ellipse 41"/>
          <p:cNvSpPr/>
          <p:nvPr/>
        </p:nvSpPr>
        <p:spPr>
          <a:xfrm>
            <a:off x="827584" y="1700808"/>
            <a:ext cx="144000" cy="144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3</a:t>
            </a:r>
            <a:endParaRPr lang="en-US" sz="1050" b="1" baseline="0" dirty="0">
              <a:solidFill>
                <a:schemeClr val="bg1"/>
              </a:solidFill>
            </a:endParaRPr>
          </a:p>
        </p:txBody>
      </p:sp>
      <p:sp>
        <p:nvSpPr>
          <p:cNvPr id="43" name="Ellipse 42"/>
          <p:cNvSpPr/>
          <p:nvPr/>
        </p:nvSpPr>
        <p:spPr>
          <a:xfrm>
            <a:off x="827584" y="1844824"/>
            <a:ext cx="144000" cy="144000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050" b="1" baseline="0" dirty="0" smtClean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33" name="Image 3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97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5856" y="2708920"/>
            <a:ext cx="2869538" cy="331236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5497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536" y="1844824"/>
            <a:ext cx="5610225" cy="6096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107504" y="3429000"/>
            <a:ext cx="2808312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Modify the ICON by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selecting an existing image (type ahead feature or “…”)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adding a new image (“…”)</a:t>
            </a:r>
          </a:p>
          <a:p>
            <a:pPr algn="ctr"/>
            <a:endParaRPr lang="en-US" sz="1050" b="1" baseline="0" dirty="0" smtClean="0">
              <a:solidFill>
                <a:srgbClr val="C00000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rgbClr val="C00000"/>
                </a:solidFill>
              </a:rPr>
              <a:t>Note : </a:t>
            </a:r>
          </a:p>
          <a:p>
            <a:pPr algn="ctr"/>
            <a:r>
              <a:rPr lang="en-US" sz="1050" b="1" baseline="0" dirty="0" smtClean="0">
                <a:solidFill>
                  <a:srgbClr val="C00000"/>
                </a:solidFill>
              </a:rPr>
              <a:t>-</a:t>
            </a:r>
            <a:r>
              <a:rPr lang="en-US" sz="1050" baseline="0" dirty="0" smtClean="0">
                <a:solidFill>
                  <a:srgbClr val="C00000"/>
                </a:solidFill>
              </a:rPr>
              <a:t>must be of the </a:t>
            </a:r>
            <a:r>
              <a:rPr lang="en-US" sz="1050" u="sng" baseline="0" dirty="0" smtClean="0">
                <a:solidFill>
                  <a:srgbClr val="C00000"/>
                </a:solidFill>
              </a:rPr>
              <a:t>same catalog version</a:t>
            </a:r>
            <a:r>
              <a:rPr lang="en-US" sz="1050" baseline="0" dirty="0" smtClean="0">
                <a:solidFill>
                  <a:srgbClr val="C00000"/>
                </a:solidFill>
              </a:rPr>
              <a:t> of the currently updated page</a:t>
            </a:r>
          </a:p>
          <a:p>
            <a:pPr algn="ctr"/>
            <a:r>
              <a:rPr lang="en-US" sz="1050" baseline="0" dirty="0" smtClean="0">
                <a:solidFill>
                  <a:srgbClr val="C00000"/>
                </a:solidFill>
              </a:rPr>
              <a:t>- If you uploaded a new image you need to synchronize the catalog (Stage to Online) 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2690604" y="32129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55" name="Connecteur en angle 54"/>
          <p:cNvCxnSpPr>
            <a:stCxn id="53" idx="2"/>
          </p:cNvCxnSpPr>
          <p:nvPr/>
        </p:nvCxnSpPr>
        <p:spPr bwMode="auto">
          <a:xfrm rot="16200000" flipH="1">
            <a:off x="2308458" y="4936458"/>
            <a:ext cx="152744" cy="174634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200" baseline="0" dirty="0" smtClean="0">
                <a:solidFill>
                  <a:srgbClr val="FFFFFF"/>
                </a:solidFill>
              </a:rPr>
              <a:t> </a:t>
            </a:r>
            <a:r>
              <a:rPr lang="en-US" sz="1100" baseline="0" dirty="0">
                <a:solidFill>
                  <a:srgbClr val="FFFFFF"/>
                </a:solidFill>
              </a:rPr>
              <a:t>3</a:t>
            </a:r>
            <a:r>
              <a:rPr lang="en-US" sz="1100" baseline="0" dirty="0" smtClean="0">
                <a:solidFill>
                  <a:srgbClr val="FFFFFF"/>
                </a:solidFill>
              </a:rPr>
              <a:t>.1 Modify the component using WCMS page view perspective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395536" y="263691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46" name="Ellipse 45"/>
          <p:cNvSpPr/>
          <p:nvPr/>
        </p:nvSpPr>
        <p:spPr>
          <a:xfrm>
            <a:off x="170324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7" name="Connecteur en angle 46"/>
          <p:cNvCxnSpPr>
            <a:stCxn id="44" idx="3"/>
          </p:cNvCxnSpPr>
          <p:nvPr/>
        </p:nvCxnSpPr>
        <p:spPr bwMode="auto">
          <a:xfrm flipV="1">
            <a:off x="2016224" y="2348880"/>
            <a:ext cx="611560" cy="64807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7" name="Rectangle 86"/>
          <p:cNvSpPr/>
          <p:nvPr/>
        </p:nvSpPr>
        <p:spPr bwMode="auto">
          <a:xfrm>
            <a:off x="6516216" y="2780928"/>
            <a:ext cx="236707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Define the Cookboard name by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Selecting the desired language (globe icon)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Update the name</a:t>
            </a:r>
            <a:endParaRPr lang="en-US" sz="1050" b="1" baseline="0" dirty="0" smtClean="0">
              <a:solidFill>
                <a:srgbClr val="C00000"/>
              </a:solidFill>
            </a:endParaRPr>
          </a:p>
        </p:txBody>
      </p:sp>
      <p:sp>
        <p:nvSpPr>
          <p:cNvPr id="97" name="Ellipse 96"/>
          <p:cNvSpPr/>
          <p:nvPr/>
        </p:nvSpPr>
        <p:spPr>
          <a:xfrm>
            <a:off x="8667268" y="25557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98" name="Connecteur en angle 97"/>
          <p:cNvCxnSpPr>
            <a:stCxn id="87" idx="1"/>
          </p:cNvCxnSpPr>
          <p:nvPr/>
        </p:nvCxnSpPr>
        <p:spPr bwMode="auto">
          <a:xfrm rot="10800000" flipV="1">
            <a:off x="6145394" y="3176972"/>
            <a:ext cx="370822" cy="133214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9" name="Rectangle 108"/>
          <p:cNvSpPr/>
          <p:nvPr/>
        </p:nvSpPr>
        <p:spPr bwMode="auto">
          <a:xfrm>
            <a:off x="6263680" y="5661248"/>
            <a:ext cx="25567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Define the define the color code to be used in the front end (will be used for background color)</a:t>
            </a:r>
          </a:p>
        </p:txBody>
      </p:sp>
      <p:sp>
        <p:nvSpPr>
          <p:cNvPr id="110" name="Ellipse 109"/>
          <p:cNvSpPr/>
          <p:nvPr/>
        </p:nvSpPr>
        <p:spPr>
          <a:xfrm>
            <a:off x="8604448" y="54360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111" name="Connecteur en angle 97"/>
          <p:cNvCxnSpPr>
            <a:stCxn id="109" idx="0"/>
          </p:cNvCxnSpPr>
          <p:nvPr/>
        </p:nvCxnSpPr>
        <p:spPr bwMode="auto">
          <a:xfrm rot="16200000" flipV="1">
            <a:off x="6777118" y="4896290"/>
            <a:ext cx="144016" cy="138590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Cookboard Name Banner Component</a:t>
            </a:r>
          </a:p>
        </p:txBody>
      </p:sp>
      <p:sp>
        <p:nvSpPr>
          <p:cNvPr id="29" name="Ellipse 2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22" name="Image 2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0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1463" y="1814514"/>
            <a:ext cx="4084513" cy="153338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45453" y="2996952"/>
            <a:ext cx="4947027" cy="348399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   3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  <a:ea typeface="+mn-ea"/>
              </a:rPr>
              <a:t>.2 Modify the component </a:t>
            </a:r>
            <a:r>
              <a:rPr lang="en-US" sz="1100" baseline="0" dirty="0" smtClean="0">
                <a:solidFill>
                  <a:srgbClr val="FFFFFF"/>
                </a:solidFill>
              </a:rPr>
              <a:t>using</a:t>
            </a:r>
            <a:r>
              <a:rPr lang="en-US" sz="1100" baseline="0" dirty="0" smtClean="0">
                <a:solidFill>
                  <a:srgbClr val="FFFFFF"/>
                </a:solidFill>
                <a:latin typeface="+mj-lt"/>
              </a:rPr>
              <a:t> WCMS Live Edit perspective 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4" name="Ellipse 2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5724128" y="5949280"/>
            <a:ext cx="1115616" cy="4046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aseline="0" dirty="0" smtClean="0">
                <a:solidFill>
                  <a:schemeClr val="tx1"/>
                </a:solidFill>
              </a:rPr>
              <a:t>Click on ‘Done’</a:t>
            </a:r>
          </a:p>
        </p:txBody>
      </p:sp>
      <p:sp>
        <p:nvSpPr>
          <p:cNvPr id="54" name="Ellipse 53"/>
          <p:cNvSpPr/>
          <p:nvPr/>
        </p:nvSpPr>
        <p:spPr>
          <a:xfrm>
            <a:off x="5498916" y="61561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55" name="Forme 75"/>
          <p:cNvCxnSpPr>
            <a:stCxn id="53" idx="3"/>
          </p:cNvCxnSpPr>
          <p:nvPr/>
        </p:nvCxnSpPr>
        <p:spPr bwMode="auto">
          <a:xfrm>
            <a:off x="6839744" y="6151612"/>
            <a:ext cx="1836712" cy="3017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Cookboard Name Banner Component</a:t>
            </a:r>
          </a:p>
        </p:txBody>
      </p:sp>
      <p:sp>
        <p:nvSpPr>
          <p:cNvPr id="19" name="Ellipse 1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5004048" y="3789040"/>
            <a:ext cx="280831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Modify the ICON by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selecting an existing image (type ahead feature or “…”)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adding a new image (“…”)</a:t>
            </a:r>
          </a:p>
          <a:p>
            <a:pPr algn="ctr"/>
            <a:endParaRPr lang="en-US" sz="1050" b="1" baseline="0" dirty="0" smtClean="0">
              <a:solidFill>
                <a:srgbClr val="C00000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rgbClr val="C00000"/>
                </a:solidFill>
              </a:rPr>
              <a:t>Note : </a:t>
            </a:r>
          </a:p>
          <a:p>
            <a:pPr algn="ctr"/>
            <a:r>
              <a:rPr lang="en-US" sz="1050" b="1" baseline="0" dirty="0" smtClean="0">
                <a:solidFill>
                  <a:srgbClr val="C00000"/>
                </a:solidFill>
              </a:rPr>
              <a:t>-</a:t>
            </a:r>
            <a:r>
              <a:rPr lang="en-US" sz="1050" baseline="0" dirty="0" smtClean="0">
                <a:solidFill>
                  <a:srgbClr val="C00000"/>
                </a:solidFill>
              </a:rPr>
              <a:t>must be of the </a:t>
            </a:r>
            <a:r>
              <a:rPr lang="en-US" sz="1050" u="sng" baseline="0" dirty="0" smtClean="0">
                <a:solidFill>
                  <a:srgbClr val="C00000"/>
                </a:solidFill>
              </a:rPr>
              <a:t>same catalog version</a:t>
            </a:r>
            <a:r>
              <a:rPr lang="en-US" sz="1050" baseline="0" dirty="0" smtClean="0">
                <a:solidFill>
                  <a:srgbClr val="C00000"/>
                </a:solidFill>
              </a:rPr>
              <a:t> of the currently updated page</a:t>
            </a:r>
          </a:p>
          <a:p>
            <a:pPr algn="ctr"/>
            <a:r>
              <a:rPr lang="en-US" sz="1050" baseline="0" dirty="0" smtClean="0">
                <a:solidFill>
                  <a:srgbClr val="C00000"/>
                </a:solidFill>
              </a:rPr>
              <a:t>- If you uploaded a new image you need to synchronize the catalog (Stage to Online) 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587148" y="35730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6516216" y="1988840"/>
            <a:ext cx="236707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Define the Cookboard name by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Selecting the desired language (globe icon)</a:t>
            </a:r>
          </a:p>
          <a:p>
            <a:pPr algn="l"/>
            <a:r>
              <a:rPr lang="en-US" sz="1050" baseline="0" dirty="0" smtClean="0">
                <a:solidFill>
                  <a:schemeClr val="tx1"/>
                </a:solidFill>
              </a:rPr>
              <a:t>- Update the name</a:t>
            </a:r>
            <a:endParaRPr lang="en-US" sz="1050" b="1" baseline="0" dirty="0" smtClean="0">
              <a:solidFill>
                <a:srgbClr val="C00000"/>
              </a:solidFill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8667268" y="25557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1" name="Connecteur en angle 30"/>
          <p:cNvCxnSpPr>
            <a:stCxn id="26" idx="2"/>
          </p:cNvCxnSpPr>
          <p:nvPr/>
        </p:nvCxnSpPr>
        <p:spPr bwMode="auto">
          <a:xfrm rot="16200000" flipH="1">
            <a:off x="8008085" y="2472597"/>
            <a:ext cx="504056" cy="112071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2" name="Rectangle 31"/>
          <p:cNvSpPr/>
          <p:nvPr/>
        </p:nvSpPr>
        <p:spPr bwMode="auto">
          <a:xfrm>
            <a:off x="1763688" y="4797152"/>
            <a:ext cx="1692696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Define the define the color code to be used in the front end (will be used for background color)</a:t>
            </a:r>
          </a:p>
        </p:txBody>
      </p:sp>
      <p:sp>
        <p:nvSpPr>
          <p:cNvPr id="33" name="Ellipse 32"/>
          <p:cNvSpPr/>
          <p:nvPr/>
        </p:nvSpPr>
        <p:spPr>
          <a:xfrm>
            <a:off x="3266668" y="46439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34" name="Connecteur en angle 97"/>
          <p:cNvCxnSpPr>
            <a:stCxn id="32" idx="0"/>
          </p:cNvCxnSpPr>
          <p:nvPr/>
        </p:nvCxnSpPr>
        <p:spPr bwMode="auto">
          <a:xfrm rot="5400000" flipH="1" flipV="1">
            <a:off x="2618910" y="3420126"/>
            <a:ext cx="1368152" cy="138590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Connecteur en angle 34"/>
          <p:cNvCxnSpPr>
            <a:stCxn id="23" idx="3"/>
          </p:cNvCxnSpPr>
          <p:nvPr/>
        </p:nvCxnSpPr>
        <p:spPr bwMode="auto">
          <a:xfrm flipV="1">
            <a:off x="7812360" y="3645024"/>
            <a:ext cx="1008112" cy="100811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0" name="Rectangle 59"/>
          <p:cNvSpPr/>
          <p:nvPr/>
        </p:nvSpPr>
        <p:spPr bwMode="auto">
          <a:xfrm>
            <a:off x="35496" y="3933056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component to modify</a:t>
            </a:r>
          </a:p>
        </p:txBody>
      </p:sp>
      <p:sp>
        <p:nvSpPr>
          <p:cNvPr id="61" name="Ellipse 60"/>
          <p:cNvSpPr/>
          <p:nvPr/>
        </p:nvSpPr>
        <p:spPr>
          <a:xfrm>
            <a:off x="1907704" y="370784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62" name="Connecteur en angle 61"/>
          <p:cNvCxnSpPr>
            <a:stCxn id="60" idx="0"/>
          </p:cNvCxnSpPr>
          <p:nvPr/>
        </p:nvCxnSpPr>
        <p:spPr bwMode="auto">
          <a:xfrm rot="5400000" flipH="1" flipV="1">
            <a:off x="1349642" y="2798930"/>
            <a:ext cx="864096" cy="140415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8" name="Image 2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5856" y="2708920"/>
            <a:ext cx="2869538" cy="331236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1844824"/>
            <a:ext cx="5610225" cy="6096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6" name="Ellipse 1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6074980" y="4653136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display = “yes”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9" name="Forme 28"/>
          <p:cNvCxnSpPr>
            <a:stCxn id="28" idx="0"/>
          </p:cNvCxnSpPr>
          <p:nvPr/>
        </p:nvCxnSpPr>
        <p:spPr bwMode="auto">
          <a:xfrm rot="16200000" flipV="1">
            <a:off x="6205588" y="3523604"/>
            <a:ext cx="648072" cy="1610992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Ellipse 29"/>
          <p:cNvSpPr/>
          <p:nvPr/>
        </p:nvSpPr>
        <p:spPr>
          <a:xfrm>
            <a:off x="8379236" y="52200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</a:rPr>
              <a:t> 3.2 HIDE the component using WCMS page view perspective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395536" y="263691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32" name="Ellipse 31"/>
          <p:cNvSpPr/>
          <p:nvPr/>
        </p:nvSpPr>
        <p:spPr>
          <a:xfrm>
            <a:off x="170324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3" name="Connecteur en angle 46"/>
          <p:cNvCxnSpPr/>
          <p:nvPr/>
        </p:nvCxnSpPr>
        <p:spPr bwMode="auto">
          <a:xfrm rot="5400000" flipH="1" flipV="1">
            <a:off x="1961964" y="2403140"/>
            <a:ext cx="648072" cy="53955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4F4F4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Cookboard Name Banner Component</a:t>
            </a:r>
          </a:p>
        </p:txBody>
      </p:sp>
      <p:sp>
        <p:nvSpPr>
          <p:cNvPr id="21" name="Ellipse 2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11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pic>
        <p:nvPicPr>
          <p:cNvPr id="17" name="Image 1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0952" y="3789040"/>
            <a:ext cx="4414805" cy="222356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4464496" cy="2230461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2627784" y="2780928"/>
            <a:ext cx="864096" cy="86409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211960" y="1484784"/>
            <a:ext cx="504056" cy="252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Dynamic Recipe Push Component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3491880" y="1916832"/>
            <a:ext cx="864096" cy="86409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899592" y="1916832"/>
            <a:ext cx="1728192" cy="1728192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7452320" y="2060848"/>
            <a:ext cx="971600" cy="288032"/>
          </a:xfrm>
          <a:prstGeom prst="rect">
            <a:avLst/>
          </a:pr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50" baseline="0" dirty="0" smtClean="0">
                <a:latin typeface="+mn-lt"/>
                <a:ea typeface="+mn-ea"/>
              </a:rPr>
              <a:t>BIG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7452320" y="1628800"/>
            <a:ext cx="971600" cy="288032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50" baseline="0" dirty="0" smtClean="0">
                <a:latin typeface="+mn-lt"/>
                <a:ea typeface="+mn-ea"/>
              </a:rPr>
              <a:t>SMALL</a:t>
            </a:r>
          </a:p>
        </p:txBody>
      </p:sp>
      <p:sp>
        <p:nvSpPr>
          <p:cNvPr id="32" name="Rectangle 31"/>
          <p:cNvSpPr/>
          <p:nvPr/>
        </p:nvSpPr>
        <p:spPr bwMode="auto">
          <a:xfrm>
            <a:off x="7524328" y="3789040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5796136" y="4221088"/>
            <a:ext cx="900000" cy="86409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6696000" y="4221088"/>
            <a:ext cx="828000" cy="86409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7524000" y="4221088"/>
            <a:ext cx="900000" cy="86409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7524328" y="5085184"/>
            <a:ext cx="900000" cy="86409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5796136" y="5085184"/>
            <a:ext cx="900000" cy="86409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4932040" y="5085184"/>
            <a:ext cx="864096" cy="864096"/>
          </a:xfrm>
          <a:prstGeom prst="rect">
            <a:avLst/>
          </a:prstGeom>
          <a:noFill/>
          <a:ln w="254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323528" y="3717032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Cookboard detail page </a:t>
            </a:r>
            <a:endParaRPr lang="en-US" sz="900" baseline="0" dirty="0"/>
          </a:p>
        </p:txBody>
      </p:sp>
      <p:sp>
        <p:nvSpPr>
          <p:cNvPr id="51" name="ZoneTexte 50"/>
          <p:cNvSpPr txBox="1"/>
          <p:nvPr/>
        </p:nvSpPr>
        <p:spPr>
          <a:xfrm>
            <a:off x="4427984" y="607848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Recipe Home Page</a:t>
            </a:r>
            <a:endParaRPr lang="en-US" sz="900" baseline="0" dirty="0"/>
          </a:p>
        </p:txBody>
      </p:sp>
      <p:pic>
        <p:nvPicPr>
          <p:cNvPr id="23" name="Image 2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 bwMode="auto">
          <a:xfrm>
            <a:off x="323528" y="5085184"/>
            <a:ext cx="8568952" cy="1656184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3" name="Ellipse 32"/>
          <p:cNvSpPr/>
          <p:nvPr/>
        </p:nvSpPr>
        <p:spPr>
          <a:xfrm>
            <a:off x="674380" y="5445300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34" name="ZoneTexte 33"/>
          <p:cNvSpPr txBox="1"/>
          <p:nvPr/>
        </p:nvSpPr>
        <p:spPr>
          <a:xfrm>
            <a:off x="1043608" y="5470800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not visible (no) in the front end.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5556" y="1628800"/>
            <a:ext cx="3086100" cy="32004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95536" y="5148032"/>
            <a:ext cx="71287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395536" y="4869160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25" name="Ellipse 2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Dynamic Recipe Push Component</a:t>
            </a:r>
          </a:p>
        </p:txBody>
      </p:sp>
      <p:sp>
        <p:nvSpPr>
          <p:cNvPr id="29" name="Ellipse 28"/>
          <p:cNvSpPr/>
          <p:nvPr/>
        </p:nvSpPr>
        <p:spPr>
          <a:xfrm>
            <a:off x="1367680" y="285293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0" name="Ellipse 29"/>
          <p:cNvSpPr/>
          <p:nvPr/>
        </p:nvSpPr>
        <p:spPr>
          <a:xfrm>
            <a:off x="1367664" y="3465024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38" name="Ellipse 37"/>
          <p:cNvSpPr/>
          <p:nvPr/>
        </p:nvSpPr>
        <p:spPr>
          <a:xfrm>
            <a:off x="2375776" y="382506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674380" y="5800708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2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1043608" y="5826208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Recipe : list selection to define the recipe to display in the front end</a:t>
            </a:r>
          </a:p>
        </p:txBody>
      </p:sp>
      <p:sp>
        <p:nvSpPr>
          <p:cNvPr id="45" name="Ellipse 44"/>
          <p:cNvSpPr/>
          <p:nvPr/>
        </p:nvSpPr>
        <p:spPr>
          <a:xfrm>
            <a:off x="674380" y="6156116"/>
            <a:ext cx="297220" cy="29722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3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46" name="ZoneTexte 45"/>
          <p:cNvSpPr txBox="1"/>
          <p:nvPr/>
        </p:nvSpPr>
        <p:spPr>
          <a:xfrm>
            <a:off x="1043608" y="6181616"/>
            <a:ext cx="702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Recipe format : define the format of the recipe (BIG or SMALL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(1)</a:t>
            </a:r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 to display in the front end</a:t>
            </a:r>
          </a:p>
          <a:p>
            <a:pPr algn="l"/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(1)</a:t>
            </a:r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BIG or SMALL is used in the </a:t>
            </a:r>
            <a:r>
              <a:rPr lang="en-US" sz="10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Moulinex Cookboard detail page </a:t>
            </a:r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 See screen shot in the slide # 3 (Usage and example) for this component.</a:t>
            </a:r>
          </a:p>
          <a:p>
            <a:pPr algn="l"/>
            <a:endParaRPr lang="en-US" sz="1000" baseline="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1960" y="1628800"/>
            <a:ext cx="4536504" cy="320458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6" name="ZoneTexte 35"/>
          <p:cNvSpPr txBox="1"/>
          <p:nvPr/>
        </p:nvSpPr>
        <p:spPr>
          <a:xfrm>
            <a:off x="4211960" y="4869160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Editing the component using WCMS Live Edit perspective</a:t>
            </a:r>
            <a:endParaRPr lang="en-US" sz="900" baseline="0" dirty="0"/>
          </a:p>
        </p:txBody>
      </p:sp>
      <p:sp>
        <p:nvSpPr>
          <p:cNvPr id="40" name="Ellipse 39"/>
          <p:cNvSpPr/>
          <p:nvPr/>
        </p:nvSpPr>
        <p:spPr>
          <a:xfrm>
            <a:off x="8748464" y="1772816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3" name="Ellipse 42"/>
          <p:cNvSpPr/>
          <p:nvPr/>
        </p:nvSpPr>
        <p:spPr>
          <a:xfrm>
            <a:off x="6048184" y="195285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pic>
        <p:nvPicPr>
          <p:cNvPr id="27" name="Image 2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91880" y="3130070"/>
            <a:ext cx="3168352" cy="332819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2996952"/>
            <a:ext cx="2536336" cy="266429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1521" y="1772816"/>
            <a:ext cx="6048672" cy="93893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</a:rPr>
              <a:t> 3.1 Create a Dynamic Recipe Push Component using WCMS page view perspective</a:t>
            </a:r>
            <a:endParaRPr lang="en-US" sz="1100" baseline="0" dirty="0" smtClean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38057" y="2132856"/>
            <a:ext cx="1682415" cy="865047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3563888" y="2286060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+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To open the creation wizard</a:t>
            </a:r>
          </a:p>
        </p:txBody>
      </p:sp>
      <p:cxnSp>
        <p:nvCxnSpPr>
          <p:cNvPr id="39" name="Forme 38"/>
          <p:cNvCxnSpPr>
            <a:stCxn id="38" idx="0"/>
          </p:cNvCxnSpPr>
          <p:nvPr/>
        </p:nvCxnSpPr>
        <p:spPr bwMode="auto">
          <a:xfrm rot="5400000" flipH="1" flipV="1">
            <a:off x="4860032" y="1493972"/>
            <a:ext cx="432048" cy="115212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Ellipse 34"/>
          <p:cNvSpPr/>
          <p:nvPr/>
        </p:nvSpPr>
        <p:spPr>
          <a:xfrm>
            <a:off x="3338676" y="206084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5" name="Rectangle 44"/>
          <p:cNvSpPr/>
          <p:nvPr/>
        </p:nvSpPr>
        <p:spPr bwMode="auto">
          <a:xfrm>
            <a:off x="1475656" y="3645024"/>
            <a:ext cx="1692696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Among the component list, click on ‘Dynamic Recipe Push Component’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2978636" y="34198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49" name="Forme 48"/>
          <p:cNvCxnSpPr>
            <a:stCxn id="45" idx="1"/>
          </p:cNvCxnSpPr>
          <p:nvPr/>
        </p:nvCxnSpPr>
        <p:spPr bwMode="auto">
          <a:xfrm rot="10800000" flipV="1">
            <a:off x="1368152" y="4113076"/>
            <a:ext cx="107504" cy="32403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Rectangle 49"/>
          <p:cNvSpPr/>
          <p:nvPr/>
        </p:nvSpPr>
        <p:spPr bwMode="auto">
          <a:xfrm>
            <a:off x="7380312" y="1772816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‘Create a new item’</a:t>
            </a:r>
          </a:p>
        </p:txBody>
      </p:sp>
      <p:sp>
        <p:nvSpPr>
          <p:cNvPr id="27" name="Ellipse 26"/>
          <p:cNvSpPr/>
          <p:nvPr/>
        </p:nvSpPr>
        <p:spPr>
          <a:xfrm>
            <a:off x="8630756" y="155679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52" name="Connecteur en angle 51"/>
          <p:cNvCxnSpPr>
            <a:stCxn id="50" idx="2"/>
          </p:cNvCxnSpPr>
          <p:nvPr/>
        </p:nvCxnSpPr>
        <p:spPr bwMode="auto">
          <a:xfrm rot="5400000">
            <a:off x="7884368" y="2492896"/>
            <a:ext cx="432048" cy="1270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3" name="Rectangle 52"/>
          <p:cNvSpPr/>
          <p:nvPr/>
        </p:nvSpPr>
        <p:spPr bwMode="auto">
          <a:xfrm>
            <a:off x="7011085" y="3140968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ID</a:t>
            </a:r>
          </a:p>
        </p:txBody>
      </p:sp>
      <p:sp>
        <p:nvSpPr>
          <p:cNvPr id="34" name="Ellipse 33"/>
          <p:cNvSpPr/>
          <p:nvPr/>
        </p:nvSpPr>
        <p:spPr>
          <a:xfrm>
            <a:off x="8307228" y="292494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55" name="Connecteur en angle 54"/>
          <p:cNvCxnSpPr>
            <a:stCxn id="53" idx="1"/>
          </p:cNvCxnSpPr>
          <p:nvPr/>
        </p:nvCxnSpPr>
        <p:spPr bwMode="auto">
          <a:xfrm rot="10800000" flipV="1">
            <a:off x="4355977" y="3320988"/>
            <a:ext cx="2655109" cy="32403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4" name="Ellipse 23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Dynamic Recipe Push Component</a:t>
            </a:r>
          </a:p>
        </p:txBody>
      </p:sp>
      <p:sp>
        <p:nvSpPr>
          <p:cNvPr id="60" name="Rectangle 59"/>
          <p:cNvSpPr/>
          <p:nvPr/>
        </p:nvSpPr>
        <p:spPr bwMode="auto">
          <a:xfrm>
            <a:off x="6651045" y="4653136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Name</a:t>
            </a:r>
          </a:p>
        </p:txBody>
      </p:sp>
      <p:sp>
        <p:nvSpPr>
          <p:cNvPr id="61" name="Ellipse 60"/>
          <p:cNvSpPr/>
          <p:nvPr/>
        </p:nvSpPr>
        <p:spPr>
          <a:xfrm>
            <a:off x="7947188" y="44371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62" name="Connecteur en angle 61"/>
          <p:cNvCxnSpPr/>
          <p:nvPr/>
        </p:nvCxnSpPr>
        <p:spPr bwMode="auto">
          <a:xfrm rot="10800000" flipV="1">
            <a:off x="4860032" y="4869160"/>
            <a:ext cx="1791014" cy="14401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5" name="Rectangle 64"/>
          <p:cNvSpPr/>
          <p:nvPr/>
        </p:nvSpPr>
        <p:spPr bwMode="auto">
          <a:xfrm>
            <a:off x="1115616" y="5013176"/>
            <a:ext cx="223224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Define type du composant (BIG / SMALL) </a:t>
            </a:r>
            <a:r>
              <a:rPr 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(1)</a:t>
            </a:r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(1)</a:t>
            </a:r>
            <a:r>
              <a:rPr lang="en-US" sz="105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BIG or SMALL is used in the </a:t>
            </a:r>
            <a:r>
              <a:rPr lang="en-US" sz="105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Moulinex Cookboard detail page </a:t>
            </a:r>
            <a:r>
              <a:rPr lang="en-US" sz="105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(See screen shot in the slide # 3 (Usage and example) for this component.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66" name="Ellipse 65"/>
          <p:cNvSpPr/>
          <p:nvPr/>
        </p:nvSpPr>
        <p:spPr>
          <a:xfrm>
            <a:off x="3122652" y="479715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67" name="Rectangle 66"/>
          <p:cNvSpPr/>
          <p:nvPr/>
        </p:nvSpPr>
        <p:spPr bwMode="auto">
          <a:xfrm>
            <a:off x="6660232" y="5229200"/>
            <a:ext cx="200703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recipe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(use  “select an existing reference when prompted” and search)</a:t>
            </a:r>
          </a:p>
        </p:txBody>
      </p:sp>
      <p:sp>
        <p:nvSpPr>
          <p:cNvPr id="68" name="Ellipse 67"/>
          <p:cNvSpPr/>
          <p:nvPr/>
        </p:nvSpPr>
        <p:spPr>
          <a:xfrm>
            <a:off x="8451244" y="50131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69" name="Connecteur en angle 68"/>
          <p:cNvCxnSpPr>
            <a:stCxn id="67" idx="1"/>
          </p:cNvCxnSpPr>
          <p:nvPr/>
        </p:nvCxnSpPr>
        <p:spPr bwMode="auto">
          <a:xfrm rot="10800000">
            <a:off x="5364088" y="5445224"/>
            <a:ext cx="1296144" cy="180020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3" name="Connecteur en angle 72"/>
          <p:cNvCxnSpPr>
            <a:stCxn id="65" idx="3"/>
          </p:cNvCxnSpPr>
          <p:nvPr/>
        </p:nvCxnSpPr>
        <p:spPr bwMode="auto">
          <a:xfrm flipV="1">
            <a:off x="3347864" y="5733256"/>
            <a:ext cx="216024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4" name="Rectangle 73"/>
          <p:cNvSpPr/>
          <p:nvPr/>
        </p:nvSpPr>
        <p:spPr bwMode="auto">
          <a:xfrm>
            <a:off x="7596336" y="6165304"/>
            <a:ext cx="1115616" cy="4046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100" baseline="0" dirty="0" smtClean="0">
                <a:solidFill>
                  <a:schemeClr val="tx1"/>
                </a:solidFill>
              </a:rPr>
              <a:t>Click on ‘Done’</a:t>
            </a:r>
          </a:p>
        </p:txBody>
      </p:sp>
      <p:sp>
        <p:nvSpPr>
          <p:cNvPr id="75" name="Ellipse 74"/>
          <p:cNvSpPr/>
          <p:nvPr/>
        </p:nvSpPr>
        <p:spPr>
          <a:xfrm>
            <a:off x="8523252" y="637214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9</a:t>
            </a:r>
          </a:p>
        </p:txBody>
      </p:sp>
      <p:cxnSp>
        <p:nvCxnSpPr>
          <p:cNvPr id="76" name="Forme 75"/>
          <p:cNvCxnSpPr>
            <a:stCxn id="74" idx="1"/>
          </p:cNvCxnSpPr>
          <p:nvPr/>
        </p:nvCxnSpPr>
        <p:spPr bwMode="auto">
          <a:xfrm rot="10800000">
            <a:off x="6660232" y="6309320"/>
            <a:ext cx="936104" cy="5831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5" name="Rectangle 84"/>
          <p:cNvSpPr/>
          <p:nvPr/>
        </p:nvSpPr>
        <p:spPr bwMode="auto">
          <a:xfrm>
            <a:off x="6444208" y="3645024"/>
            <a:ext cx="24482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Set the  catalog</a:t>
            </a:r>
          </a:p>
          <a:p>
            <a:pPr algn="ctr"/>
            <a:r>
              <a:rPr lang="en-US" sz="1050" b="1" baseline="0" dirty="0" smtClean="0">
                <a:solidFill>
                  <a:srgbClr val="C00000"/>
                </a:solidFill>
              </a:rPr>
              <a:t>Note : </a:t>
            </a:r>
            <a:r>
              <a:rPr lang="en-US" sz="1050" baseline="0" dirty="0" smtClean="0">
                <a:solidFill>
                  <a:srgbClr val="C00000"/>
                </a:solidFill>
              </a:rPr>
              <a:t>must be of the </a:t>
            </a:r>
            <a:r>
              <a:rPr lang="en-US" sz="1050" u="sng" baseline="0" dirty="0" smtClean="0">
                <a:solidFill>
                  <a:srgbClr val="C00000"/>
                </a:solidFill>
              </a:rPr>
              <a:t>same catalog version</a:t>
            </a:r>
            <a:r>
              <a:rPr lang="en-US" sz="1050" baseline="0" dirty="0" smtClean="0">
                <a:solidFill>
                  <a:srgbClr val="C00000"/>
                </a:solidFill>
              </a:rPr>
              <a:t> of the currently updated page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95" name="Ellipse 94"/>
          <p:cNvSpPr/>
          <p:nvPr/>
        </p:nvSpPr>
        <p:spPr>
          <a:xfrm>
            <a:off x="8702764" y="34290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96" name="Connecteur en angle 95"/>
          <p:cNvCxnSpPr>
            <a:stCxn id="85" idx="1"/>
          </p:cNvCxnSpPr>
          <p:nvPr/>
        </p:nvCxnSpPr>
        <p:spPr bwMode="auto">
          <a:xfrm rot="10800000" flipV="1">
            <a:off x="5148064" y="4005064"/>
            <a:ext cx="1296144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40" name="Image 39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2132856"/>
            <a:ext cx="6048672" cy="938939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</a:rPr>
              <a:t> 3.2 Modify the Dynamic Recipe Push Component using WCMS page view perspective</a:t>
            </a: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9" name="Ellipse 18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Dynamic Recipe Push Component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1979712" y="1988840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26" name="Ellipse 25"/>
          <p:cNvSpPr/>
          <p:nvPr/>
        </p:nvSpPr>
        <p:spPr>
          <a:xfrm>
            <a:off x="3410684" y="177281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28" name="Forme 27"/>
          <p:cNvCxnSpPr/>
          <p:nvPr/>
        </p:nvCxnSpPr>
        <p:spPr bwMode="auto">
          <a:xfrm rot="10800000" flipV="1">
            <a:off x="1835696" y="2204864"/>
            <a:ext cx="144016" cy="21602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75856" y="3356992"/>
            <a:ext cx="3086100" cy="32004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3" name="Rectangle 32"/>
          <p:cNvSpPr/>
          <p:nvPr/>
        </p:nvSpPr>
        <p:spPr bwMode="auto">
          <a:xfrm>
            <a:off x="899592" y="4941168"/>
            <a:ext cx="223224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Define type du composant (BIG / SMALL) </a:t>
            </a:r>
            <a:r>
              <a:rPr 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(1)</a:t>
            </a:r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endParaRPr lang="en-US" sz="1050" baseline="0" dirty="0" smtClean="0">
              <a:solidFill>
                <a:schemeClr val="tx1"/>
              </a:solidFill>
            </a:endParaRPr>
          </a:p>
          <a:p>
            <a:pPr algn="ctr"/>
            <a:r>
              <a:rPr 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(1)</a:t>
            </a:r>
            <a:r>
              <a:rPr lang="en-US" sz="105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BIG or SMALL is used in the </a:t>
            </a:r>
            <a:r>
              <a:rPr lang="en-US" sz="105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Moulinex Cookboard detail page </a:t>
            </a:r>
            <a:r>
              <a:rPr lang="en-US" sz="105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(See screen shot in the slide # 3 (Usage and example) for this component.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2906628" y="472514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36" name="Connecteur en angle 35"/>
          <p:cNvCxnSpPr>
            <a:stCxn id="33" idx="3"/>
          </p:cNvCxnSpPr>
          <p:nvPr/>
        </p:nvCxnSpPr>
        <p:spPr bwMode="auto">
          <a:xfrm flipV="1">
            <a:off x="3131840" y="5661248"/>
            <a:ext cx="216024" cy="7200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Rectangle 36"/>
          <p:cNvSpPr/>
          <p:nvPr/>
        </p:nvSpPr>
        <p:spPr bwMode="auto">
          <a:xfrm>
            <a:off x="6588224" y="4797152"/>
            <a:ext cx="2007037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recipe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(use  “select an existing reference when prompted” and search)</a:t>
            </a:r>
          </a:p>
        </p:txBody>
      </p:sp>
      <p:sp>
        <p:nvSpPr>
          <p:cNvPr id="38" name="Ellipse 37"/>
          <p:cNvSpPr/>
          <p:nvPr/>
        </p:nvSpPr>
        <p:spPr>
          <a:xfrm>
            <a:off x="8379236" y="458112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39" name="Connecteur en angle 38"/>
          <p:cNvCxnSpPr>
            <a:stCxn id="37" idx="1"/>
          </p:cNvCxnSpPr>
          <p:nvPr/>
        </p:nvCxnSpPr>
        <p:spPr bwMode="auto">
          <a:xfrm rot="10800000" flipV="1">
            <a:off x="5148064" y="5193196"/>
            <a:ext cx="1440160" cy="108012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2" name="Image 2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60189" y="2309709"/>
            <a:ext cx="5544059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99792" y="5190029"/>
            <a:ext cx="5780584" cy="1335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ZoneTexte 12"/>
          <p:cNvSpPr txBox="1"/>
          <p:nvPr/>
        </p:nvSpPr>
        <p:spPr>
          <a:xfrm>
            <a:off x="2123728" y="1877661"/>
            <a:ext cx="66967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If </a:t>
            </a:r>
            <a:r>
              <a:rPr lang="fr-FR" sz="11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</a:t>
            </a: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don’t</a:t>
            </a: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find</a:t>
            </a: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the </a:t>
            </a:r>
            <a:r>
              <a:rPr lang="fr-FR" sz="11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desired</a:t>
            </a: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page in the </a:t>
            </a:r>
            <a:r>
              <a:rPr lang="fr-FR" sz="1100" b="1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list</a:t>
            </a:r>
            <a:r>
              <a:rPr lang="fr-FR" sz="11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(ex : Product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category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pages),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make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an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advanced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search</a:t>
            </a:r>
            <a:endParaRPr lang="fr-FR" sz="1100" u="sng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671900" y="2487633"/>
            <a:ext cx="144016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18" name="Connecteur droit avec flèche 17"/>
          <p:cNvCxnSpPr/>
          <p:nvPr/>
        </p:nvCxnSpPr>
        <p:spPr bwMode="auto">
          <a:xfrm>
            <a:off x="3599892" y="2237701"/>
            <a:ext cx="144016" cy="288032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0" name="Ellipse 19"/>
          <p:cNvSpPr/>
          <p:nvPr/>
        </p:nvSpPr>
        <p:spPr bwMode="auto">
          <a:xfrm>
            <a:off x="3419872" y="2847673"/>
            <a:ext cx="1044116" cy="144016"/>
          </a:xfrm>
          <a:prstGeom prst="ellipse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21" name="Forme 20"/>
          <p:cNvCxnSpPr>
            <a:endCxn id="20" idx="6"/>
          </p:cNvCxnSpPr>
          <p:nvPr/>
        </p:nvCxnSpPr>
        <p:spPr bwMode="auto">
          <a:xfrm rot="5400000">
            <a:off x="6090007" y="1089316"/>
            <a:ext cx="204346" cy="3456384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2" name="ZoneTexte 21"/>
          <p:cNvSpPr txBox="1"/>
          <p:nvPr/>
        </p:nvSpPr>
        <p:spPr>
          <a:xfrm>
            <a:off x="6804248" y="2447310"/>
            <a:ext cx="23397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Search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by the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name</a:t>
            </a:r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of the page</a:t>
            </a:r>
            <a:endParaRPr lang="fr-FR" sz="11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2879812" y="2698324"/>
            <a:ext cx="648072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0" y="2636912"/>
            <a:ext cx="12596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/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Select the type of</a:t>
            </a:r>
          </a:p>
          <a:p>
            <a:pPr marL="342900" indent="-342900" algn="l"/>
            <a:r>
              <a:rPr lang="fr-FR" sz="11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page </a:t>
            </a:r>
            <a:r>
              <a:rPr lang="fr-FR" sz="1100" baseline="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searched</a:t>
            </a:r>
            <a:endParaRPr lang="fr-FR" sz="1100" b="1" baseline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6" name="Forme 25"/>
          <p:cNvCxnSpPr>
            <a:endCxn id="24" idx="2"/>
          </p:cNvCxnSpPr>
          <p:nvPr/>
        </p:nvCxnSpPr>
        <p:spPr bwMode="auto">
          <a:xfrm rot="5400000" flipH="1" flipV="1">
            <a:off x="1715676" y="1756480"/>
            <a:ext cx="402312" cy="2574032"/>
          </a:xfrm>
          <a:prstGeom prst="curvedConnector3">
            <a:avLst>
              <a:gd name="adj1" fmla="val -56822"/>
            </a:avLst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4" name="Rectangle 33"/>
          <p:cNvSpPr/>
          <p:nvPr/>
        </p:nvSpPr>
        <p:spPr bwMode="auto">
          <a:xfrm>
            <a:off x="5229597" y="3418404"/>
            <a:ext cx="144016" cy="144016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35" name="Connecteur droit avec flèche 34"/>
          <p:cNvCxnSpPr/>
          <p:nvPr/>
        </p:nvCxnSpPr>
        <p:spPr bwMode="auto">
          <a:xfrm>
            <a:off x="5157589" y="3168472"/>
            <a:ext cx="144016" cy="288032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4" name="Connecteur droit avec flèche 43"/>
          <p:cNvCxnSpPr/>
          <p:nvPr/>
        </p:nvCxnSpPr>
        <p:spPr bwMode="auto">
          <a:xfrm flipH="1">
            <a:off x="4067944" y="3533845"/>
            <a:ext cx="1224136" cy="252028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41784"/>
            <a:ext cx="7344816" cy="566936"/>
          </a:xfrm>
        </p:spPr>
        <p:txBody>
          <a:bodyPr/>
          <a:lstStyle/>
          <a:p>
            <a:pPr lvl="1"/>
            <a:r>
              <a:rPr lang="en-US" sz="3200" dirty="0" smtClean="0">
                <a:solidFill>
                  <a:srgbClr val="FFFFFF"/>
                </a:solidFill>
              </a:rPr>
              <a:t> Introduction</a:t>
            </a: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619672" y="90000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  <a:ea typeface="+mn-ea"/>
              </a:rPr>
              <a:t>Content Management Process</a:t>
            </a:r>
            <a:endParaRPr lang="en-US" sz="1400" baseline="0" dirty="0">
              <a:solidFill>
                <a:srgbClr val="FFFFFF"/>
              </a:solidFill>
              <a:latin typeface="+mj-lt"/>
              <a:ea typeface="+mn-ea"/>
            </a:endParaRPr>
          </a:p>
        </p:txBody>
      </p:sp>
      <p:pic>
        <p:nvPicPr>
          <p:cNvPr id="33" name="Image 3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1864271" y="1453374"/>
            <a:ext cx="6505104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  <a:ea typeface="+mn-ea"/>
              </a:rPr>
              <a:t>  </a:t>
            </a:r>
            <a:r>
              <a:rPr lang="en-US" sz="1400" baseline="0" dirty="0" smtClean="0">
                <a:solidFill>
                  <a:srgbClr val="FFFFFF"/>
                </a:solidFill>
              </a:rPr>
              <a:t> </a:t>
            </a:r>
            <a:r>
              <a:rPr lang="en-US" sz="1400" baseline="0" dirty="0">
                <a:solidFill>
                  <a:srgbClr val="FFFFFF"/>
                </a:solidFill>
              </a:rPr>
              <a:t>Search for the page to modify : using WCMS page </a:t>
            </a:r>
            <a:r>
              <a:rPr lang="en-US" sz="1400" baseline="0" dirty="0" smtClean="0">
                <a:solidFill>
                  <a:srgbClr val="FFFFFF"/>
                </a:solidFill>
              </a:rPr>
              <a:t>view</a:t>
            </a:r>
            <a:endParaRPr lang="en-US" sz="1400" baseline="0" dirty="0">
              <a:solidFill>
                <a:srgbClr val="FFFFFF"/>
              </a:solidFill>
            </a:endParaRPr>
          </a:p>
        </p:txBody>
      </p:sp>
      <p:sp>
        <p:nvSpPr>
          <p:cNvPr id="29" name="Ellipse 28"/>
          <p:cNvSpPr/>
          <p:nvPr/>
        </p:nvSpPr>
        <p:spPr>
          <a:xfrm>
            <a:off x="1548000" y="1412776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4</a:t>
            </a:r>
            <a:endParaRPr lang="fr-FR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2564904"/>
            <a:ext cx="4248150" cy="24193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6" name="Ellipse 1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0" name="Ellipse 1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Dynamic Recipe Push Component</a:t>
            </a: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</a:rPr>
              <a:t>  3.3 Manage the display ORDER using WCMS page view perspective 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5436096" y="4725144"/>
            <a:ext cx="201622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Drag the component to its position or use the positioning arrow</a:t>
            </a:r>
          </a:p>
        </p:txBody>
      </p:sp>
      <p:cxnSp>
        <p:nvCxnSpPr>
          <p:cNvPr id="27" name="Connecteur en angle 58"/>
          <p:cNvCxnSpPr>
            <a:stCxn id="26" idx="0"/>
          </p:cNvCxnSpPr>
          <p:nvPr/>
        </p:nvCxnSpPr>
        <p:spPr bwMode="auto">
          <a:xfrm rot="16200000" flipV="1">
            <a:off x="4283968" y="2564904"/>
            <a:ext cx="1008112" cy="3312368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040" y="2996952"/>
            <a:ext cx="3086100" cy="320040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2564904"/>
            <a:ext cx="4248150" cy="24193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6" name="Ellipse 1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1547664" y="422108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cxnSp>
        <p:nvCxnSpPr>
          <p:cNvPr id="24" name="Forme 23"/>
          <p:cNvCxnSpPr>
            <a:stCxn id="23" idx="0"/>
          </p:cNvCxnSpPr>
          <p:nvPr/>
        </p:nvCxnSpPr>
        <p:spPr bwMode="auto">
          <a:xfrm rot="5400000" flipH="1" flipV="1">
            <a:off x="2267744" y="3933056"/>
            <a:ext cx="360040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Ellipse 24"/>
          <p:cNvSpPr/>
          <p:nvPr/>
        </p:nvSpPr>
        <p:spPr>
          <a:xfrm>
            <a:off x="1331640" y="399587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6074980" y="4653136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display = “yes”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9" name="Forme 28"/>
          <p:cNvCxnSpPr>
            <a:stCxn id="28" idx="0"/>
          </p:cNvCxnSpPr>
          <p:nvPr/>
        </p:nvCxnSpPr>
        <p:spPr bwMode="auto">
          <a:xfrm rot="16200000" flipV="1">
            <a:off x="7029086" y="4347102"/>
            <a:ext cx="288032" cy="32403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Ellipse 29"/>
          <p:cNvSpPr/>
          <p:nvPr/>
        </p:nvSpPr>
        <p:spPr>
          <a:xfrm>
            <a:off x="8379236" y="52200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0" name="Ellipse 1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12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Dynamic Recipe Push Component</a:t>
            </a: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</a:rPr>
              <a:t> </a:t>
            </a:r>
            <a:r>
              <a:rPr lang="en-US" sz="1100" baseline="0" dirty="0">
                <a:solidFill>
                  <a:srgbClr val="FFFFFF"/>
                </a:solidFill>
              </a:rPr>
              <a:t>3</a:t>
            </a:r>
            <a:r>
              <a:rPr lang="en-US" sz="1100" baseline="0" dirty="0" smtClean="0">
                <a:solidFill>
                  <a:srgbClr val="FFFFFF"/>
                </a:solidFill>
              </a:rPr>
              <a:t>.4 HIDE a Dynamic Recipe Push Component using WCMS page view perspective</a:t>
            </a:r>
          </a:p>
        </p:txBody>
      </p:sp>
      <p:pic>
        <p:nvPicPr>
          <p:cNvPr id="17" name="Image 1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1484784"/>
            <a:ext cx="8869437" cy="487678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7452320" y="1520800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2555776" y="1700808"/>
            <a:ext cx="3744416" cy="4680520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164288" y="1916832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2483768" y="6438528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Cookboard detail page </a:t>
            </a:r>
            <a:endParaRPr lang="en-US" sz="900" baseline="0" dirty="0"/>
          </a:p>
        </p:txBody>
      </p:sp>
      <p:sp>
        <p:nvSpPr>
          <p:cNvPr id="29" name="Ellipse 28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Hero ingredient component</a:t>
            </a:r>
          </a:p>
        </p:txBody>
      </p:sp>
      <p:pic>
        <p:nvPicPr>
          <p:cNvPr id="11" name="Image 10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14187" y="1346070"/>
            <a:ext cx="2161749" cy="31630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Hero ingredient component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35496" y="4788000"/>
            <a:ext cx="9072000" cy="201600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2771800" y="4509120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44" name="Ellipse 43"/>
          <p:cNvSpPr/>
          <p:nvPr/>
        </p:nvSpPr>
        <p:spPr>
          <a:xfrm>
            <a:off x="4013936" y="2204864"/>
            <a:ext cx="134733" cy="13909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7" name="Ellipse 46"/>
          <p:cNvSpPr/>
          <p:nvPr/>
        </p:nvSpPr>
        <p:spPr>
          <a:xfrm>
            <a:off x="3995936" y="2600928"/>
            <a:ext cx="168417" cy="173872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grpSp>
        <p:nvGrpSpPr>
          <p:cNvPr id="30" name="Groupe 29"/>
          <p:cNvGrpSpPr/>
          <p:nvPr/>
        </p:nvGrpSpPr>
        <p:grpSpPr>
          <a:xfrm>
            <a:off x="107504" y="4941168"/>
            <a:ext cx="7389228" cy="246221"/>
            <a:chOff x="314340" y="5124750"/>
            <a:chExt cx="7389228" cy="246221"/>
          </a:xfrm>
        </p:grpSpPr>
        <p:sp>
          <p:nvSpPr>
            <p:cNvPr id="49" name="Ellipse 48"/>
            <p:cNvSpPr/>
            <p:nvPr/>
          </p:nvSpPr>
          <p:spPr>
            <a:xfrm>
              <a:off x="314340" y="5139860"/>
              <a:ext cx="216000" cy="216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200" b="1" baseline="0" dirty="0" smtClean="0">
                  <a:solidFill>
                    <a:schemeClr val="bg1"/>
                  </a:solidFill>
                </a:rPr>
                <a:t>1</a:t>
              </a:r>
              <a:endParaRPr lang="fr-FR" sz="12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50" name="ZoneTexte 49"/>
            <p:cNvSpPr txBox="1"/>
            <p:nvPr/>
          </p:nvSpPr>
          <p:spPr>
            <a:xfrm>
              <a:off x="683568" y="5124750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Visible : attributes to define if the component is visible (yes) or not visible (no) in the front end.</a:t>
              </a:r>
            </a:p>
          </p:txBody>
        </p:sp>
      </p:grpSp>
      <p:sp>
        <p:nvSpPr>
          <p:cNvPr id="51" name="Ellipse 50"/>
          <p:cNvSpPr/>
          <p:nvPr/>
        </p:nvSpPr>
        <p:spPr>
          <a:xfrm>
            <a:off x="3995936" y="2816952"/>
            <a:ext cx="168417" cy="17387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3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52" name="Ellipse 51"/>
          <p:cNvSpPr/>
          <p:nvPr/>
        </p:nvSpPr>
        <p:spPr>
          <a:xfrm>
            <a:off x="3995936" y="3068960"/>
            <a:ext cx="168417" cy="173872"/>
          </a:xfrm>
          <a:prstGeom prst="ellipse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31" name="Groupe 30"/>
          <p:cNvGrpSpPr/>
          <p:nvPr/>
        </p:nvGrpSpPr>
        <p:grpSpPr>
          <a:xfrm>
            <a:off x="107504" y="5247202"/>
            <a:ext cx="7389228" cy="246221"/>
            <a:chOff x="314340" y="5466750"/>
            <a:chExt cx="7389228" cy="246221"/>
          </a:xfrm>
        </p:grpSpPr>
        <p:sp>
          <p:nvSpPr>
            <p:cNvPr id="54" name="Ellipse 53"/>
            <p:cNvSpPr/>
            <p:nvPr/>
          </p:nvSpPr>
          <p:spPr>
            <a:xfrm>
              <a:off x="314340" y="5481860"/>
              <a:ext cx="216000" cy="216000"/>
            </a:xfrm>
            <a:prstGeom prst="ellipse">
              <a:avLst/>
            </a:prstGeom>
            <a:solidFill>
              <a:srgbClr val="F6740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200" b="1" baseline="0" dirty="0" smtClean="0">
                  <a:solidFill>
                    <a:schemeClr val="bg1"/>
                  </a:solidFill>
                </a:rPr>
                <a:t>2</a:t>
              </a:r>
              <a:endParaRPr lang="fr-FR" sz="12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55" name="ZoneTexte 54"/>
            <p:cNvSpPr txBox="1"/>
            <p:nvPr/>
          </p:nvSpPr>
          <p:spPr>
            <a:xfrm>
              <a:off x="683568" y="5466750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Image Banner : list selection to define the Image Banner to display in the front end</a:t>
              </a:r>
            </a:p>
          </p:txBody>
        </p:sp>
      </p:grpSp>
      <p:grpSp>
        <p:nvGrpSpPr>
          <p:cNvPr id="32" name="Groupe 31"/>
          <p:cNvGrpSpPr/>
          <p:nvPr/>
        </p:nvGrpSpPr>
        <p:grpSpPr>
          <a:xfrm>
            <a:off x="107504" y="5553236"/>
            <a:ext cx="7389228" cy="246221"/>
            <a:chOff x="314340" y="5808750"/>
            <a:chExt cx="7389228" cy="246221"/>
          </a:xfrm>
        </p:grpSpPr>
        <p:sp>
          <p:nvSpPr>
            <p:cNvPr id="57" name="Ellipse 56"/>
            <p:cNvSpPr/>
            <p:nvPr/>
          </p:nvSpPr>
          <p:spPr>
            <a:xfrm>
              <a:off x="314340" y="5823860"/>
              <a:ext cx="216000" cy="216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200" b="1" baseline="0" dirty="0" smtClean="0">
                  <a:solidFill>
                    <a:schemeClr val="bg1"/>
                  </a:solidFill>
                </a:rPr>
                <a:t>3</a:t>
              </a:r>
              <a:endParaRPr lang="fr-FR" sz="12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59" name="ZoneTexte 58"/>
            <p:cNvSpPr txBox="1"/>
            <p:nvPr/>
          </p:nvSpPr>
          <p:spPr>
            <a:xfrm>
              <a:off x="683568" y="5808750"/>
              <a:ext cx="702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Paragraph: list selection to define the Paragraph to display in the front end</a:t>
              </a:r>
            </a:p>
          </p:txBody>
        </p:sp>
      </p:grpSp>
      <p:grpSp>
        <p:nvGrpSpPr>
          <p:cNvPr id="33" name="Groupe 32"/>
          <p:cNvGrpSpPr/>
          <p:nvPr/>
        </p:nvGrpSpPr>
        <p:grpSpPr>
          <a:xfrm>
            <a:off x="107504" y="5859270"/>
            <a:ext cx="8829660" cy="246221"/>
            <a:chOff x="314340" y="6150750"/>
            <a:chExt cx="8829660" cy="246221"/>
          </a:xfrm>
        </p:grpSpPr>
        <p:sp>
          <p:nvSpPr>
            <p:cNvPr id="62" name="Ellipse 61"/>
            <p:cNvSpPr/>
            <p:nvPr/>
          </p:nvSpPr>
          <p:spPr>
            <a:xfrm>
              <a:off x="314340" y="6165860"/>
              <a:ext cx="216000" cy="216000"/>
            </a:xfrm>
            <a:prstGeom prst="ellipse">
              <a:avLst/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200" b="1" baseline="0" dirty="0" smtClean="0">
                  <a:solidFill>
                    <a:schemeClr val="bg1"/>
                  </a:solidFill>
                </a:rPr>
                <a:t>4</a:t>
              </a:r>
              <a:endParaRPr lang="fr-FR" sz="12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63" name="ZoneTexte 62"/>
            <p:cNvSpPr txBox="1"/>
            <p:nvPr/>
          </p:nvSpPr>
          <p:spPr>
            <a:xfrm>
              <a:off x="683568" y="6150750"/>
              <a:ext cx="84604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Recipe : list selection to define the recipe(s) to display in the front end (recipe parameter regarding size BIG /SMALL will define the display)</a:t>
              </a:r>
            </a:p>
          </p:txBody>
        </p:sp>
      </p:grpSp>
      <p:sp>
        <p:nvSpPr>
          <p:cNvPr id="65" name="Ellipse 64"/>
          <p:cNvSpPr/>
          <p:nvPr/>
        </p:nvSpPr>
        <p:spPr>
          <a:xfrm>
            <a:off x="3995936" y="4293096"/>
            <a:ext cx="168417" cy="173872"/>
          </a:xfrm>
          <a:prstGeom prst="ellipse">
            <a:avLst/>
          </a:prstGeom>
          <a:solidFill>
            <a:srgbClr val="E4251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5</a:t>
            </a:r>
          </a:p>
        </p:txBody>
      </p:sp>
      <p:grpSp>
        <p:nvGrpSpPr>
          <p:cNvPr id="34" name="Groupe 33"/>
          <p:cNvGrpSpPr/>
          <p:nvPr/>
        </p:nvGrpSpPr>
        <p:grpSpPr>
          <a:xfrm>
            <a:off x="107504" y="6165304"/>
            <a:ext cx="8829660" cy="246221"/>
            <a:chOff x="314340" y="6492750"/>
            <a:chExt cx="8829660" cy="246221"/>
          </a:xfrm>
        </p:grpSpPr>
        <p:sp>
          <p:nvSpPr>
            <p:cNvPr id="67" name="Ellipse 66"/>
            <p:cNvSpPr/>
            <p:nvPr/>
          </p:nvSpPr>
          <p:spPr>
            <a:xfrm>
              <a:off x="314340" y="6507860"/>
              <a:ext cx="216000" cy="216000"/>
            </a:xfrm>
            <a:prstGeom prst="ellipse">
              <a:avLst/>
            </a:prstGeom>
            <a:solidFill>
              <a:srgbClr val="E42518"/>
            </a:soli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anchor="ctr"/>
            <a:lstStyle/>
            <a:p>
              <a:pPr algn="ctr"/>
              <a:r>
                <a:rPr lang="fr-FR" sz="1200" b="1" baseline="0" dirty="0" smtClean="0">
                  <a:solidFill>
                    <a:schemeClr val="bg1"/>
                  </a:solidFill>
                </a:rPr>
                <a:t>5</a:t>
              </a:r>
              <a:endParaRPr lang="fr-FR" sz="1200" b="1" baseline="0" dirty="0">
                <a:solidFill>
                  <a:schemeClr val="bg1"/>
                </a:solidFill>
              </a:endParaRPr>
            </a:p>
          </p:txBody>
        </p:sp>
        <p:sp>
          <p:nvSpPr>
            <p:cNvPr id="68" name="ZoneTexte 67"/>
            <p:cNvSpPr txBox="1"/>
            <p:nvPr/>
          </p:nvSpPr>
          <p:spPr>
            <a:xfrm>
              <a:off x="683568" y="6492750"/>
              <a:ext cx="84604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Color : define the color code to be used in the front end (will be used for the text  listed between &lt;strong&gt; </a:t>
              </a:r>
              <a:r>
                <a:rPr lang="en-US" sz="1000" baseline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tag available </a:t>
              </a:r>
              <a:r>
                <a:rPr lang="en-US" sz="1000" baseline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in the selected paragraph)</a:t>
              </a:r>
              <a:endParaRPr lang="en-US" sz="1000" b="1" u="sng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9" name="Image 2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27" name="ZoneTexte 26"/>
          <p:cNvSpPr txBox="1"/>
          <p:nvPr/>
        </p:nvSpPr>
        <p:spPr>
          <a:xfrm>
            <a:off x="35496" y="4716000"/>
            <a:ext cx="896448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ctr"/>
            <a:r>
              <a:rPr lang="en-US" sz="1200" b="1" baseline="0" dirty="0" smtClean="0">
                <a:solidFill>
                  <a:srgbClr val="FF0000"/>
                </a:solidFill>
                <a:latin typeface="+mn-lt"/>
              </a:rPr>
              <a:t>Note : the creation of this component , is not applicable </a:t>
            </a:r>
          </a:p>
          <a:p>
            <a:pPr algn="ctr"/>
            <a:r>
              <a:rPr lang="en-US" sz="1200" b="1" baseline="0" dirty="0" smtClean="0">
                <a:solidFill>
                  <a:srgbClr val="FF0000"/>
                </a:solidFill>
                <a:latin typeface="+mn-lt"/>
              </a:rPr>
              <a:t>as it is meant to appear only once on the Cookboard page and will not be duplicated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47864" y="2610190"/>
            <a:ext cx="2724978" cy="398716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1835636"/>
            <a:ext cx="6624736" cy="58849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107504" y="3284984"/>
            <a:ext cx="3024336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Modify the </a:t>
            </a:r>
            <a:r>
              <a:rPr lang="en-US" sz="1050" b="1" baseline="0" dirty="0" smtClean="0">
                <a:solidFill>
                  <a:schemeClr val="tx1"/>
                </a:solidFill>
              </a:rPr>
              <a:t>IMAGE BANNER </a:t>
            </a:r>
            <a:r>
              <a:rPr lang="en-US" sz="1050" baseline="0" dirty="0" smtClean="0">
                <a:solidFill>
                  <a:schemeClr val="tx1"/>
                </a:solidFill>
              </a:rPr>
              <a:t>by :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selecting an existing image (type ahead feature or “…”)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adding a new image (“…”)</a:t>
            </a:r>
          </a:p>
          <a:p>
            <a:pPr algn="ctr"/>
            <a:r>
              <a:rPr lang="en-US" sz="1050" b="1" baseline="0" dirty="0" smtClean="0">
                <a:solidFill>
                  <a:srgbClr val="C00000"/>
                </a:solidFill>
              </a:rPr>
              <a:t>Note : </a:t>
            </a:r>
          </a:p>
          <a:p>
            <a:pPr algn="ctr"/>
            <a:r>
              <a:rPr lang="en-US" sz="1050" b="1" baseline="0" dirty="0" smtClean="0">
                <a:solidFill>
                  <a:srgbClr val="C00000"/>
                </a:solidFill>
              </a:rPr>
              <a:t>-</a:t>
            </a:r>
            <a:r>
              <a:rPr lang="en-US" sz="1050" baseline="0" dirty="0" smtClean="0">
                <a:solidFill>
                  <a:srgbClr val="C00000"/>
                </a:solidFill>
              </a:rPr>
              <a:t>must be of the </a:t>
            </a:r>
            <a:r>
              <a:rPr lang="en-US" sz="1050" u="sng" baseline="0" dirty="0" smtClean="0">
                <a:solidFill>
                  <a:srgbClr val="C00000"/>
                </a:solidFill>
              </a:rPr>
              <a:t>same catalog version</a:t>
            </a:r>
            <a:r>
              <a:rPr lang="en-US" sz="1050" baseline="0" dirty="0" smtClean="0">
                <a:solidFill>
                  <a:srgbClr val="C00000"/>
                </a:solidFill>
              </a:rPr>
              <a:t> of the currently updated page</a:t>
            </a:r>
          </a:p>
          <a:p>
            <a:pPr algn="ctr"/>
            <a:r>
              <a:rPr lang="en-US" sz="1050" baseline="0" dirty="0" smtClean="0">
                <a:solidFill>
                  <a:srgbClr val="C00000"/>
                </a:solidFill>
              </a:rPr>
              <a:t>- If you uploaded a new image you need to synchronize the catalog (Stage to Online) 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2906628" y="30597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55" name="Connecteur en angle 54"/>
          <p:cNvCxnSpPr>
            <a:stCxn id="53" idx="3"/>
          </p:cNvCxnSpPr>
          <p:nvPr/>
        </p:nvCxnSpPr>
        <p:spPr bwMode="auto">
          <a:xfrm>
            <a:off x="3131840" y="4041068"/>
            <a:ext cx="288032" cy="32403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5" name="Rectangle 64"/>
          <p:cNvSpPr/>
          <p:nvPr/>
        </p:nvSpPr>
        <p:spPr bwMode="auto">
          <a:xfrm>
            <a:off x="107504" y="4869160"/>
            <a:ext cx="302433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Modify the </a:t>
            </a:r>
            <a:r>
              <a:rPr lang="en-US" sz="1050" b="1" baseline="0" dirty="0" smtClean="0">
                <a:solidFill>
                  <a:schemeClr val="tx1"/>
                </a:solidFill>
              </a:rPr>
              <a:t>PARAGRAPH</a:t>
            </a:r>
            <a:r>
              <a:rPr lang="en-US" sz="1050" baseline="0" dirty="0" smtClean="0">
                <a:solidFill>
                  <a:schemeClr val="tx1"/>
                </a:solidFill>
              </a:rPr>
              <a:t> by : 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selecting an existing item (type ahead feature or “…”)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adding a new item (“…”)</a:t>
            </a:r>
          </a:p>
          <a:p>
            <a:pPr algn="ctr"/>
            <a:endParaRPr lang="en-US" sz="1050" b="1" baseline="0" dirty="0" smtClean="0">
              <a:solidFill>
                <a:srgbClr val="C00000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rgbClr val="C00000"/>
                </a:solidFill>
              </a:rPr>
              <a:t>Note : </a:t>
            </a:r>
            <a:r>
              <a:rPr lang="en-US" sz="1050" baseline="0" dirty="0" smtClean="0">
                <a:solidFill>
                  <a:srgbClr val="C00000"/>
                </a:solidFill>
              </a:rPr>
              <a:t>must be of the </a:t>
            </a:r>
            <a:r>
              <a:rPr lang="en-US" sz="1050" u="sng" baseline="0" dirty="0" smtClean="0">
                <a:solidFill>
                  <a:srgbClr val="C00000"/>
                </a:solidFill>
              </a:rPr>
              <a:t>same catalog version</a:t>
            </a:r>
            <a:r>
              <a:rPr lang="en-US" sz="1050" baseline="0" dirty="0" smtClean="0">
                <a:solidFill>
                  <a:srgbClr val="C00000"/>
                </a:solidFill>
              </a:rPr>
              <a:t> of the currently updated page</a:t>
            </a:r>
            <a:endParaRPr lang="en-US" sz="1050" baseline="0" dirty="0" smtClean="0">
              <a:solidFill>
                <a:schemeClr val="tx1"/>
              </a:solidFill>
            </a:endParaRPr>
          </a:p>
        </p:txBody>
      </p:sp>
      <p:sp>
        <p:nvSpPr>
          <p:cNvPr id="66" name="Ellipse 65"/>
          <p:cNvSpPr/>
          <p:nvPr/>
        </p:nvSpPr>
        <p:spPr>
          <a:xfrm>
            <a:off x="2906628" y="630932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73" name="Connecteur en angle 72"/>
          <p:cNvCxnSpPr>
            <a:stCxn id="65" idx="3"/>
            <a:endCxn id="57" idx="1"/>
          </p:cNvCxnSpPr>
          <p:nvPr/>
        </p:nvCxnSpPr>
        <p:spPr bwMode="auto">
          <a:xfrm flipV="1">
            <a:off x="3131840" y="4603771"/>
            <a:ext cx="216024" cy="1057477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0" name="Ellipse 39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41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Hero ingredient component</a:t>
            </a:r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200" baseline="0" dirty="0" smtClean="0">
                <a:solidFill>
                  <a:srgbClr val="FFFFFF"/>
                </a:solidFill>
              </a:rPr>
              <a:t> </a:t>
            </a:r>
            <a:r>
              <a:rPr lang="en-US" sz="1100" baseline="0" dirty="0">
                <a:solidFill>
                  <a:srgbClr val="FFFFFF"/>
                </a:solidFill>
              </a:rPr>
              <a:t>3</a:t>
            </a:r>
            <a:r>
              <a:rPr lang="en-US" sz="1100" baseline="0" dirty="0" smtClean="0">
                <a:solidFill>
                  <a:srgbClr val="FFFFFF"/>
                </a:solidFill>
              </a:rPr>
              <a:t>.1 Modify the Hero ingredient component using WCMS page view perspective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395536" y="2502084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46" name="Ellipse 45"/>
          <p:cNvSpPr/>
          <p:nvPr/>
        </p:nvSpPr>
        <p:spPr>
          <a:xfrm>
            <a:off x="170324" y="227687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7" name="Connecteur en angle 46"/>
          <p:cNvCxnSpPr>
            <a:stCxn id="44" idx="3"/>
          </p:cNvCxnSpPr>
          <p:nvPr/>
        </p:nvCxnSpPr>
        <p:spPr bwMode="auto">
          <a:xfrm flipV="1">
            <a:off x="2016224" y="2204864"/>
            <a:ext cx="107504" cy="6572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7" name="Rectangle 86"/>
          <p:cNvSpPr/>
          <p:nvPr/>
        </p:nvSpPr>
        <p:spPr bwMode="auto">
          <a:xfrm>
            <a:off x="6263680" y="2636912"/>
            <a:ext cx="2556792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Define the list of </a:t>
            </a:r>
          </a:p>
          <a:p>
            <a:pPr algn="ctr"/>
            <a:r>
              <a:rPr lang="en-US" sz="1050" b="1" cap="all" baseline="0" dirty="0" smtClean="0">
                <a:solidFill>
                  <a:schemeClr val="tx1"/>
                </a:solidFill>
              </a:rPr>
              <a:t>Dynamic Recipe Push Component</a:t>
            </a:r>
            <a:r>
              <a:rPr lang="en-US" sz="1050" baseline="0" dirty="0" smtClean="0">
                <a:solidFill>
                  <a:schemeClr val="tx1"/>
                </a:solidFill>
              </a:rPr>
              <a:t> to be displayed with the possibility to: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Delete one (using the </a:t>
            </a:r>
            <a:r>
              <a:rPr lang="en-US" sz="1050" b="1" baseline="0" dirty="0" smtClean="0">
                <a:solidFill>
                  <a:schemeClr val="tx1"/>
                </a:solidFill>
              </a:rPr>
              <a:t>x</a:t>
            </a:r>
            <a:r>
              <a:rPr lang="en-US" sz="1050" baseline="0" dirty="0" smtClean="0">
                <a:solidFill>
                  <a:schemeClr val="tx1"/>
                </a:solidFill>
              </a:rPr>
              <a:t>)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 Modify one (using the </a:t>
            </a:r>
            <a:r>
              <a:rPr lang="en-US" sz="1050" b="1" baseline="0" dirty="0" smtClean="0">
                <a:solidFill>
                  <a:schemeClr val="tx1"/>
                </a:solidFill>
              </a:rPr>
              <a:t>pencil</a:t>
            </a:r>
            <a:r>
              <a:rPr lang="en-US" sz="1050" baseline="0" dirty="0" smtClean="0">
                <a:solidFill>
                  <a:schemeClr val="tx1"/>
                </a:solidFill>
              </a:rPr>
              <a:t>) </a:t>
            </a:r>
            <a:r>
              <a:rPr lang="en-US" sz="1050" b="1" baseline="0" dirty="0" smtClean="0">
                <a:solidFill>
                  <a:srgbClr val="C00000"/>
                </a:solidFill>
              </a:rPr>
              <a:t>(*)</a:t>
            </a:r>
          </a:p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- Re order one (using </a:t>
            </a:r>
            <a:r>
              <a:rPr lang="en-US" sz="1050" b="1" baseline="0" dirty="0" smtClean="0">
                <a:solidFill>
                  <a:schemeClr val="tx1"/>
                </a:solidFill>
              </a:rPr>
              <a:t>drag and drop)</a:t>
            </a:r>
          </a:p>
          <a:p>
            <a:pPr algn="ctr">
              <a:buFontTx/>
              <a:buChar char="-"/>
            </a:pPr>
            <a:r>
              <a:rPr lang="en-US" sz="1050" baseline="0" dirty="0" smtClean="0">
                <a:solidFill>
                  <a:schemeClr val="tx1"/>
                </a:solidFill>
              </a:rPr>
              <a:t>Add one (t</a:t>
            </a:r>
            <a:r>
              <a:rPr lang="en-US" sz="1050" b="1" baseline="0" dirty="0" smtClean="0">
                <a:solidFill>
                  <a:schemeClr val="tx1"/>
                </a:solidFill>
              </a:rPr>
              <a:t>ype ahead feature</a:t>
            </a:r>
            <a:r>
              <a:rPr lang="en-US" sz="1050" baseline="0" dirty="0" smtClean="0">
                <a:solidFill>
                  <a:schemeClr val="tx1"/>
                </a:solidFill>
              </a:rPr>
              <a:t> in the corresponding field or  </a:t>
            </a:r>
            <a:r>
              <a:rPr lang="en-US" sz="1050" b="1" baseline="0" dirty="0" smtClean="0">
                <a:solidFill>
                  <a:schemeClr val="tx1"/>
                </a:solidFill>
              </a:rPr>
              <a:t>“…”</a:t>
            </a:r>
            <a:r>
              <a:rPr lang="en-US" sz="1050" baseline="0" dirty="0" smtClean="0">
                <a:solidFill>
                  <a:schemeClr val="tx1"/>
                </a:solidFill>
              </a:rPr>
              <a:t>)</a:t>
            </a:r>
          </a:p>
          <a:p>
            <a:pPr algn="ctr">
              <a:buFontTx/>
              <a:buChar char="-"/>
            </a:pPr>
            <a:endParaRPr lang="en-US" sz="1050" b="1" baseline="0" dirty="0" smtClean="0">
              <a:solidFill>
                <a:srgbClr val="C00000"/>
              </a:solidFill>
            </a:endParaRPr>
          </a:p>
          <a:p>
            <a:pPr algn="ctr"/>
            <a:r>
              <a:rPr lang="en-US" sz="1050" b="1" baseline="0" dirty="0" smtClean="0">
                <a:solidFill>
                  <a:srgbClr val="C00000"/>
                </a:solidFill>
              </a:rPr>
              <a:t>(*)  </a:t>
            </a:r>
            <a:r>
              <a:rPr lang="en-US" sz="1050" baseline="0" dirty="0" smtClean="0">
                <a:solidFill>
                  <a:srgbClr val="C00000"/>
                </a:solidFill>
              </a:rPr>
              <a:t>See </a:t>
            </a:r>
          </a:p>
          <a:p>
            <a:pPr algn="ctr"/>
            <a:r>
              <a:rPr lang="en-US" sz="1050" b="1" baseline="0" dirty="0" smtClean="0">
                <a:solidFill>
                  <a:srgbClr val="C00000"/>
                </a:solidFill>
              </a:rPr>
              <a:t>Dynamic Recipe Push Component</a:t>
            </a:r>
          </a:p>
          <a:p>
            <a:pPr algn="ctr"/>
            <a:r>
              <a:rPr lang="en-US" sz="1050" b="1" baseline="0" dirty="0" smtClean="0">
                <a:solidFill>
                  <a:srgbClr val="C00000"/>
                </a:solidFill>
              </a:rPr>
              <a:t>In this document </a:t>
            </a:r>
          </a:p>
        </p:txBody>
      </p:sp>
      <p:sp>
        <p:nvSpPr>
          <p:cNvPr id="97" name="Ellipse 96"/>
          <p:cNvSpPr/>
          <p:nvPr/>
        </p:nvSpPr>
        <p:spPr>
          <a:xfrm>
            <a:off x="8604448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98" name="Connecteur en angle 97"/>
          <p:cNvCxnSpPr>
            <a:stCxn id="87" idx="1"/>
            <a:endCxn id="27" idx="3"/>
          </p:cNvCxnSpPr>
          <p:nvPr/>
        </p:nvCxnSpPr>
        <p:spPr bwMode="auto">
          <a:xfrm rot="10800000" flipV="1">
            <a:off x="6156176" y="3825044"/>
            <a:ext cx="107504" cy="1692188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9" name="Rectangle 108"/>
          <p:cNvSpPr/>
          <p:nvPr/>
        </p:nvSpPr>
        <p:spPr bwMode="auto">
          <a:xfrm>
            <a:off x="6263680" y="5661248"/>
            <a:ext cx="2556792" cy="86409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Define the define the color code to be used in the front end (will be used for the text  listed between &lt;strong&gt; </a:t>
            </a:r>
            <a:r>
              <a:rPr lang="en-US" sz="1050" baseline="0" smtClean="0">
                <a:solidFill>
                  <a:schemeClr val="tx1"/>
                </a:solidFill>
              </a:rPr>
              <a:t>tag available </a:t>
            </a:r>
            <a:r>
              <a:rPr lang="en-US" sz="1050" baseline="0" dirty="0" smtClean="0">
                <a:solidFill>
                  <a:schemeClr val="tx1"/>
                </a:solidFill>
              </a:rPr>
              <a:t>in the selected paragraph)</a:t>
            </a:r>
          </a:p>
        </p:txBody>
      </p:sp>
      <p:sp>
        <p:nvSpPr>
          <p:cNvPr id="110" name="Ellipse 109"/>
          <p:cNvSpPr/>
          <p:nvPr/>
        </p:nvSpPr>
        <p:spPr>
          <a:xfrm>
            <a:off x="8604448" y="5436036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111" name="Connecteur en angle 97"/>
          <p:cNvCxnSpPr>
            <a:stCxn id="109" idx="2"/>
          </p:cNvCxnSpPr>
          <p:nvPr/>
        </p:nvCxnSpPr>
        <p:spPr bwMode="auto">
          <a:xfrm rot="5400000" flipH="1">
            <a:off x="6345070" y="5328338"/>
            <a:ext cx="72008" cy="2322004"/>
          </a:xfrm>
          <a:prstGeom prst="bentConnector4">
            <a:avLst>
              <a:gd name="adj1" fmla="val -317465"/>
              <a:gd name="adj2" fmla="val 77528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7" name="Rectangle 26"/>
          <p:cNvSpPr/>
          <p:nvPr/>
        </p:nvSpPr>
        <p:spPr bwMode="auto">
          <a:xfrm>
            <a:off x="3275856" y="4797152"/>
            <a:ext cx="2880320" cy="1440160"/>
          </a:xfrm>
          <a:prstGeom prst="rect">
            <a:avLst/>
          </a:prstGeom>
          <a:noFill/>
          <a:ln w="12700">
            <a:solidFill>
              <a:schemeClr val="accent6">
                <a:lumMod val="60000"/>
                <a:lumOff val="40000"/>
              </a:schemeClr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pic>
        <p:nvPicPr>
          <p:cNvPr id="26" name="Image 2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67944" y="2610190"/>
            <a:ext cx="2724978" cy="398716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16" name="Ellipse 15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6074980" y="4653136"/>
            <a:ext cx="252028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Use the “Visible” attribute to :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hide = “no”</a:t>
            </a:r>
          </a:p>
          <a:p>
            <a:pPr algn="ctr">
              <a:buFont typeface="Arial" pitchFamily="34" charset="0"/>
              <a:buChar char="•"/>
            </a:pPr>
            <a:r>
              <a:rPr lang="en-US" sz="1050" baseline="0" dirty="0" smtClean="0">
                <a:solidFill>
                  <a:schemeClr val="tx1"/>
                </a:solidFill>
              </a:rPr>
              <a:t> display = “yes”</a:t>
            </a:r>
            <a:endParaRPr lang="en-US" sz="1050" baseline="0" dirty="0">
              <a:solidFill>
                <a:schemeClr val="tx1"/>
              </a:solidFill>
            </a:endParaRPr>
          </a:p>
        </p:txBody>
      </p:sp>
      <p:cxnSp>
        <p:nvCxnSpPr>
          <p:cNvPr id="29" name="Forme 28"/>
          <p:cNvCxnSpPr>
            <a:stCxn id="28" idx="0"/>
          </p:cNvCxnSpPr>
          <p:nvPr/>
        </p:nvCxnSpPr>
        <p:spPr bwMode="auto">
          <a:xfrm rot="16200000" flipV="1">
            <a:off x="6169584" y="3487600"/>
            <a:ext cx="864096" cy="1466976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Ellipse 29"/>
          <p:cNvSpPr/>
          <p:nvPr/>
        </p:nvSpPr>
        <p:spPr>
          <a:xfrm>
            <a:off x="8379236" y="5220012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aseline="0" dirty="0" smtClean="0">
                <a:solidFill>
                  <a:srgbClr val="FFFFFF"/>
                </a:solidFill>
              </a:rPr>
              <a:t> 3.2 HIDE a Hero ingredient component using WCMS page view perspective</a:t>
            </a:r>
          </a:p>
        </p:txBody>
      </p:sp>
      <p:sp>
        <p:nvSpPr>
          <p:cNvPr id="17" name="Ellipse 16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13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Hero ingredient component</a:t>
            </a: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1835636"/>
            <a:ext cx="6624736" cy="58849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1" name="Rectangle 30"/>
          <p:cNvSpPr/>
          <p:nvPr/>
        </p:nvSpPr>
        <p:spPr bwMode="auto">
          <a:xfrm>
            <a:off x="395536" y="263691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32" name="Ellipse 31"/>
          <p:cNvSpPr/>
          <p:nvPr/>
        </p:nvSpPr>
        <p:spPr>
          <a:xfrm>
            <a:off x="170324" y="24117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33" name="Connecteur en angle 46"/>
          <p:cNvCxnSpPr/>
          <p:nvPr/>
        </p:nvCxnSpPr>
        <p:spPr bwMode="auto">
          <a:xfrm flipV="1">
            <a:off x="2016224" y="2339692"/>
            <a:ext cx="107504" cy="657260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0" name="Image 1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1" y="1556792"/>
            <a:ext cx="8803677" cy="4176464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Application</a:t>
            </a:r>
            <a:endParaRPr lang="en-US" sz="1400" baseline="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1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804248" y="1772840"/>
            <a:ext cx="504056" cy="10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1331640" y="3573016"/>
            <a:ext cx="6624736" cy="2304256"/>
          </a:xfrm>
          <a:prstGeom prst="rect">
            <a:avLst/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r-FR" b="1" u="sng" baseline="0" smtClean="0">
              <a:ea typeface="ＭＳ Ｐゴシック" pitchFamily="34" charset="-128"/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2411760" y="5949280"/>
            <a:ext cx="4536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aseline="0" dirty="0" smtClean="0"/>
              <a:t>Figure : Moulinex Cookboard detail page </a:t>
            </a:r>
            <a:endParaRPr lang="en-US" sz="900" baseline="0" dirty="0"/>
          </a:p>
        </p:txBody>
      </p:sp>
      <p:sp>
        <p:nvSpPr>
          <p:cNvPr id="11" name="Ellipse 10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Detail Component</a:t>
            </a:r>
          </a:p>
        </p:txBody>
      </p:sp>
      <p:pic>
        <p:nvPicPr>
          <p:cNvPr id="10" name="Image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smtClean="0">
                <a:solidFill>
                  <a:srgbClr val="FFFFFF"/>
                </a:solidFill>
                <a:latin typeface="+mj-lt"/>
              </a:rPr>
              <a:t>     Component format</a:t>
            </a:r>
            <a:endParaRPr lang="en-US" sz="1400" baseline="0">
              <a:solidFill>
                <a:srgbClr val="FFFFFF"/>
              </a:solidFill>
              <a:latin typeface="+mj-lt"/>
              <a:ea typeface="+mn-ea"/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2</a:t>
            </a:r>
            <a:endParaRPr lang="en-US" dirty="0">
              <a:solidFill>
                <a:schemeClr val="accent4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Detail Component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35496" y="5157192"/>
            <a:ext cx="9036496" cy="1440160"/>
          </a:xfrm>
          <a:prstGeom prst="rect">
            <a:avLst/>
          </a:prstGeom>
          <a:solidFill>
            <a:schemeClr val="accent5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1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34" charset="-128"/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2699792" y="3933056"/>
            <a:ext cx="33843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 smtClean="0"/>
              <a:t>Figure : Editing the component using WCMS page view mode</a:t>
            </a:r>
            <a:endParaRPr lang="en-US" sz="900" baseline="0" dirty="0"/>
          </a:p>
        </p:txBody>
      </p:sp>
      <p:sp>
        <p:nvSpPr>
          <p:cNvPr id="44" name="Ellipse 43"/>
          <p:cNvSpPr/>
          <p:nvPr/>
        </p:nvSpPr>
        <p:spPr>
          <a:xfrm>
            <a:off x="2627784" y="291539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1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7" name="Ellipse 46"/>
          <p:cNvSpPr/>
          <p:nvPr/>
        </p:nvSpPr>
        <p:spPr>
          <a:xfrm>
            <a:off x="2627784" y="3491458"/>
            <a:ext cx="180000" cy="18000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en-US" sz="1100" b="1" baseline="0" dirty="0" smtClean="0">
                <a:solidFill>
                  <a:schemeClr val="bg1"/>
                </a:solidFill>
              </a:rPr>
              <a:t>2</a:t>
            </a:r>
            <a:endParaRPr lang="en-US" sz="1100" b="1" baseline="0" dirty="0">
              <a:solidFill>
                <a:schemeClr val="bg1"/>
              </a:solidFill>
            </a:endParaRPr>
          </a:p>
        </p:txBody>
      </p:sp>
      <p:sp>
        <p:nvSpPr>
          <p:cNvPr id="49" name="Ellipse 48"/>
          <p:cNvSpPr/>
          <p:nvPr/>
        </p:nvSpPr>
        <p:spPr>
          <a:xfrm>
            <a:off x="314340" y="5454076"/>
            <a:ext cx="297220" cy="29722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1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683568" y="5479576"/>
            <a:ext cx="82089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Visible : attributes to define if the component is visible (yes) or not visible (no) in the front end.</a:t>
            </a:r>
          </a:p>
        </p:txBody>
      </p:sp>
      <p:sp>
        <p:nvSpPr>
          <p:cNvPr id="54" name="Ellipse 53"/>
          <p:cNvSpPr/>
          <p:nvPr/>
        </p:nvSpPr>
        <p:spPr>
          <a:xfrm>
            <a:off x="314340" y="5796076"/>
            <a:ext cx="297220" cy="297220"/>
          </a:xfrm>
          <a:prstGeom prst="ellipse">
            <a:avLst/>
          </a:prstGeom>
          <a:solidFill>
            <a:srgbClr val="F67408"/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/>
          <a:lstStyle/>
          <a:p>
            <a:pPr algn="ctr"/>
            <a:r>
              <a:rPr lang="fr-FR" sz="1600" b="1" baseline="0" dirty="0" smtClean="0">
                <a:solidFill>
                  <a:schemeClr val="bg1"/>
                </a:solidFill>
              </a:rPr>
              <a:t>2</a:t>
            </a:r>
            <a:endParaRPr lang="fr-FR" sz="1600" b="1" baseline="0" dirty="0">
              <a:solidFill>
                <a:schemeClr val="bg1"/>
              </a:solidFill>
            </a:endParaRPr>
          </a:p>
        </p:txBody>
      </p:sp>
      <p:sp>
        <p:nvSpPr>
          <p:cNvPr id="55" name="ZoneTexte 54"/>
          <p:cNvSpPr txBox="1"/>
          <p:nvPr/>
        </p:nvSpPr>
        <p:spPr>
          <a:xfrm>
            <a:off x="683568" y="5821576"/>
            <a:ext cx="7020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aseline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Product : A product selected from the corresponding product catalog</a:t>
            </a:r>
          </a:p>
        </p:txBody>
      </p:sp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51800" y="1979290"/>
            <a:ext cx="3067050" cy="18097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" name="Image 1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  <p:sp>
        <p:nvSpPr>
          <p:cNvPr id="19" name="ZoneTexte 18"/>
          <p:cNvSpPr txBox="1"/>
          <p:nvPr/>
        </p:nvSpPr>
        <p:spPr>
          <a:xfrm>
            <a:off x="35496" y="5157192"/>
            <a:ext cx="89644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component has the following attributes :</a:t>
            </a: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/>
            <a:endParaRPr lang="en-US" sz="1200" b="1" baseline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ctr"/>
            <a:r>
              <a:rPr lang="en-US" sz="1200" b="1" baseline="0" dirty="0" smtClean="0">
                <a:solidFill>
                  <a:srgbClr val="FF0000"/>
                </a:solidFill>
                <a:latin typeface="+mn-lt"/>
              </a:rPr>
              <a:t>Note : the creation of this component , is not applicable </a:t>
            </a:r>
          </a:p>
          <a:p>
            <a:pPr algn="ctr"/>
            <a:r>
              <a:rPr lang="en-US" sz="1200" b="1" baseline="0" dirty="0" smtClean="0">
                <a:solidFill>
                  <a:srgbClr val="FF0000"/>
                </a:solidFill>
                <a:latin typeface="+mn-lt"/>
              </a:rPr>
              <a:t>as it is meant to appear only once on the Cookboard page and will not be duplicated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1844824"/>
            <a:ext cx="8810625" cy="1800225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200" baseline="0" dirty="0" smtClean="0">
                <a:solidFill>
                  <a:srgbClr val="FFFFFF"/>
                </a:solidFill>
              </a:rPr>
              <a:t> </a:t>
            </a:r>
            <a:r>
              <a:rPr lang="en-US" sz="1100" baseline="0" dirty="0">
                <a:solidFill>
                  <a:srgbClr val="FFFFFF"/>
                </a:solidFill>
              </a:rPr>
              <a:t>3</a:t>
            </a:r>
            <a:r>
              <a:rPr lang="en-US" sz="1100" baseline="0" dirty="0" smtClean="0">
                <a:solidFill>
                  <a:srgbClr val="FFFFFF"/>
                </a:solidFill>
              </a:rPr>
              <a:t>.1 Modify the components using WCMS page view perspective (1/2)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395536" y="4149080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Edit the desired component using the “pencil” icon</a:t>
            </a:r>
          </a:p>
        </p:txBody>
      </p:sp>
      <p:sp>
        <p:nvSpPr>
          <p:cNvPr id="46" name="Ellipse 45"/>
          <p:cNvSpPr/>
          <p:nvPr/>
        </p:nvSpPr>
        <p:spPr>
          <a:xfrm>
            <a:off x="170324" y="392386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1</a:t>
            </a:r>
          </a:p>
        </p:txBody>
      </p:sp>
      <p:cxnSp>
        <p:nvCxnSpPr>
          <p:cNvPr id="47" name="Connecteur en angle 46"/>
          <p:cNvCxnSpPr>
            <a:stCxn id="44" idx="3"/>
          </p:cNvCxnSpPr>
          <p:nvPr/>
        </p:nvCxnSpPr>
        <p:spPr bwMode="auto">
          <a:xfrm flipV="1">
            <a:off x="2016224" y="3573016"/>
            <a:ext cx="107504" cy="93610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Ellipse 2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Detail Component</a:t>
            </a:r>
          </a:p>
        </p:txBody>
      </p:sp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27784" y="4005064"/>
            <a:ext cx="3067050" cy="1809750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6" name="Rectangle 15"/>
          <p:cNvSpPr/>
          <p:nvPr/>
        </p:nvSpPr>
        <p:spPr bwMode="auto">
          <a:xfrm>
            <a:off x="467544" y="551723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product using the “…”</a:t>
            </a:r>
          </a:p>
        </p:txBody>
      </p:sp>
      <p:sp>
        <p:nvSpPr>
          <p:cNvPr id="17" name="Ellipse 16"/>
          <p:cNvSpPr/>
          <p:nvPr/>
        </p:nvSpPr>
        <p:spPr>
          <a:xfrm>
            <a:off x="242332" y="529202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2</a:t>
            </a:r>
          </a:p>
        </p:txBody>
      </p:sp>
      <p:cxnSp>
        <p:nvCxnSpPr>
          <p:cNvPr id="20" name="Connecteur en angle 46"/>
          <p:cNvCxnSpPr>
            <a:stCxn id="16" idx="3"/>
          </p:cNvCxnSpPr>
          <p:nvPr/>
        </p:nvCxnSpPr>
        <p:spPr bwMode="auto">
          <a:xfrm flipV="1">
            <a:off x="2088232" y="5661248"/>
            <a:ext cx="467544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1" name="Image 2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53762" y="1844825"/>
            <a:ext cx="2466710" cy="2592288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5907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5575" y="1844824"/>
            <a:ext cx="2304257" cy="2425096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700868" y="940130"/>
            <a:ext cx="6768752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baseline="0" dirty="0" smtClean="0">
                <a:solidFill>
                  <a:srgbClr val="FFFFFF"/>
                </a:solidFill>
                <a:latin typeface="+mj-lt"/>
              </a:rPr>
              <a:t>      Manage component</a:t>
            </a:r>
          </a:p>
        </p:txBody>
      </p:sp>
      <p:sp>
        <p:nvSpPr>
          <p:cNvPr id="28" name="Ellipse 27"/>
          <p:cNvSpPr/>
          <p:nvPr/>
        </p:nvSpPr>
        <p:spPr>
          <a:xfrm>
            <a:off x="1475656" y="899532"/>
            <a:ext cx="441236" cy="441236"/>
          </a:xfrm>
          <a:prstGeom prst="ellipse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tIns="90000" bIns="90000"/>
          <a:lstStyle/>
          <a:p>
            <a:r>
              <a:rPr lang="fr-FR" dirty="0">
                <a:solidFill>
                  <a:schemeClr val="accent4">
                    <a:lumMod val="65000"/>
                    <a:lumOff val="35000"/>
                  </a:schemeClr>
                </a:solidFill>
              </a:rPr>
              <a:t>3</a:t>
            </a:r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1619672" y="1440000"/>
            <a:ext cx="7200000" cy="30687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2">
            <a:scrgbClr r="0" g="0" b="0"/>
          </a:fillRef>
          <a:effectRef idx="1">
            <a:scrgbClr r="0" g="0" b="0"/>
          </a:effectRef>
          <a:fontRef idx="minor">
            <a:schemeClr val="dk1"/>
          </a:fontRef>
        </p:style>
        <p:txBody>
          <a:bodyPr spcFirstLastPara="0" vert="horz" wrap="square" lIns="61200" tIns="60960" rIns="60960" bIns="60960" numCol="1" spcCol="1270" anchor="ctr" anchorCtr="0">
            <a:noAutofit/>
          </a:bodyPr>
          <a:lstStyle/>
          <a:p>
            <a:pPr algn="l" defTabSz="10668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200" baseline="0" dirty="0" smtClean="0">
                <a:solidFill>
                  <a:srgbClr val="FFFFFF"/>
                </a:solidFill>
              </a:rPr>
              <a:t> </a:t>
            </a:r>
            <a:r>
              <a:rPr lang="en-US" sz="1100" baseline="0" dirty="0">
                <a:solidFill>
                  <a:srgbClr val="FFFFFF"/>
                </a:solidFill>
              </a:rPr>
              <a:t>3</a:t>
            </a:r>
            <a:r>
              <a:rPr lang="en-US" sz="1100" baseline="0" dirty="0" smtClean="0">
                <a:solidFill>
                  <a:srgbClr val="FFFFFF"/>
                </a:solidFill>
              </a:rPr>
              <a:t>.1 Modify the components using WCMS page view perspective (2/2)</a:t>
            </a:r>
          </a:p>
        </p:txBody>
      </p:sp>
      <p:sp>
        <p:nvSpPr>
          <p:cNvPr id="44" name="Rectangle 43"/>
          <p:cNvSpPr/>
          <p:nvPr/>
        </p:nvSpPr>
        <p:spPr bwMode="auto">
          <a:xfrm>
            <a:off x="395536" y="4149080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“Product”</a:t>
            </a:r>
          </a:p>
        </p:txBody>
      </p:sp>
      <p:sp>
        <p:nvSpPr>
          <p:cNvPr id="46" name="Ellipse 45"/>
          <p:cNvSpPr/>
          <p:nvPr/>
        </p:nvSpPr>
        <p:spPr>
          <a:xfrm>
            <a:off x="170324" y="3923868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3</a:t>
            </a:r>
          </a:p>
        </p:txBody>
      </p:sp>
      <p:cxnSp>
        <p:nvCxnSpPr>
          <p:cNvPr id="47" name="Connecteur en angle 46"/>
          <p:cNvCxnSpPr>
            <a:stCxn id="44" idx="3"/>
          </p:cNvCxnSpPr>
          <p:nvPr/>
        </p:nvCxnSpPr>
        <p:spPr bwMode="auto">
          <a:xfrm flipH="1" flipV="1">
            <a:off x="1691680" y="2348880"/>
            <a:ext cx="324544" cy="2160240"/>
          </a:xfrm>
          <a:prstGeom prst="bentConnector4">
            <a:avLst>
              <a:gd name="adj1" fmla="val -70437"/>
              <a:gd name="adj2" fmla="val 58333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Ellipse 24"/>
          <p:cNvSpPr/>
          <p:nvPr/>
        </p:nvSpPr>
        <p:spPr>
          <a:xfrm>
            <a:off x="7668344" y="476672"/>
            <a:ext cx="324000" cy="324000"/>
          </a:xfrm>
          <a:prstGeom prst="ellipse">
            <a:avLst/>
          </a:prstGeom>
          <a:solidFill>
            <a:srgbClr val="00B050"/>
          </a:solidFill>
          <a:ln w="19050">
            <a:solidFill>
              <a:srgbClr val="92D050"/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1"/>
          <a:lstStyle/>
          <a:p>
            <a:pPr algn="ctr"/>
            <a:r>
              <a:rPr lang="en-US" sz="1600" b="1" baseline="0" dirty="0" smtClean="0">
                <a:solidFill>
                  <a:schemeClr val="bg1"/>
                </a:solidFill>
              </a:rPr>
              <a:t>14</a:t>
            </a:r>
            <a:endParaRPr lang="en-US" sz="1600" b="1" baseline="0" dirty="0">
              <a:solidFill>
                <a:schemeClr val="bg1"/>
              </a:solidFill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331640" y="332657"/>
            <a:ext cx="7200800" cy="576064"/>
          </a:xfrm>
          <a:prstGeom prst="rect">
            <a:avLst/>
          </a:prstGeom>
        </p:spPr>
        <p:txBody>
          <a:bodyPr/>
          <a:lstStyle/>
          <a:p>
            <a:pPr lvl="0" algn="l" eaLnBrk="1" hangingPunct="1">
              <a:defRPr/>
            </a:pPr>
            <a:r>
              <a:rPr lang="en-US" sz="3200" kern="0" baseline="0" dirty="0" smtClean="0">
                <a:solidFill>
                  <a:srgbClr val="F4F4F4"/>
                </a:solidFill>
                <a:latin typeface="+mj-lt"/>
                <a:ea typeface="+mj-ea"/>
                <a:cs typeface="+mj-cs"/>
              </a:rPr>
              <a:t>Product Detail Component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3923928" y="2276872"/>
            <a:ext cx="162068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Use “Select an existing reference”</a:t>
            </a:r>
          </a:p>
        </p:txBody>
      </p:sp>
      <p:sp>
        <p:nvSpPr>
          <p:cNvPr id="17" name="Ellipse 16"/>
          <p:cNvSpPr/>
          <p:nvPr/>
        </p:nvSpPr>
        <p:spPr>
          <a:xfrm>
            <a:off x="3698716" y="205166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4</a:t>
            </a:r>
          </a:p>
        </p:txBody>
      </p:sp>
      <p:cxnSp>
        <p:nvCxnSpPr>
          <p:cNvPr id="20" name="Connecteur en angle 46"/>
          <p:cNvCxnSpPr>
            <a:stCxn id="16" idx="3"/>
          </p:cNvCxnSpPr>
          <p:nvPr/>
        </p:nvCxnSpPr>
        <p:spPr bwMode="auto">
          <a:xfrm flipV="1">
            <a:off x="5544616" y="2060848"/>
            <a:ext cx="755576" cy="57606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59076" name="Picture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03848" y="4221088"/>
            <a:ext cx="2808312" cy="2417752"/>
          </a:xfrm>
          <a:prstGeom prst="rect">
            <a:avLst/>
          </a:prstGeom>
          <a:noFill/>
          <a:ln w="3175" cmpd="dbl">
            <a:solidFill>
              <a:srgbClr val="002060"/>
            </a:solidFill>
            <a:bevel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9" name="Rectangle 28"/>
          <p:cNvSpPr/>
          <p:nvPr/>
        </p:nvSpPr>
        <p:spPr bwMode="auto">
          <a:xfrm>
            <a:off x="3563889" y="3645024"/>
            <a:ext cx="25922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Enter </a:t>
            </a:r>
            <a:r>
              <a:rPr lang="en-US" sz="1050" b="1" baseline="0" dirty="0" smtClean="0">
                <a:solidFill>
                  <a:schemeClr val="tx1"/>
                </a:solidFill>
              </a:rPr>
              <a:t>Article number or identifier</a:t>
            </a:r>
          </a:p>
        </p:txBody>
      </p:sp>
      <p:cxnSp>
        <p:nvCxnSpPr>
          <p:cNvPr id="30" name="Connecteur en angle 29"/>
          <p:cNvCxnSpPr>
            <a:stCxn id="29" idx="1"/>
          </p:cNvCxnSpPr>
          <p:nvPr/>
        </p:nvCxnSpPr>
        <p:spPr bwMode="auto">
          <a:xfrm rot="10800000" flipV="1">
            <a:off x="3419873" y="3897052"/>
            <a:ext cx="144016" cy="396044"/>
          </a:xfrm>
          <a:prstGeom prst="bentConnector2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Ellipse 30"/>
          <p:cNvSpPr/>
          <p:nvPr/>
        </p:nvSpPr>
        <p:spPr>
          <a:xfrm>
            <a:off x="5940152" y="3429000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32" name="Rectangle 31"/>
          <p:cNvSpPr/>
          <p:nvPr/>
        </p:nvSpPr>
        <p:spPr bwMode="auto">
          <a:xfrm>
            <a:off x="6660232" y="4581128"/>
            <a:ext cx="1728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the ‘magnifying glass’ icon</a:t>
            </a:r>
          </a:p>
        </p:txBody>
      </p:sp>
      <p:sp>
        <p:nvSpPr>
          <p:cNvPr id="33" name="Ellipse 32"/>
          <p:cNvSpPr/>
          <p:nvPr/>
        </p:nvSpPr>
        <p:spPr>
          <a:xfrm>
            <a:off x="8163212" y="436510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6</a:t>
            </a:r>
          </a:p>
        </p:txBody>
      </p:sp>
      <p:cxnSp>
        <p:nvCxnSpPr>
          <p:cNvPr id="34" name="Forme 30"/>
          <p:cNvCxnSpPr>
            <a:stCxn id="32" idx="1"/>
          </p:cNvCxnSpPr>
          <p:nvPr/>
        </p:nvCxnSpPr>
        <p:spPr bwMode="auto">
          <a:xfrm rot="10800000" flipV="1">
            <a:off x="6012160" y="4905164"/>
            <a:ext cx="648072" cy="3600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Rectangle 34"/>
          <p:cNvSpPr/>
          <p:nvPr/>
        </p:nvSpPr>
        <p:spPr bwMode="auto">
          <a:xfrm>
            <a:off x="7083090" y="5301208"/>
            <a:ext cx="18002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Select the desired result</a:t>
            </a:r>
          </a:p>
        </p:txBody>
      </p:sp>
      <p:cxnSp>
        <p:nvCxnSpPr>
          <p:cNvPr id="36" name="Forme 32"/>
          <p:cNvCxnSpPr>
            <a:stCxn id="35" idx="1"/>
          </p:cNvCxnSpPr>
          <p:nvPr/>
        </p:nvCxnSpPr>
        <p:spPr bwMode="auto">
          <a:xfrm rot="10800000" flipV="1">
            <a:off x="5426908" y="5517232"/>
            <a:ext cx="1656182" cy="216024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Ellipse 36"/>
          <p:cNvSpPr/>
          <p:nvPr/>
        </p:nvSpPr>
        <p:spPr>
          <a:xfrm>
            <a:off x="8667268" y="50851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6804248" y="6093296"/>
            <a:ext cx="21145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50" baseline="0" dirty="0" smtClean="0">
                <a:solidFill>
                  <a:schemeClr val="tx1"/>
                </a:solidFill>
              </a:rPr>
              <a:t>Click on ‘Done’</a:t>
            </a:r>
            <a:endParaRPr lang="en-US" sz="1050" baseline="0" dirty="0" smtClean="0">
              <a:solidFill>
                <a:schemeClr val="accent6"/>
              </a:solidFill>
            </a:endParaRPr>
          </a:p>
        </p:txBody>
      </p:sp>
      <p:sp>
        <p:nvSpPr>
          <p:cNvPr id="39" name="Ellipse 38"/>
          <p:cNvSpPr/>
          <p:nvPr/>
        </p:nvSpPr>
        <p:spPr>
          <a:xfrm>
            <a:off x="8676456" y="5868084"/>
            <a:ext cx="441236" cy="44123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anchor="ctr" anchorCtr="0"/>
          <a:lstStyle/>
          <a:p>
            <a:pPr algn="ctr"/>
            <a:r>
              <a:rPr lang="fr-FR" sz="1800" b="1" baseline="0" dirty="0">
                <a:solidFill>
                  <a:schemeClr val="bg1"/>
                </a:solidFill>
              </a:rPr>
              <a:t>8</a:t>
            </a:r>
          </a:p>
        </p:txBody>
      </p:sp>
      <p:cxnSp>
        <p:nvCxnSpPr>
          <p:cNvPr id="40" name="Connecteur en angle 39"/>
          <p:cNvCxnSpPr>
            <a:stCxn id="38" idx="1"/>
          </p:cNvCxnSpPr>
          <p:nvPr/>
        </p:nvCxnSpPr>
        <p:spPr bwMode="auto">
          <a:xfrm rot="10800000" flipV="1">
            <a:off x="6012160" y="6381328"/>
            <a:ext cx="792088" cy="144016"/>
          </a:xfrm>
          <a:prstGeom prst="bentConnector3">
            <a:avLst>
              <a:gd name="adj1" fmla="val 50000"/>
            </a:avLst>
          </a:prstGeom>
          <a:solidFill>
            <a:schemeClr val="bg1"/>
          </a:solidFill>
          <a:ln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41" name="Image 40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504" y="44672"/>
            <a:ext cx="432000" cy="432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ROUGE">
  <a:themeElements>
    <a:clrScheme name="Personnalisé 4">
      <a:dk1>
        <a:srgbClr val="000000"/>
      </a:dk1>
      <a:lt1>
        <a:srgbClr val="E0D6C8"/>
      </a:lt1>
      <a:dk2>
        <a:srgbClr val="000000"/>
      </a:dk2>
      <a:lt2>
        <a:srgbClr val="725F59"/>
      </a:lt2>
      <a:accent1>
        <a:srgbClr val="E0D6C8"/>
      </a:accent1>
      <a:accent2>
        <a:srgbClr val="CE1111"/>
      </a:accent2>
      <a:accent3>
        <a:srgbClr val="EDE8E0"/>
      </a:accent3>
      <a:accent4>
        <a:srgbClr val="000000"/>
      </a:accent4>
      <a:accent5>
        <a:srgbClr val="EDE8E0"/>
      </a:accent5>
      <a:accent6>
        <a:srgbClr val="BA0E0E"/>
      </a:accent6>
      <a:hlink>
        <a:srgbClr val="92D050"/>
      </a:hlink>
      <a:folHlink>
        <a:srgbClr val="FFFFFF"/>
      </a:folHlink>
    </a:clrScheme>
    <a:fontScheme name="inter title">
      <a:majorFont>
        <a:latin typeface="Arial"/>
        <a:ea typeface="ＭＳ Ｐゴシック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 cap="flat" cmpd="sng" algn="ctr">
          <a:solidFill>
            <a:srgbClr val="92D05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1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solidFill>
          <a:schemeClr val="bg1"/>
        </a:solidFill>
        <a:ln>
          <a:solidFill>
            <a:schemeClr val="accent6">
              <a:lumMod val="60000"/>
              <a:lumOff val="40000"/>
            </a:schemeClr>
          </a:solidFill>
          <a:tailEnd type="triangle"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</a:objectDefaults>
  <a:extraClrSchemeLst>
    <a:extraClrScheme>
      <a:clrScheme name="inter 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 tit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 tit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 tit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 tit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 tit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 tit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 title 13">
        <a:dk1>
          <a:srgbClr val="000000"/>
        </a:dk1>
        <a:lt1>
          <a:srgbClr val="FFFFFF"/>
        </a:lt1>
        <a:dk2>
          <a:srgbClr val="000000"/>
        </a:dk2>
        <a:lt2>
          <a:srgbClr val="725F59"/>
        </a:lt2>
        <a:accent1>
          <a:srgbClr val="E0D6C8"/>
        </a:accent1>
        <a:accent2>
          <a:srgbClr val="DC3020"/>
        </a:accent2>
        <a:accent3>
          <a:srgbClr val="FFFFFF"/>
        </a:accent3>
        <a:accent4>
          <a:srgbClr val="000000"/>
        </a:accent4>
        <a:accent5>
          <a:srgbClr val="EDE8E0"/>
        </a:accent5>
        <a:accent6>
          <a:srgbClr val="C72A1C"/>
        </a:accent6>
        <a:hlink>
          <a:srgbClr val="820024"/>
        </a:hlink>
        <a:folHlink>
          <a:srgbClr val="F5842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14">
        <a:dk1>
          <a:srgbClr val="000000"/>
        </a:dk1>
        <a:lt1>
          <a:srgbClr val="CACACA"/>
        </a:lt1>
        <a:dk2>
          <a:srgbClr val="000000"/>
        </a:dk2>
        <a:lt2>
          <a:srgbClr val="725F59"/>
        </a:lt2>
        <a:accent1>
          <a:srgbClr val="E0D6C8"/>
        </a:accent1>
        <a:accent2>
          <a:srgbClr val="DC3020"/>
        </a:accent2>
        <a:accent3>
          <a:srgbClr val="E1E1E1"/>
        </a:accent3>
        <a:accent4>
          <a:srgbClr val="000000"/>
        </a:accent4>
        <a:accent5>
          <a:srgbClr val="EDE8E0"/>
        </a:accent5>
        <a:accent6>
          <a:srgbClr val="C72A1C"/>
        </a:accent6>
        <a:hlink>
          <a:srgbClr val="820024"/>
        </a:hlink>
        <a:folHlink>
          <a:srgbClr val="F5842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15">
        <a:dk1>
          <a:srgbClr val="000000"/>
        </a:dk1>
        <a:lt1>
          <a:srgbClr val="E0D6C8"/>
        </a:lt1>
        <a:dk2>
          <a:srgbClr val="000000"/>
        </a:dk2>
        <a:lt2>
          <a:srgbClr val="725F59"/>
        </a:lt2>
        <a:accent1>
          <a:srgbClr val="E0D6C8"/>
        </a:accent1>
        <a:accent2>
          <a:srgbClr val="DC3020"/>
        </a:accent2>
        <a:accent3>
          <a:srgbClr val="EDE8E0"/>
        </a:accent3>
        <a:accent4>
          <a:srgbClr val="000000"/>
        </a:accent4>
        <a:accent5>
          <a:srgbClr val="EDE8E0"/>
        </a:accent5>
        <a:accent6>
          <a:srgbClr val="C72A1C"/>
        </a:accent6>
        <a:hlink>
          <a:srgbClr val="820024"/>
        </a:hlink>
        <a:folHlink>
          <a:srgbClr val="F5842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 title 16">
        <a:dk1>
          <a:srgbClr val="000000"/>
        </a:dk1>
        <a:lt1>
          <a:srgbClr val="E0D6C8"/>
        </a:lt1>
        <a:dk2>
          <a:srgbClr val="000000"/>
        </a:dk2>
        <a:lt2>
          <a:srgbClr val="725F59"/>
        </a:lt2>
        <a:accent1>
          <a:srgbClr val="E0D6C8"/>
        </a:accent1>
        <a:accent2>
          <a:srgbClr val="CE1111"/>
        </a:accent2>
        <a:accent3>
          <a:srgbClr val="EDE8E0"/>
        </a:accent3>
        <a:accent4>
          <a:srgbClr val="000000"/>
        </a:accent4>
        <a:accent5>
          <a:srgbClr val="EDE8E0"/>
        </a:accent5>
        <a:accent6>
          <a:srgbClr val="BA0E0E"/>
        </a:accent6>
        <a:hlink>
          <a:srgbClr val="820024"/>
        </a:hlink>
        <a:folHlink>
          <a:srgbClr val="F5842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ersonnalisé 4">
    <a:dk1>
      <a:srgbClr val="000000"/>
    </a:dk1>
    <a:lt1>
      <a:srgbClr val="E0D6C8"/>
    </a:lt1>
    <a:dk2>
      <a:srgbClr val="000000"/>
    </a:dk2>
    <a:lt2>
      <a:srgbClr val="725F59"/>
    </a:lt2>
    <a:accent1>
      <a:srgbClr val="E0D6C8"/>
    </a:accent1>
    <a:accent2>
      <a:srgbClr val="CE1111"/>
    </a:accent2>
    <a:accent3>
      <a:srgbClr val="EDE8E0"/>
    </a:accent3>
    <a:accent4>
      <a:srgbClr val="000000"/>
    </a:accent4>
    <a:accent5>
      <a:srgbClr val="EDE8E0"/>
    </a:accent5>
    <a:accent6>
      <a:srgbClr val="BA0E0E"/>
    </a:accent6>
    <a:hlink>
      <a:srgbClr val="92D050"/>
    </a:hlink>
    <a:folHlink>
      <a:srgbClr val="FFFFFF"/>
    </a:folHlink>
  </a:clrScheme>
</a:themeOverride>
</file>

<file path=ppt/theme/themeOverride2.xml><?xml version="1.0" encoding="utf-8"?>
<a:themeOverride xmlns:a="http://schemas.openxmlformats.org/drawingml/2006/main">
  <a:clrScheme name="Personnalisé 4">
    <a:dk1>
      <a:srgbClr val="000000"/>
    </a:dk1>
    <a:lt1>
      <a:srgbClr val="E0D6C8"/>
    </a:lt1>
    <a:dk2>
      <a:srgbClr val="000000"/>
    </a:dk2>
    <a:lt2>
      <a:srgbClr val="725F59"/>
    </a:lt2>
    <a:accent1>
      <a:srgbClr val="E0D6C8"/>
    </a:accent1>
    <a:accent2>
      <a:srgbClr val="CE1111"/>
    </a:accent2>
    <a:accent3>
      <a:srgbClr val="EDE8E0"/>
    </a:accent3>
    <a:accent4>
      <a:srgbClr val="000000"/>
    </a:accent4>
    <a:accent5>
      <a:srgbClr val="EDE8E0"/>
    </a:accent5>
    <a:accent6>
      <a:srgbClr val="BA0E0E"/>
    </a:accent6>
    <a:hlink>
      <a:srgbClr val="92D050"/>
    </a:hlink>
    <a:folHlink>
      <a:srgbClr val="FFFFF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>
  <documentManagement>
    <TaxCatchAll xmlns="f2bd8d71-15a9-4231-91d4-cacca866f291">
      <Value>106</Value>
      <Value>25</Value>
    </TaxCatchAll>
    <PublishingExpirationDate xmlns="http://schemas.microsoft.com/sharepoint/v3" xsi:nil="true"/>
    <Flag xmlns="ed61ea38-b5a8-42b2-a52a-1901dba62ab3">EN</Flag>
    <PublishingStartDate xmlns="http://schemas.microsoft.com/sharepoint/v3" xsi:nil="true"/>
    <ad483d8ac4294b3e9805b8752fddbee2 xmlns="ed61ea38-b5a8-42b2-a52a-1901dba62ab3">
      <Terms xmlns="http://schemas.microsoft.com/office/infopath/2007/PartnerControls">
        <TermInfo xmlns="http://schemas.microsoft.com/office/infopath/2007/PartnerControls">
          <TermName xmlns="http://schemas.microsoft.com/office/infopath/2007/PartnerControls">Tefal</TermName>
          <TermId xmlns="http://schemas.microsoft.com/office/infopath/2007/PartnerControls">e685edc5-85c0-4d26-9ae7-2073af6d488a</TermId>
        </TermInfo>
        <TermInfo xmlns="http://schemas.microsoft.com/office/infopath/2007/PartnerControls">
          <TermName xmlns="http://schemas.microsoft.com/office/infopath/2007/PartnerControls">Moulinex</TermName>
          <TermId xmlns="http://schemas.microsoft.com/office/infopath/2007/PartnerControls">59990329-34ab-415d-b95d-7c3c527ab44d</TermId>
        </TermInfo>
      </Terms>
    </ad483d8ac4294b3e9805b8752fddbee2>
  </documentManagement>
</p:properties>
</file>

<file path=customXml/item2.xml><?xml version="1.0" encoding="utf-8"?>
<LongProperties xmlns="http://schemas.microsoft.com/office/2006/metadata/longPropertie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55ACD18BB8BA48BC140F56F2144889" ma:contentTypeVersion="5" ma:contentTypeDescription="Create a new document." ma:contentTypeScope="" ma:versionID="20e3192bc04f1836041db6f0c9562e8c">
  <xsd:schema xmlns:xsd="http://www.w3.org/2001/XMLSchema" xmlns:xs="http://www.w3.org/2001/XMLSchema" xmlns:p="http://schemas.microsoft.com/office/2006/metadata/properties" xmlns:ns1="http://schemas.microsoft.com/sharepoint/v3" xmlns:ns2="ed61ea38-b5a8-42b2-a52a-1901dba62ab3" xmlns:ns3="f2bd8d71-15a9-4231-91d4-cacca866f291" targetNamespace="http://schemas.microsoft.com/office/2006/metadata/properties" ma:root="true" ma:fieldsID="c90baa9434d0062a4e101b4d20082b94" ns1:_="" ns2:_="" ns3:_="">
    <xsd:import namespace="http://schemas.microsoft.com/sharepoint/v3"/>
    <xsd:import namespace="ed61ea38-b5a8-42b2-a52a-1901dba62ab3"/>
    <xsd:import namespace="f2bd8d71-15a9-4231-91d4-cacca866f291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Flag" minOccurs="0"/>
                <xsd:element ref="ns2:ad483d8ac4294b3e9805b8752fddbee2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61ea38-b5a8-42b2-a52a-1901dba62ab3" elementFormDefault="qualified">
    <xsd:import namespace="http://schemas.microsoft.com/office/2006/documentManagement/types"/>
    <xsd:import namespace="http://schemas.microsoft.com/office/infopath/2007/PartnerControls"/>
    <xsd:element name="Flag" ma:index="10" nillable="true" ma:displayName="Flag" ma:default="EN" ma:internalName="Flag">
      <xsd:simpleType>
        <xsd:restriction base="dms:Unknown"/>
      </xsd:simpleType>
    </xsd:element>
    <xsd:element name="ad483d8ac4294b3e9805b8752fddbee2" ma:index="12" nillable="true" ma:taxonomy="true" ma:internalName="ad483d8ac4294b3e9805b8752fddbee2" ma:taxonomyFieldName="Brand" ma:displayName="Brand" ma:default="" ma:fieldId="{ad483d8a-c429-4b3e-9805-b8752fddbee2}" ma:taxonomyMulti="true" ma:sspId="9ecd963b-bfbe-48fa-b8fe-5f196b8f6024" ma:termSetId="0a3076c9-853d-43cc-bfa6-b5ca517cab68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bd8d71-15a9-4231-91d4-cacca866f291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730b3ff8-c05f-4201-a7d7-a716ad94e5e0}" ma:internalName="TaxCatchAll" ma:showField="CatchAllData" ma:web="f2bd8d71-15a9-4231-91d4-cacca866f2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D709ED2-CC55-4EFA-8B2F-BD0DC3835320}">
  <ds:schemaRefs>
    <ds:schemaRef ds:uri="http://schemas.microsoft.com/office/2006/metadata/properties"/>
    <ds:schemaRef ds:uri="f2bd8d71-15a9-4231-91d4-cacca866f291"/>
    <ds:schemaRef ds:uri="http://schemas.microsoft.com/sharepoint/v3"/>
    <ds:schemaRef ds:uri="ed61ea38-b5a8-42b2-a52a-1901dba62ab3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94A4862-0F1C-4DE1-B4AF-84775FA67082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892B4E75-DAC2-4167-9DB1-18F8A533971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d61ea38-b5a8-42b2-a52a-1901dba62ab3"/>
    <ds:schemaRef ds:uri="f2bd8d71-15a9-4231-91d4-cacca866f2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C7044A47-12DD-4B58-869E-078610DFE38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23956</TotalTime>
  <Words>22320</Words>
  <Application>Microsoft Office PowerPoint</Application>
  <PresentationFormat>Affichage à l'écran (4:3)</PresentationFormat>
  <Paragraphs>4376</Paragraphs>
  <Slides>249</Slides>
  <Notes>249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249</vt:i4>
      </vt:variant>
    </vt:vector>
  </HeadingPairs>
  <TitlesOfParts>
    <vt:vector size="251" baseType="lpstr">
      <vt:lpstr>ThèmeROUGE</vt:lpstr>
      <vt:lpstr>Acrobat Document</vt:lpstr>
      <vt:lpstr>Diapositive 1</vt:lpstr>
      <vt:lpstr>Table of contents</vt:lpstr>
      <vt:lpstr>Table of contents</vt:lpstr>
      <vt:lpstr>Diapositive 4</vt:lpstr>
      <vt:lpstr> Introduction</vt:lpstr>
      <vt:lpstr> Introduction</vt:lpstr>
      <vt:lpstr> Introduction</vt:lpstr>
      <vt:lpstr> Introduction</vt:lpstr>
      <vt:lpstr> Introduction</vt:lpstr>
      <vt:lpstr> Introduction</vt:lpstr>
      <vt:lpstr> Introduction</vt:lpstr>
      <vt:lpstr> Introduction</vt:lpstr>
      <vt:lpstr> Introduction</vt:lpstr>
      <vt:lpstr> Introduction</vt:lpstr>
      <vt:lpstr> Introduction</vt:lpstr>
      <vt:lpstr> Introduction</vt:lpstr>
      <vt:lpstr>Table of contents</vt:lpstr>
      <vt:lpstr>Components list</vt:lpstr>
      <vt:lpstr>Components list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Diapositive 33</vt:lpstr>
      <vt:lpstr>Diapositive 34</vt:lpstr>
      <vt:lpstr>Diapositive 35</vt:lpstr>
      <vt:lpstr>Diapositive 36</vt:lpstr>
      <vt:lpstr>Diapositive 37</vt:lpstr>
      <vt:lpstr>Site Logo Component</vt:lpstr>
      <vt:lpstr>Site Logo Component</vt:lpstr>
      <vt:lpstr>Site Logo Component</vt:lpstr>
      <vt:lpstr>Site Logo Component</vt:lpstr>
      <vt:lpstr>Site Logo Component</vt:lpstr>
      <vt:lpstr>Diapositive 43</vt:lpstr>
      <vt:lpstr>CMS Link component </vt:lpstr>
      <vt:lpstr>Diapositive 45</vt:lpstr>
      <vt:lpstr>Diapositive 46</vt:lpstr>
      <vt:lpstr>Diapositive 47</vt:lpstr>
      <vt:lpstr>Banner component</vt:lpstr>
      <vt:lpstr>Diapositive 49</vt:lpstr>
      <vt:lpstr>Diapositive 50</vt:lpstr>
      <vt:lpstr>Diapositive 51</vt:lpstr>
      <vt:lpstr>Diapositive 52</vt:lpstr>
      <vt:lpstr>Diapositive 53</vt:lpstr>
      <vt:lpstr>Diapositive 54</vt:lpstr>
      <vt:lpstr>Diapositive 55</vt:lpstr>
      <vt:lpstr>Diapositive 56</vt:lpstr>
      <vt:lpstr>Diapositive 57</vt:lpstr>
      <vt:lpstr>Diapositive 58</vt:lpstr>
      <vt:lpstr>Rotating Images Component</vt:lpstr>
      <vt:lpstr>Diapositive 60</vt:lpstr>
      <vt:lpstr>Diapositive 61</vt:lpstr>
      <vt:lpstr>Diapositive 62</vt:lpstr>
      <vt:lpstr>Diapositive 63</vt:lpstr>
      <vt:lpstr>Diapositive 64</vt:lpstr>
      <vt:lpstr>Diapositive 65</vt:lpstr>
      <vt:lpstr>Diapositive 66</vt:lpstr>
      <vt:lpstr>Diapositive 67</vt:lpstr>
      <vt:lpstr>Diapositive 68</vt:lpstr>
      <vt:lpstr>CMS Paragraph component</vt:lpstr>
      <vt:lpstr>Diapositive 70</vt:lpstr>
      <vt:lpstr>Diapositive 71</vt:lpstr>
      <vt:lpstr>Diapositive 72</vt:lpstr>
      <vt:lpstr>Diapositive 73</vt:lpstr>
      <vt:lpstr>Diapositive 74</vt:lpstr>
      <vt:lpstr>Diapositive 75</vt:lpstr>
      <vt:lpstr>Diapositive 76</vt:lpstr>
      <vt:lpstr>Diapositive 77</vt:lpstr>
      <vt:lpstr>Diapositive 78</vt:lpstr>
      <vt:lpstr>Diapositive 79</vt:lpstr>
      <vt:lpstr>Diapositive 80</vt:lpstr>
      <vt:lpstr>Diapositive 81</vt:lpstr>
      <vt:lpstr>Cookboard Name Banner Component</vt:lpstr>
      <vt:lpstr>Diapositive 83</vt:lpstr>
      <vt:lpstr>Diapositive 84</vt:lpstr>
      <vt:lpstr>Diapositive 85</vt:lpstr>
      <vt:lpstr>Diapositive 86</vt:lpstr>
      <vt:lpstr>Diapositive 87</vt:lpstr>
      <vt:lpstr>Diapositive 88</vt:lpstr>
      <vt:lpstr>Diapositive 89</vt:lpstr>
      <vt:lpstr>Diapositive 90</vt:lpstr>
      <vt:lpstr>Diapositive 91</vt:lpstr>
      <vt:lpstr>Diapositive 92</vt:lpstr>
      <vt:lpstr>Diapositive 93</vt:lpstr>
      <vt:lpstr>Diapositive 94</vt:lpstr>
      <vt:lpstr>Diapositive 95</vt:lpstr>
      <vt:lpstr>Diapositive 96</vt:lpstr>
      <vt:lpstr>Diapositive 97</vt:lpstr>
      <vt:lpstr>Diapositive 98</vt:lpstr>
      <vt:lpstr>Diapositive 99</vt:lpstr>
      <vt:lpstr>Diapositive 100</vt:lpstr>
      <vt:lpstr>Diapositive 101</vt:lpstr>
      <vt:lpstr>Diapositive 102</vt:lpstr>
      <vt:lpstr>Diapositive 103</vt:lpstr>
      <vt:lpstr>Diapositive 104</vt:lpstr>
      <vt:lpstr>Diapositive 105</vt:lpstr>
      <vt:lpstr>Diapositive 106</vt:lpstr>
      <vt:lpstr>Diapositive 107</vt:lpstr>
      <vt:lpstr>Diapositive 108</vt:lpstr>
      <vt:lpstr>Diapositive 109</vt:lpstr>
      <vt:lpstr>Diapositive 110</vt:lpstr>
      <vt:lpstr>Diapositive 111</vt:lpstr>
      <vt:lpstr>Diapositive 112</vt:lpstr>
      <vt:lpstr>Diapositive 113</vt:lpstr>
      <vt:lpstr>Diapositive 114</vt:lpstr>
      <vt:lpstr>Diapositive 115</vt:lpstr>
      <vt:lpstr>Diapositive 116</vt:lpstr>
      <vt:lpstr>Diapositive 117</vt:lpstr>
      <vt:lpstr>Diapositive 118</vt:lpstr>
      <vt:lpstr>Diapositive 119</vt:lpstr>
      <vt:lpstr>Diapositive 120</vt:lpstr>
      <vt:lpstr>Diapositive 121</vt:lpstr>
      <vt:lpstr>Diapositive 122</vt:lpstr>
      <vt:lpstr>Diapositive 123</vt:lpstr>
      <vt:lpstr>Diapositive 124</vt:lpstr>
      <vt:lpstr>Diapositive 125</vt:lpstr>
      <vt:lpstr>Diapositive 126</vt:lpstr>
      <vt:lpstr>Diapositive 127</vt:lpstr>
      <vt:lpstr>Diapositive 128</vt:lpstr>
      <vt:lpstr>Diapositive 129</vt:lpstr>
      <vt:lpstr>Diapositive 130</vt:lpstr>
      <vt:lpstr>Diapositive 131</vt:lpstr>
      <vt:lpstr>Diapositive 132</vt:lpstr>
      <vt:lpstr>Diapositive 133</vt:lpstr>
      <vt:lpstr>Diapositive 134</vt:lpstr>
      <vt:lpstr>Diapositive 135</vt:lpstr>
      <vt:lpstr>Diapositive 136</vt:lpstr>
      <vt:lpstr>Diapositive 137</vt:lpstr>
      <vt:lpstr>Diapositive 138</vt:lpstr>
      <vt:lpstr>Diapositive 139</vt:lpstr>
      <vt:lpstr>Diapositive 140</vt:lpstr>
      <vt:lpstr>Diapositive 141</vt:lpstr>
      <vt:lpstr>Diapositive 142</vt:lpstr>
      <vt:lpstr>Diapositive 143</vt:lpstr>
      <vt:lpstr>Diapositive 144</vt:lpstr>
      <vt:lpstr>Diapositive 145</vt:lpstr>
      <vt:lpstr>Diapositive 146</vt:lpstr>
      <vt:lpstr>Diapositive 147</vt:lpstr>
      <vt:lpstr>Diapositive 148</vt:lpstr>
      <vt:lpstr>Diapositive 149</vt:lpstr>
      <vt:lpstr>Diapositive 150</vt:lpstr>
      <vt:lpstr>Diapositive 151</vt:lpstr>
      <vt:lpstr>Diapositive 152</vt:lpstr>
      <vt:lpstr>Diapositive 153</vt:lpstr>
      <vt:lpstr>Diapositive 154</vt:lpstr>
      <vt:lpstr>Diapositive 155</vt:lpstr>
      <vt:lpstr>Diapositive 156</vt:lpstr>
      <vt:lpstr>Diapositive 157</vt:lpstr>
      <vt:lpstr>Diapositive 158</vt:lpstr>
      <vt:lpstr>Diapositive 159</vt:lpstr>
      <vt:lpstr>Diapositive 160</vt:lpstr>
      <vt:lpstr>Diapositive 161</vt:lpstr>
      <vt:lpstr>Diapositive 162</vt:lpstr>
      <vt:lpstr>Diapositive 163</vt:lpstr>
      <vt:lpstr>Diapositive 164</vt:lpstr>
      <vt:lpstr>Diapositive 165</vt:lpstr>
      <vt:lpstr>Diapositive 166</vt:lpstr>
      <vt:lpstr>Diapositive 167</vt:lpstr>
      <vt:lpstr>Diapositive 168</vt:lpstr>
      <vt:lpstr>Diapositive 169</vt:lpstr>
      <vt:lpstr>Diapositive 170</vt:lpstr>
      <vt:lpstr>Diapositive 171</vt:lpstr>
      <vt:lpstr>Diapositive 172</vt:lpstr>
      <vt:lpstr>Diapositive 173</vt:lpstr>
      <vt:lpstr>Diapositive 174</vt:lpstr>
      <vt:lpstr>Diapositive 175</vt:lpstr>
      <vt:lpstr>Diapositive 176</vt:lpstr>
      <vt:lpstr>Diapositive 177</vt:lpstr>
      <vt:lpstr>Diapositive 178</vt:lpstr>
      <vt:lpstr>Diapositive 179</vt:lpstr>
      <vt:lpstr>Diapositive 180</vt:lpstr>
      <vt:lpstr>Diapositive 181</vt:lpstr>
      <vt:lpstr>Diapositive 182</vt:lpstr>
      <vt:lpstr>Diapositive 183</vt:lpstr>
      <vt:lpstr>Diapositive 184</vt:lpstr>
      <vt:lpstr>Diapositive 185</vt:lpstr>
      <vt:lpstr>Diapositive 186</vt:lpstr>
      <vt:lpstr>Diapositive 187</vt:lpstr>
      <vt:lpstr>Diapositive 188</vt:lpstr>
      <vt:lpstr>Diapositive 189</vt:lpstr>
      <vt:lpstr>Diapositive 190</vt:lpstr>
      <vt:lpstr>Diapositive 191</vt:lpstr>
      <vt:lpstr>Diapositive 192</vt:lpstr>
      <vt:lpstr>Diapositive 193</vt:lpstr>
      <vt:lpstr>Diapositive 194</vt:lpstr>
      <vt:lpstr>Diapositive 195</vt:lpstr>
      <vt:lpstr>Diapositive 196</vt:lpstr>
      <vt:lpstr>Diapositive 197</vt:lpstr>
      <vt:lpstr>Diapositive 198</vt:lpstr>
      <vt:lpstr>Diapositive 199</vt:lpstr>
      <vt:lpstr>Diapositive 200</vt:lpstr>
      <vt:lpstr>Diapositive 201</vt:lpstr>
      <vt:lpstr>Diapositive 202</vt:lpstr>
      <vt:lpstr>Diapositive 203</vt:lpstr>
      <vt:lpstr>Diapositive 204</vt:lpstr>
      <vt:lpstr>Diapositive 205</vt:lpstr>
      <vt:lpstr>Diapositive 206</vt:lpstr>
      <vt:lpstr>Diapositive 207</vt:lpstr>
      <vt:lpstr>Diapositive 208</vt:lpstr>
      <vt:lpstr>Diapositive 209</vt:lpstr>
      <vt:lpstr>Diapositive 210</vt:lpstr>
      <vt:lpstr>Diapositive 211</vt:lpstr>
      <vt:lpstr>Diapositive 212</vt:lpstr>
      <vt:lpstr>Diapositive 213</vt:lpstr>
      <vt:lpstr>Diapositive 214</vt:lpstr>
      <vt:lpstr>Diapositive 215</vt:lpstr>
      <vt:lpstr>Diapositive 216</vt:lpstr>
      <vt:lpstr>Diapositive 217</vt:lpstr>
      <vt:lpstr>Diapositive 218</vt:lpstr>
      <vt:lpstr>Diapositive 219</vt:lpstr>
      <vt:lpstr>Diapositive 220</vt:lpstr>
      <vt:lpstr>Diapositive 221</vt:lpstr>
      <vt:lpstr>Diapositive 222</vt:lpstr>
      <vt:lpstr>Diapositive 223</vt:lpstr>
      <vt:lpstr>Diapositive 224</vt:lpstr>
      <vt:lpstr>Diapositive 225</vt:lpstr>
      <vt:lpstr>Diapositive 226</vt:lpstr>
      <vt:lpstr>Tab paragraph component</vt:lpstr>
      <vt:lpstr>Diapositive 228</vt:lpstr>
      <vt:lpstr>Diapositive 229</vt:lpstr>
      <vt:lpstr>Diapositive 230</vt:lpstr>
      <vt:lpstr>Diapositive 231</vt:lpstr>
      <vt:lpstr>Diapositive 232</vt:lpstr>
      <vt:lpstr>Diapositive 233</vt:lpstr>
      <vt:lpstr>Diapositive 234</vt:lpstr>
      <vt:lpstr>Diapositive 235</vt:lpstr>
      <vt:lpstr>Diapositive 236</vt:lpstr>
      <vt:lpstr>Diapositive 237</vt:lpstr>
      <vt:lpstr>Diapositive 238</vt:lpstr>
      <vt:lpstr>Diapositive 239</vt:lpstr>
      <vt:lpstr>Diapositive 240</vt:lpstr>
      <vt:lpstr>Diapositive 241</vt:lpstr>
      <vt:lpstr>Diapositive 242</vt:lpstr>
      <vt:lpstr>Diapositive 243</vt:lpstr>
      <vt:lpstr>Diapositive 244</vt:lpstr>
      <vt:lpstr>Diapositive 245</vt:lpstr>
      <vt:lpstr>Diapositive 246</vt:lpstr>
      <vt:lpstr>Diapositive 247</vt:lpstr>
      <vt:lpstr>Diapositive 248</vt:lpstr>
      <vt:lpstr>Diapositive 249</vt:lpstr>
    </vt:vector>
  </TitlesOfParts>
  <Company>Groupe SEB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FOR_All-Brands_Website_ContentManagement_CMSComponent_en</dc:title>
  <dc:creator>Groupe SEB Communication</dc:creator>
  <cp:lastModifiedBy>kzidi</cp:lastModifiedBy>
  <cp:revision>1872</cp:revision>
  <dcterms:modified xsi:type="dcterms:W3CDTF">2015-10-19T15:16:35Z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eur">
    <vt:lpwstr>Groupe SEB Communication</vt:lpwstr>
  </property>
  <property fmtid="{D5CDD505-2E9C-101B-9397-08002B2CF9AE}" pid="3" name="ContentType">
    <vt:lpwstr>Nouveau document</vt:lpwstr>
  </property>
  <property fmtid="{D5CDD505-2E9C-101B-9397-08002B2CF9AE}" pid="4" name="A traduire">
    <vt:lpwstr>1</vt:lpwstr>
  </property>
  <property fmtid="{D5CDD505-2E9C-101B-9397-08002B2CF9AE}" pid="5" name="Langue">
    <vt:lpwstr>FR</vt:lpwstr>
  </property>
  <property fmtid="{D5CDD505-2E9C-101B-9397-08002B2CF9AE}" pid="6" name="Drapeau">
    <vt:lpwstr/>
  </property>
  <property fmtid="{D5CDD505-2E9C-101B-9397-08002B2CF9AE}" pid="7" name="ContentTypeId">
    <vt:lpwstr>0x0101006255ACD18BB8BA48BC140F56F2144889</vt:lpwstr>
  </property>
  <property fmtid="{D5CDD505-2E9C-101B-9397-08002B2CF9AE}" pid="8" name="Language">
    <vt:lpwstr>FR</vt:lpwstr>
  </property>
  <property fmtid="{D5CDD505-2E9C-101B-9397-08002B2CF9AE}" pid="9" name="Flag">
    <vt:lpwstr/>
  </property>
  <property fmtid="{D5CDD505-2E9C-101B-9397-08002B2CF9AE}" pid="10" name="Translate">
    <vt:lpwstr>false</vt:lpwstr>
  </property>
  <property fmtid="{D5CDD505-2E9C-101B-9397-08002B2CF9AE}" pid="11" name="d7bea3b829bb4e58a70593075090cdac">
    <vt:lpwstr>_TO BE DEFINED|18a709e7-74ab-4d56-b82d-5e08e50d7d36</vt:lpwstr>
  </property>
  <property fmtid="{D5CDD505-2E9C-101B-9397-08002B2CF9AE}" pid="12" name="h6e3e88ffaea4ff8b3b4db99e4ed1c0b">
    <vt:lpwstr>_TO BE DEFINED|d152e243-c296-4739-8450-0ee370bf7302</vt:lpwstr>
  </property>
  <property fmtid="{D5CDD505-2E9C-101B-9397-08002B2CF9AE}" pid="13" name="l6af22312f684e758d500babaa8ebf0c">
    <vt:lpwstr>1. In progress|c875cdda-df6d-481d-ab81-c752b113fdfb</vt:lpwstr>
  </property>
  <property fmtid="{D5CDD505-2E9C-101B-9397-08002B2CF9AE}" pid="14" name="TaxCatchAll">
    <vt:lpwstr>32;#_TO BE DEFINED|18a709e7-74ab-4d56-b82d-5e08e50d7d36;#84;#Init|e02fe272-c989-4699-980c-afa9ae694088;#24;#_TO BE DEFINED|d152e243-c296-4739-8450-0ee370bf7302;#22;#1. In progress|c875cdda-df6d-481d-ab81-c752b113fdfb</vt:lpwstr>
  </property>
  <property fmtid="{D5CDD505-2E9C-101B-9397-08002B2CF9AE}" pid="15" name="lc9d15623f6a42beb8682825427eadf5">
    <vt:lpwstr>Init|e02fe272-c989-4699-980c-afa9ae694088</vt:lpwstr>
  </property>
  <property fmtid="{D5CDD505-2E9C-101B-9397-08002B2CF9AE}" pid="16" name="Development_x0020_Category">
    <vt:lpwstr>84;#Init|e02fe272-c989-4699-980c-afa9ae694088</vt:lpwstr>
  </property>
  <property fmtid="{D5CDD505-2E9C-101B-9397-08002B2CF9AE}" pid="17" name="Application">
    <vt:lpwstr>24;#_TO BE DEFINED|d152e243-c296-4739-8450-0ee370bf7302</vt:lpwstr>
  </property>
  <property fmtid="{D5CDD505-2E9C-101B-9397-08002B2CF9AE}" pid="18" name="Business_x002C__x0020_Family_x0020__xFF06_Processes">
    <vt:lpwstr>32;#_TO BE DEFINED|18a709e7-74ab-4d56-b82d-5e08e50d7d36</vt:lpwstr>
  </property>
  <property fmtid="{D5CDD505-2E9C-101B-9397-08002B2CF9AE}" pid="19" name="Document_x0020_State">
    <vt:lpwstr>22;#1. In progress|c875cdda-df6d-481d-ab81-c752b113fdfb</vt:lpwstr>
  </property>
  <property fmtid="{D5CDD505-2E9C-101B-9397-08002B2CF9AE}" pid="20" name="Document State">
    <vt:lpwstr>22;#1. In progress|c875cdda-df6d-481d-ab81-c752b113fdfb</vt:lpwstr>
  </property>
  <property fmtid="{D5CDD505-2E9C-101B-9397-08002B2CF9AE}" pid="21" name="Development Category">
    <vt:lpwstr>84;#Init|e02fe272-c989-4699-980c-afa9ae694088</vt:lpwstr>
  </property>
  <property fmtid="{D5CDD505-2E9C-101B-9397-08002B2CF9AE}" pid="22" name="Business, Family ＆Processes">
    <vt:lpwstr>32;#_TO BE DEFINED|18a709e7-74ab-4d56-b82d-5e08e50d7d36</vt:lpwstr>
  </property>
  <property fmtid="{D5CDD505-2E9C-101B-9397-08002B2CF9AE}" pid="23" name="Project_x0020_Name">
    <vt:lpwstr>403;#1200186|ce1626ec-cb6d-4a6c-b852-514643dea3dd</vt:lpwstr>
  </property>
  <property fmtid="{D5CDD505-2E9C-101B-9397-08002B2CF9AE}" pid="24" name="Project Name">
    <vt:lpwstr>403;#1200186|ce1626ec-cb6d-4a6c-b852-514643dea3dd</vt:lpwstr>
  </property>
  <property fmtid="{D5CDD505-2E9C-101B-9397-08002B2CF9AE}" pid="25" name="Brand">
    <vt:lpwstr>25;#Tefal|e685edc5-85c0-4d26-9ae7-2073af6d488a;#106;#Moulinex|59990329-34ab-415d-b95d-7c3c527ab44d</vt:lpwstr>
  </property>
</Properties>
</file>